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1" r:id="rId4"/>
    <p:sldId id="257" r:id="rId5"/>
    <p:sldId id="259" r:id="rId6"/>
    <p:sldId id="280" r:id="rId7"/>
    <p:sldId id="261" r:id="rId8"/>
    <p:sldId id="268" r:id="rId9"/>
    <p:sldId id="269" r:id="rId10"/>
    <p:sldId id="262" r:id="rId11"/>
    <p:sldId id="263" r:id="rId12"/>
    <p:sldId id="276" r:id="rId13"/>
    <p:sldId id="264" r:id="rId14"/>
    <p:sldId id="265" r:id="rId15"/>
    <p:sldId id="274" r:id="rId16"/>
    <p:sldId id="285" r:id="rId17"/>
    <p:sldId id="286" r:id="rId18"/>
    <p:sldId id="272" r:id="rId19"/>
    <p:sldId id="271" r:id="rId20"/>
    <p:sldId id="27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E51B-233B-4416-B71B-1303435DD694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92D4-23CE-42C4-B74B-FC2747F0B9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inkedin.com/In/PaulYanisk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ystonehomebrew.com/" TargetMode="External"/><Relationship Id="rId3" Type="http://schemas.openxmlformats.org/officeDocument/2006/relationships/hyperlink" Target="http://www.brewersassociation.org/" TargetMode="External"/><Relationship Id="rId7" Type="http://schemas.openxmlformats.org/officeDocument/2006/relationships/hyperlink" Target="http://www.midwestsupplies.com/" TargetMode="External"/><Relationship Id="rId2" Type="http://schemas.openxmlformats.org/officeDocument/2006/relationships/hyperlink" Target="http://www.janux.o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thernbrewer.com/" TargetMode="External"/><Relationship Id="rId5" Type="http://schemas.openxmlformats.org/officeDocument/2006/relationships/hyperlink" Target="http://www.cmbtc.com/" TargetMode="External"/><Relationship Id="rId4" Type="http://schemas.openxmlformats.org/officeDocument/2006/relationships/hyperlink" Target="http://www.brewersofpa.org/" TargetMode="External"/><Relationship Id="rId9" Type="http://schemas.openxmlformats.org/officeDocument/2006/relationships/hyperlink" Target="http://www.weakkneehomebrew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 of Home Beer Brewing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Paul J. </a:t>
            </a:r>
            <a:r>
              <a:rPr lang="en-US" dirty="0" err="1" smtClean="0"/>
              <a:t>Yanisko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www.LinkedIn.com/In/PaulYanisko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for the Chemical Consultants Network</a:t>
            </a:r>
          </a:p>
          <a:p>
            <a:r>
              <a:rPr lang="en-US" dirty="0" smtClean="0"/>
              <a:t>11 January, 2017</a:t>
            </a:r>
            <a:endParaRPr lang="en-US" dirty="0"/>
          </a:p>
        </p:txBody>
      </p:sp>
      <p:pic>
        <p:nvPicPr>
          <p:cNvPr id="5" name="Picture 3" descr="http://www.brewersbestkits.com/images/recipes/med_a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4038600"/>
            <a:ext cx="990600" cy="2396613"/>
          </a:xfrm>
          <a:prstGeom prst="rect">
            <a:avLst/>
          </a:prstGeom>
          <a:noFill/>
        </p:spPr>
      </p:pic>
      <p:pic>
        <p:nvPicPr>
          <p:cNvPr id="26628" name="Picture 4" descr="golden.jpg (65×15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990600" cy="2286000"/>
          </a:xfrm>
          <a:prstGeom prst="rect">
            <a:avLst/>
          </a:prstGeom>
          <a:noFill/>
        </p:spPr>
      </p:pic>
      <p:pic>
        <p:nvPicPr>
          <p:cNvPr id="26632" name="Picture 8" descr="wortcooler_sm.jpg (149×185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419225" cy="1762126"/>
          </a:xfrm>
          <a:prstGeom prst="rect">
            <a:avLst/>
          </a:prstGeom>
          <a:noFill/>
        </p:spPr>
      </p:pic>
      <p:pic>
        <p:nvPicPr>
          <p:cNvPr id="26634" name="Picture 10" descr="homebrew_starter_kit_beer_brewing.jpg (700×70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Solvent in which sugar extraction, color extraction, flavor / aroma extraction, fermentation take place </a:t>
            </a:r>
          </a:p>
          <a:p>
            <a:r>
              <a:rPr lang="en-US" dirty="0" smtClean="0"/>
              <a:t>Aspects:</a:t>
            </a:r>
          </a:p>
          <a:p>
            <a:pPr lvl="1"/>
            <a:r>
              <a:rPr lang="en-US" dirty="0" smtClean="0"/>
              <a:t>5 – 5.5 pH ideal for best enzyme activity (mashing)</a:t>
            </a:r>
          </a:p>
          <a:p>
            <a:pPr lvl="1"/>
            <a:r>
              <a:rPr lang="en-US" dirty="0" smtClean="0"/>
              <a:t>“Hard” water best for English ales (my well-water)</a:t>
            </a:r>
          </a:p>
          <a:p>
            <a:pPr lvl="1"/>
            <a:r>
              <a:rPr lang="en-US" dirty="0" smtClean="0"/>
              <a:t>“Soft” water best for </a:t>
            </a:r>
            <a:r>
              <a:rPr lang="en-US" dirty="0" err="1" smtClean="0"/>
              <a:t>Pilsener</a:t>
            </a:r>
            <a:r>
              <a:rPr lang="en-US" dirty="0" smtClean="0"/>
              <a:t> styles (distilled)</a:t>
            </a:r>
          </a:p>
          <a:p>
            <a:pPr lvl="1"/>
            <a:r>
              <a:rPr lang="en-US" dirty="0" smtClean="0"/>
              <a:t>Critical – remove chlorides if present (boil)</a:t>
            </a:r>
          </a:p>
          <a:p>
            <a:pPr lvl="1"/>
            <a:r>
              <a:rPr lang="en-US" dirty="0" smtClean="0"/>
              <a:t>Fermentation: pH decreases as sugar is consumed</a:t>
            </a:r>
          </a:p>
          <a:p>
            <a:pPr lvl="1"/>
            <a:r>
              <a:rPr lang="en-US" dirty="0" smtClean="0"/>
              <a:t>use clean, drinkable water with no off-flavor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Barley</a:t>
            </a:r>
            <a:br>
              <a:rPr lang="en-US" dirty="0" smtClean="0"/>
            </a:br>
            <a:r>
              <a:rPr lang="en-US" dirty="0" smtClean="0"/>
              <a:t>(Malted and Kilned)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Source of enzymes (produced during “malting”) which convert resident starches to sugars (during “mashing”)</a:t>
            </a:r>
          </a:p>
          <a:p>
            <a:pPr lvl="1"/>
            <a:r>
              <a:rPr lang="en-US" dirty="0" smtClean="0"/>
              <a:t>Source of flavors, color, and “body” (“kilning”) </a:t>
            </a:r>
          </a:p>
          <a:p>
            <a:r>
              <a:rPr lang="en-US" dirty="0" smtClean="0"/>
              <a:t>Aspects:</a:t>
            </a:r>
          </a:p>
          <a:p>
            <a:pPr lvl="1"/>
            <a:r>
              <a:rPr lang="en-US" dirty="0" smtClean="0"/>
              <a:t>2-row barley:  highest fermentable sugars</a:t>
            </a:r>
          </a:p>
          <a:p>
            <a:pPr lvl="1"/>
            <a:r>
              <a:rPr lang="en-US" dirty="0" smtClean="0"/>
              <a:t>6-row barley:  preferred for multi-grain brewing</a:t>
            </a:r>
          </a:p>
          <a:p>
            <a:pPr lvl="1"/>
            <a:r>
              <a:rPr lang="en-US" dirty="0" smtClean="0"/>
              <a:t>Brewing raw material.  No brewer (home or commercial) malts their own barley.</a:t>
            </a:r>
          </a:p>
          <a:p>
            <a:pPr lvl="1"/>
            <a:r>
              <a:rPr lang="en-US" dirty="0" smtClean="0"/>
              <a:t>Cost ~$2/lb.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Malting and Kilning of Barley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production and optimization of enzyme composition in barley for subsequent conversion of starch to sugar</a:t>
            </a:r>
          </a:p>
          <a:p>
            <a:r>
              <a:rPr lang="en-US" dirty="0" smtClean="0"/>
              <a:t>Desired enzymes:</a:t>
            </a:r>
          </a:p>
          <a:p>
            <a:pPr lvl="1">
              <a:buFontTx/>
              <a:buChar char="-"/>
            </a:pPr>
            <a:r>
              <a:rPr lang="en-US" dirty="0" smtClean="0"/>
              <a:t>Alpha-amylase</a:t>
            </a:r>
          </a:p>
          <a:p>
            <a:pPr lvl="1">
              <a:buFontTx/>
              <a:buChar char="-"/>
            </a:pPr>
            <a:r>
              <a:rPr lang="en-US" dirty="0" smtClean="0"/>
              <a:t>Beta-amylase </a:t>
            </a:r>
          </a:p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Malt: moisten (40 % H2O) to sprout roots, ~1 week</a:t>
            </a:r>
          </a:p>
          <a:p>
            <a:pPr lvl="1"/>
            <a:r>
              <a:rPr lang="en-US" dirty="0" smtClean="0"/>
              <a:t>Kiln: dry (4 % water) to lock-in enzyme 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Source of </a:t>
            </a:r>
            <a:r>
              <a:rPr lang="en-US" dirty="0" err="1" smtClean="0"/>
              <a:t>bittering</a:t>
            </a:r>
            <a:r>
              <a:rPr lang="en-US" dirty="0" smtClean="0"/>
              <a:t>, flavor, and aroma components</a:t>
            </a:r>
          </a:p>
          <a:p>
            <a:pPr lvl="1"/>
            <a:r>
              <a:rPr lang="en-US" dirty="0" smtClean="0"/>
              <a:t>Source of anti-oxidants which enhance storage life </a:t>
            </a:r>
          </a:p>
          <a:p>
            <a:r>
              <a:rPr lang="en-US" dirty="0" smtClean="0"/>
              <a:t>Aspects:</a:t>
            </a:r>
          </a:p>
          <a:p>
            <a:pPr lvl="1"/>
            <a:r>
              <a:rPr lang="en-US" dirty="0" smtClean="0"/>
              <a:t>Alpha-acids:</a:t>
            </a:r>
          </a:p>
          <a:p>
            <a:pPr lvl="2"/>
            <a:r>
              <a:rPr lang="en-US" dirty="0" smtClean="0"/>
              <a:t>bitter flavor and anti-bacterial properties</a:t>
            </a:r>
          </a:p>
          <a:p>
            <a:pPr lvl="2"/>
            <a:r>
              <a:rPr lang="en-US" dirty="0" smtClean="0"/>
              <a:t>Not water soluble.  Require boiling for extraction.</a:t>
            </a:r>
          </a:p>
          <a:p>
            <a:pPr lvl="1"/>
            <a:r>
              <a:rPr lang="en-US" dirty="0" smtClean="0"/>
              <a:t>Beta-acids:</a:t>
            </a:r>
          </a:p>
          <a:p>
            <a:pPr lvl="2"/>
            <a:r>
              <a:rPr lang="en-US" dirty="0" smtClean="0"/>
              <a:t>Highly volatile essential oils.  Best added near end of boil.</a:t>
            </a:r>
          </a:p>
          <a:p>
            <a:pPr lvl="2"/>
            <a:r>
              <a:rPr lang="en-US" dirty="0" smtClean="0"/>
              <a:t>“Dry hopping” – add during fermentation</a:t>
            </a:r>
          </a:p>
          <a:p>
            <a:pPr lvl="1"/>
            <a:r>
              <a:rPr lang="en-US" dirty="0" smtClean="0"/>
              <a:t>Tremendous spectrum of varieties.  Several key growing areas (Czech, Bavaria, Britain, US NW)</a:t>
            </a:r>
          </a:p>
          <a:p>
            <a:pPr lvl="1"/>
            <a:r>
              <a:rPr lang="en-US" dirty="0" smtClean="0"/>
              <a:t>Dried whole leaf and pellet forms</a:t>
            </a:r>
          </a:p>
          <a:p>
            <a:pPr lvl="1"/>
            <a:r>
              <a:rPr lang="en-US" dirty="0" smtClean="0"/>
              <a:t>Cost:  $1 to $4 / ounce (type, quantity)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Purpose:  </a:t>
            </a:r>
          </a:p>
          <a:p>
            <a:pPr lvl="1"/>
            <a:r>
              <a:rPr lang="en-US" dirty="0" smtClean="0"/>
              <a:t>Consume the fermentable sugars, produce ethanol and carbon dioxide</a:t>
            </a:r>
          </a:p>
          <a:p>
            <a:r>
              <a:rPr lang="en-US" dirty="0" smtClean="0"/>
              <a:t>Aspects:</a:t>
            </a:r>
          </a:p>
          <a:p>
            <a:pPr lvl="1"/>
            <a:r>
              <a:rPr lang="en-US" i="1" dirty="0" err="1" smtClean="0"/>
              <a:t>Saccharomyces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i="1" dirty="0" smtClean="0"/>
              <a:t>, s</a:t>
            </a:r>
            <a:r>
              <a:rPr lang="en-US" dirty="0" smtClean="0"/>
              <a:t>ingle cell life, fungus</a:t>
            </a:r>
          </a:p>
          <a:p>
            <a:pPr lvl="1"/>
            <a:r>
              <a:rPr lang="en-US" dirty="0" smtClean="0"/>
              <a:t>By-products:  esters, alcohols, </a:t>
            </a:r>
            <a:r>
              <a:rPr lang="en-US" dirty="0" err="1" smtClean="0"/>
              <a:t>diacetyl</a:t>
            </a:r>
            <a:endParaRPr lang="en-US" dirty="0" smtClean="0"/>
          </a:p>
          <a:p>
            <a:pPr lvl="2"/>
            <a:r>
              <a:rPr lang="en-US" dirty="0" smtClean="0"/>
              <a:t>Esters: complex fruit, higher fermentation temp</a:t>
            </a:r>
          </a:p>
          <a:p>
            <a:pPr lvl="2"/>
            <a:r>
              <a:rPr lang="en-US" dirty="0" smtClean="0"/>
              <a:t>Fusel alcohols:  spicy, low concentration desirable</a:t>
            </a:r>
          </a:p>
          <a:p>
            <a:pPr lvl="2"/>
            <a:r>
              <a:rPr lang="en-US" dirty="0" err="1" smtClean="0"/>
              <a:t>Diacetyl</a:t>
            </a:r>
            <a:r>
              <a:rPr lang="en-US" dirty="0" smtClean="0"/>
              <a:t>: generally undesirable, minimized by end of </a:t>
            </a:r>
            <a:r>
              <a:rPr lang="en-US" dirty="0" err="1" smtClean="0"/>
              <a:t>fermx</a:t>
            </a:r>
            <a:endParaRPr lang="en-US" dirty="0" smtClean="0"/>
          </a:p>
          <a:p>
            <a:pPr lvl="1"/>
            <a:r>
              <a:rPr lang="en-US" dirty="0" smtClean="0"/>
              <a:t>Dried and liquid forms</a:t>
            </a:r>
          </a:p>
          <a:p>
            <a:pPr lvl="1"/>
            <a:r>
              <a:rPr lang="en-US" dirty="0" smtClean="0"/>
              <a:t>Cost:  $2 to $10 (amt. for 5 gallon fermentation)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Home Brewing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No-grain, no mash brewing:</a:t>
            </a:r>
          </a:p>
          <a:p>
            <a:pPr lvl="1"/>
            <a:r>
              <a:rPr lang="en-US" dirty="0" smtClean="0"/>
              <a:t>Minimizes steps and equipment</a:t>
            </a:r>
          </a:p>
          <a:p>
            <a:r>
              <a:rPr lang="en-US" dirty="0" smtClean="0"/>
              <a:t>Partial-grain, partial-mash brewing:</a:t>
            </a:r>
          </a:p>
          <a:p>
            <a:pPr lvl="1"/>
            <a:r>
              <a:rPr lang="en-US" dirty="0" smtClean="0"/>
              <a:t>Peek at “full” brewing, some of the “art”</a:t>
            </a:r>
          </a:p>
          <a:p>
            <a:r>
              <a:rPr lang="en-US" dirty="0" smtClean="0"/>
              <a:t>All-grain, full-mash brewing:</a:t>
            </a:r>
          </a:p>
          <a:p>
            <a:pPr lvl="1"/>
            <a:r>
              <a:rPr lang="en-US" dirty="0" smtClean="0"/>
              <a:t>Ideally, requires improved temperature control (mashing), quick cooling (post boil)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Munton &amp; Fison (UK) Light D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2819400"/>
            <a:ext cx="990600" cy="990600"/>
          </a:xfrm>
          <a:prstGeom prst="rect">
            <a:avLst/>
          </a:prstGeom>
          <a:noFill/>
        </p:spPr>
      </p:pic>
      <p:pic>
        <p:nvPicPr>
          <p:cNvPr id="5" name="Picture 2" descr="Munton &amp; Fison (UK) Light (3.3 lb.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1143000"/>
            <a:ext cx="11811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Let’s Make Beer!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65106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186"/>
                <a:gridCol w="745808"/>
                <a:gridCol w="762000"/>
                <a:gridCol w="694606"/>
                <a:gridCol w="669163"/>
                <a:gridCol w="856814"/>
                <a:gridCol w="660845"/>
                <a:gridCol w="25406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Water</a:t>
                      </a:r>
                    </a:p>
                    <a:p>
                      <a:pPr algn="r"/>
                      <a:r>
                        <a:rPr lang="en-US" sz="1600" dirty="0" smtClean="0"/>
                        <a:t>(gal.)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Barley</a:t>
                      </a:r>
                    </a:p>
                    <a:p>
                      <a:pPr algn="r"/>
                      <a:r>
                        <a:rPr lang="en-US" sz="1600" dirty="0" smtClean="0"/>
                        <a:t>Malt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Hops</a:t>
                      </a:r>
                    </a:p>
                    <a:p>
                      <a:pPr algn="r"/>
                      <a:r>
                        <a:rPr lang="en-US" sz="1600" dirty="0" smtClean="0"/>
                        <a:t>(oz.)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Yeast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Temp</a:t>
                      </a:r>
                    </a:p>
                    <a:p>
                      <a:pPr algn="r"/>
                      <a:r>
                        <a:rPr lang="en-US" sz="1600" dirty="0" smtClean="0"/>
                        <a:t>(F)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Time</a:t>
                      </a:r>
                    </a:p>
                    <a:p>
                      <a:pPr algn="r"/>
                      <a:r>
                        <a:rPr lang="en-US" sz="1600" dirty="0" smtClean="0"/>
                        <a:t>(hr)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 lbs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Starch </a:t>
                      </a:r>
                      <a:r>
                        <a:rPr lang="en-US" sz="1600" dirty="0" smtClean="0">
                          <a:sym typeface="Wingdings" pitchFamily="2" charset="2"/>
                        </a:rPr>
                        <a:t> sugar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&lt;0.5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Sugar recovery, </a:t>
                      </a:r>
                    </a:p>
                    <a:p>
                      <a:r>
                        <a:rPr lang="en-US" sz="1600" dirty="0" smtClean="0"/>
                        <a:t>spent grain removal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r>
                        <a:rPr lang="en-US" sz="1600" baseline="0" dirty="0" smtClean="0"/>
                        <a:t> - 6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Sterlize</a:t>
                      </a:r>
                      <a:r>
                        <a:rPr lang="en-US" sz="1600" dirty="0" smtClean="0"/>
                        <a:t>, </a:t>
                      </a:r>
                    </a:p>
                    <a:p>
                      <a:r>
                        <a:rPr lang="en-US" sz="1600" dirty="0" smtClean="0"/>
                        <a:t>extract hop components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Cool </a:t>
                      </a:r>
                      <a:r>
                        <a:rPr lang="en-US" sz="1600" dirty="0" err="1" smtClean="0"/>
                        <a:t>Wort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ASAP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Prep for yeast pitch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 O.G.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~3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&lt;</a:t>
                      </a:r>
                      <a:r>
                        <a:rPr lang="en-US" sz="1600" baseline="0" dirty="0" smtClean="0"/>
                        <a:t> 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Adjust</a:t>
                      </a:r>
                      <a:r>
                        <a:rPr lang="en-US" sz="1600" baseline="0" dirty="0" smtClean="0"/>
                        <a:t> sugar to achieve target % alcohol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Pitch Yeast and Aerate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add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&lt;0.5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Activate yeast and </a:t>
                      </a:r>
                    </a:p>
                    <a:p>
                      <a:r>
                        <a:rPr lang="en-US" sz="1600" dirty="0" smtClean="0"/>
                        <a:t>Initiate fermentation,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Primary </a:t>
                      </a:r>
                      <a:r>
                        <a:rPr lang="en-US" sz="1600" dirty="0" err="1" smtClean="0"/>
                        <a:t>Ferm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</a:t>
                      </a:r>
                      <a:r>
                        <a:rPr lang="en-US" sz="1600" baseline="0" dirty="0" smtClean="0"/>
                        <a:t> – 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 wk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Rapid </a:t>
                      </a:r>
                      <a:r>
                        <a:rPr lang="en-US" sz="1600" dirty="0" err="1" smtClean="0"/>
                        <a:t>fermx</a:t>
                      </a:r>
                      <a:r>
                        <a:rPr lang="en-US" sz="1600" dirty="0" smtClean="0"/>
                        <a:t> w/in</a:t>
                      </a:r>
                      <a:r>
                        <a:rPr lang="en-US" sz="1600" baseline="0" dirty="0" smtClean="0"/>
                        <a:t> 2 days,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2nd </a:t>
                      </a:r>
                      <a:r>
                        <a:rPr lang="en-US" sz="1600" dirty="0" err="1" smtClean="0"/>
                        <a:t>Fermx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 – 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 wk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Rate decreases and</a:t>
                      </a:r>
                      <a:r>
                        <a:rPr lang="en-US" sz="1600" baseline="0" dirty="0" smtClean="0"/>
                        <a:t> stops.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Priming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&lt;0.5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sugar for carbonation.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Bottling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Carbonation development,</a:t>
                      </a:r>
                      <a:r>
                        <a:rPr lang="en-US" sz="1600" baseline="0" dirty="0" smtClean="0"/>
                        <a:t> flavor maturation (1 wk)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Beer !</a:t>
            </a:r>
            <a:endParaRPr lang="en-US" dirty="0"/>
          </a:p>
        </p:txBody>
      </p:sp>
      <p:sp>
        <p:nvSpPr>
          <p:cNvPr id="34818" name="AutoShape 2" descr="Displaying IMG_0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isplaying IMG_0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isplaying IMG_0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447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4478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62400" y="25146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Mashing</a:t>
            </a:r>
            <a:endParaRPr lang="en-US" dirty="0"/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14478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94156" y="2514600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Sparging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28800" y="1981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15200" y="1981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971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2971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38200" y="41148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Boiling</a:t>
            </a:r>
            <a:endParaRPr lang="en-US" dirty="0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971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29718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470491" y="4114800"/>
            <a:ext cx="141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Wort</a:t>
            </a:r>
            <a:r>
              <a:rPr lang="en-US" dirty="0" smtClean="0"/>
              <a:t> Cooling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114800"/>
            <a:ext cx="123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 O.G.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62200" y="3581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733800" y="3505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297180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5" name="AutoShape 19" descr="Displaying IMG_07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46482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5400000">
            <a:off x="5572125" y="31146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486400" y="4114800"/>
            <a:ext cx="11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Yeast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15200" y="4114800"/>
            <a:ext cx="80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Aerate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029200" y="3581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29400" y="3581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5715000"/>
            <a:ext cx="159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Xfer</a:t>
            </a:r>
            <a:r>
              <a:rPr lang="en-US" dirty="0" smtClean="0"/>
              <a:t> to Primary</a:t>
            </a:r>
            <a:endParaRPr lang="en-US" dirty="0"/>
          </a:p>
        </p:txBody>
      </p:sp>
      <p:pic>
        <p:nvPicPr>
          <p:cNvPr id="34838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67000" y="46482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0" y="46482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53000" y="4648200"/>
            <a:ext cx="838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048000" y="5715000"/>
            <a:ext cx="22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Fermentation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295400" y="5181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867400" y="5181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53200" y="4648200"/>
            <a:ext cx="1751890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be continued:</a:t>
            </a:r>
          </a:p>
          <a:p>
            <a:pPr>
              <a:buFontTx/>
              <a:buChar char="-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Fermx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Priming</a:t>
            </a:r>
          </a:p>
          <a:p>
            <a:pPr>
              <a:buFontTx/>
              <a:buChar char="-"/>
            </a:pPr>
            <a:r>
              <a:rPr lang="en-US" dirty="0" smtClean="0"/>
              <a:t>Bottling</a:t>
            </a:r>
          </a:p>
          <a:p>
            <a:pPr>
              <a:buFontTx/>
              <a:buChar char="-"/>
            </a:pPr>
            <a:r>
              <a:rPr lang="en-US" dirty="0" smtClean="0"/>
              <a:t>Enjoying !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828800" y="6172200"/>
            <a:ext cx="451982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Yield 2.5 cases, total ingredient cost $25 - $50.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kitchen, sanitize surfaces and sink</a:t>
            </a:r>
          </a:p>
          <a:p>
            <a:r>
              <a:rPr lang="en-US" dirty="0" smtClean="0"/>
              <a:t>Clean and sanitize all equipment</a:t>
            </a:r>
          </a:p>
          <a:p>
            <a:r>
              <a:rPr lang="en-US" dirty="0" smtClean="0"/>
              <a:t>Begin with a “kit”, read brewing instructions</a:t>
            </a:r>
          </a:p>
          <a:p>
            <a:r>
              <a:rPr lang="en-US" dirty="0" smtClean="0"/>
              <a:t>Have fun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Ending is a New Beginning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638800"/>
            <a:ext cx="7055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search for the perfect pint should last a lifetime.”</a:t>
            </a:r>
          </a:p>
          <a:p>
            <a:r>
              <a:rPr lang="en-US" sz="2400" dirty="0"/>
              <a:t> 	</a:t>
            </a:r>
            <a:r>
              <a:rPr lang="en-US" sz="2400" dirty="0" smtClean="0"/>
              <a:t>				- Michael Jackson </a:t>
            </a:r>
            <a:endParaRPr lang="en-US" sz="2400" dirty="0"/>
          </a:p>
        </p:txBody>
      </p:sp>
      <p:pic>
        <p:nvPicPr>
          <p:cNvPr id="4100" name="Picture 4" descr="R4uG6oyp6Y7zUqaudj4zNY7YA_HffR5gVs_s0TCwHl0XcVoSX30xJ1f96N5EDVBHYMIdzIkj4ZBhUNmChL4uS34YaRgsaUgR90Vr6zJQd-z-8jlfDcDgO6gX2Vh5FDD9gRRYejw6dqDBPCSmTgyIURGqDUe2IoFQGbUJYUR7wznlqFOZent1I9wM-_1AIpYaTL3aJsmUnWF8ejmUV_Uxcur7mpdbiu15iw2VxIf2UcVJPdtcbDj622hA7qdlbhVMJmMV2G6CBqI3Ti5kHJ4iNhTkbdv1qdx-LkqCUNeH9uwthxLLS9FzJ2BKng5_WRDeKK_-EoFlR182uXLJrH7KDjMPyYcZdNq3_Gm3-cwqcnrpyyRN_wpwOXBX7krR-vXhDRKRAu7BL-3VaWz05oVsNBCztsAaFwzWIjowJJXd-YLVAgGM9ueNJWOpVC7STGxLWtPw1LInDAlolM-wv85EXrZkliuHOV8qCUZVysss5davUEue2MQvsAv6RBBY5Be3uUvgN7mBD6JXDdkz3DgdC8jrqxvLLHbiVO1e_OC_pDde8M18N3B4CDUhHy7H_EShMgVgzmUw5qNFz9BtYt9KqK-gcaKyrWUPMU_KuOEHDdFFY2JKsKDkfQfKIgTlHn8SOnKaq9zKdnc8rcX7-7RRidbEbpQk8aG1GX1fku8C3KKlMzuQTDfUX-nlIhnRzak60bfsZJzGyIWZrA=w1920-h948-l75-ft (240×3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00200"/>
            <a:ext cx="3124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Paul?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Career:</a:t>
            </a:r>
          </a:p>
          <a:p>
            <a:pPr lvl="1"/>
            <a:r>
              <a:rPr lang="en-US" dirty="0" smtClean="0"/>
              <a:t>Process Industry Consultant, Process Industries (Current)</a:t>
            </a:r>
          </a:p>
          <a:p>
            <a:pPr lvl="1"/>
            <a:r>
              <a:rPr lang="en-US" dirty="0" smtClean="0"/>
              <a:t>Business Development, </a:t>
            </a:r>
            <a:r>
              <a:rPr lang="en-US" dirty="0" err="1" smtClean="0"/>
              <a:t>Rembe</a:t>
            </a:r>
            <a:r>
              <a:rPr lang="en-US" dirty="0" smtClean="0"/>
              <a:t> Inc. (2015 – 2016)</a:t>
            </a:r>
          </a:p>
          <a:p>
            <a:pPr lvl="1"/>
            <a:r>
              <a:rPr lang="en-US" dirty="0" smtClean="0"/>
              <a:t>Air Products &amp; Chemicals, Inc. (1988 – 2015)</a:t>
            </a:r>
          </a:p>
          <a:p>
            <a:pPr lvl="2"/>
            <a:r>
              <a:rPr lang="en-US" dirty="0" smtClean="0"/>
              <a:t>Technical / Business Development, Gas Applications, Asia + LA</a:t>
            </a:r>
          </a:p>
          <a:p>
            <a:pPr lvl="2"/>
            <a:r>
              <a:rPr lang="en-US" dirty="0" smtClean="0"/>
              <a:t>Process Development, PVOH / Polymer Emulsions</a:t>
            </a:r>
          </a:p>
          <a:p>
            <a:pPr lvl="2"/>
            <a:r>
              <a:rPr lang="en-US" dirty="0" smtClean="0"/>
              <a:t>Capital Project Management, Cryogenic Air Separation and Hydrogen SMRs</a:t>
            </a:r>
          </a:p>
          <a:p>
            <a:pPr lvl="2"/>
            <a:r>
              <a:rPr lang="en-US" dirty="0" smtClean="0"/>
              <a:t>Product Development, In-situ Fluorination of Blow Molded PE</a:t>
            </a:r>
          </a:p>
          <a:p>
            <a:r>
              <a:rPr lang="en-US" dirty="0" smtClean="0"/>
              <a:t>Industry </a:t>
            </a:r>
            <a:r>
              <a:rPr lang="en-US" dirty="0" err="1" smtClean="0"/>
              <a:t>Org’s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AIChE</a:t>
            </a:r>
            <a:r>
              <a:rPr lang="en-US" dirty="0" smtClean="0"/>
              <a:t> Philly</a:t>
            </a:r>
          </a:p>
          <a:p>
            <a:pPr lvl="1"/>
            <a:r>
              <a:rPr lang="en-US" dirty="0" smtClean="0"/>
              <a:t>Chemical Heritage Foundation</a:t>
            </a:r>
          </a:p>
          <a:p>
            <a:pPr lvl="1"/>
            <a:r>
              <a:rPr lang="en-US" dirty="0" smtClean="0"/>
              <a:t>Chemical Consultants Network</a:t>
            </a:r>
          </a:p>
          <a:p>
            <a:r>
              <a:rPr lang="en-US" dirty="0" smtClean="0"/>
              <a:t>Academic:</a:t>
            </a:r>
          </a:p>
          <a:p>
            <a:pPr lvl="1"/>
            <a:r>
              <a:rPr lang="en-US" dirty="0" smtClean="0"/>
              <a:t>B.S. Chemical Engineering, Lafayette College</a:t>
            </a:r>
          </a:p>
          <a:p>
            <a:pPr lvl="1"/>
            <a:r>
              <a:rPr lang="en-US" dirty="0" smtClean="0"/>
              <a:t>M.S. Chemical Engineering, Univ. of Connecticut</a:t>
            </a:r>
          </a:p>
          <a:p>
            <a:r>
              <a:rPr lang="en-US" dirty="0" smtClean="0"/>
              <a:t>Beer Brewing as a hobby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/ Info: 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“The Complete Joy of Home Brewing”, Charlie </a:t>
            </a:r>
            <a:r>
              <a:rPr lang="en-US" dirty="0" err="1" smtClean="0"/>
              <a:t>Papazian</a:t>
            </a:r>
            <a:r>
              <a:rPr lang="en-US" dirty="0" smtClean="0"/>
              <a:t>, Avon Books, New York, 1983.</a:t>
            </a:r>
          </a:p>
          <a:p>
            <a:r>
              <a:rPr lang="en-US" dirty="0" smtClean="0"/>
              <a:t>“Home Brew Beer”, Bob Bridle ed., Dorling-Kindersley, New York, 2013.</a:t>
            </a:r>
          </a:p>
          <a:p>
            <a:r>
              <a:rPr lang="en-US" dirty="0" smtClean="0"/>
              <a:t>“Beer and Wine Production:  Analysis, Characterization and Technological Advances”, Barry Gump editor, ACS Symposium Series, 1992.  Esp. “Ch. 13:  Home Beer Making; Chemistry in the Kitchen”, R.P. Bates.</a:t>
            </a:r>
          </a:p>
          <a:p>
            <a:r>
              <a:rPr lang="en-US" dirty="0" smtClean="0"/>
              <a:t>“Pennsylvania Breweries”, Lew Bryson, </a:t>
            </a:r>
            <a:r>
              <a:rPr lang="en-US" dirty="0" err="1" smtClean="0"/>
              <a:t>Stackpole</a:t>
            </a:r>
            <a:r>
              <a:rPr lang="en-US" dirty="0" smtClean="0"/>
              <a:t> Books, </a:t>
            </a:r>
            <a:r>
              <a:rPr lang="en-US" dirty="0" err="1" smtClean="0"/>
              <a:t>Mecanicsburg</a:t>
            </a:r>
            <a:r>
              <a:rPr lang="en-US" dirty="0" smtClean="0"/>
              <a:t> PA, 2010.</a:t>
            </a:r>
          </a:p>
          <a:p>
            <a:r>
              <a:rPr lang="en-US" dirty="0" smtClean="0"/>
              <a:t>“The New World Guide to Beer”, Michael Jackson, Running Press, Philadelphia, 1988.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/ Info: 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On-line course (free !):</a:t>
            </a:r>
          </a:p>
          <a:p>
            <a:pPr lvl="1"/>
            <a:r>
              <a:rPr lang="en-US" dirty="0" smtClean="0"/>
              <a:t>Chemistry of Beer, Dr. Mark </a:t>
            </a:r>
            <a:r>
              <a:rPr lang="en-US" dirty="0" err="1" smtClean="0"/>
              <a:t>Morvant</a:t>
            </a:r>
            <a:r>
              <a:rPr lang="en-US" dirty="0" smtClean="0"/>
              <a:t>, U. Oklahoma, </a:t>
            </a:r>
            <a:r>
              <a:rPr lang="en-US" dirty="0" smtClean="0">
                <a:hlinkClick r:id="rId2"/>
              </a:rPr>
              <a:t>www.Janux.ou.edu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Brewing </a:t>
            </a:r>
            <a:r>
              <a:rPr lang="en-US" dirty="0" err="1" smtClean="0"/>
              <a:t>org’s</a:t>
            </a:r>
            <a:r>
              <a:rPr lang="en-US" dirty="0" smtClean="0"/>
              <a:t>: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www.BrewersAssociation.org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Beer Style Guidelines, Charlie </a:t>
            </a:r>
            <a:r>
              <a:rPr lang="en-US" dirty="0" err="1" smtClean="0"/>
              <a:t>Papazian</a:t>
            </a:r>
            <a:endParaRPr lang="en-US" dirty="0" smtClean="0"/>
          </a:p>
          <a:p>
            <a:pPr lvl="2"/>
            <a:r>
              <a:rPr lang="en-US" dirty="0" smtClean="0"/>
              <a:t>Evolution of Barley Malt and Beer Flavor, Chris Sweeney</a:t>
            </a:r>
          </a:p>
          <a:p>
            <a:pPr lvl="1"/>
            <a:r>
              <a:rPr lang="en-US" dirty="0" smtClean="0">
                <a:hlinkClick r:id="rId4"/>
              </a:rPr>
              <a:t>www.BrewersOfPA.org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www.CMBTC.com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Brewing suppliers:</a:t>
            </a:r>
          </a:p>
          <a:p>
            <a:pPr lvl="1"/>
            <a:r>
              <a:rPr lang="en-US" dirty="0" smtClean="0">
                <a:hlinkClick r:id="rId6"/>
              </a:rPr>
              <a:t>www.northernbrewer.com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www.midwestsupplies.com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www.keystonehomebrew.com</a:t>
            </a:r>
            <a:endParaRPr lang="en-US" dirty="0" smtClean="0"/>
          </a:p>
          <a:p>
            <a:pPr lvl="1"/>
            <a:r>
              <a:rPr lang="en-US" dirty="0" smtClean="0">
                <a:hlinkClick r:id="rId9"/>
              </a:rPr>
              <a:t>www.weakkneehomebrew.com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and share (technology transfer)</a:t>
            </a:r>
          </a:p>
          <a:p>
            <a:r>
              <a:rPr lang="en-US" dirty="0" smtClean="0"/>
              <a:t>Inspire you to begin, or resume, brewing (network)</a:t>
            </a:r>
          </a:p>
          <a:p>
            <a:r>
              <a:rPr lang="en-US" dirty="0" smtClean="0"/>
              <a:t>Drink your beer ! (Have fun !)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Danstar American West Coast Ale Y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038600"/>
            <a:ext cx="19050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home brew beer?</a:t>
            </a:r>
          </a:p>
          <a:p>
            <a:r>
              <a:rPr lang="en-US" dirty="0" smtClean="0"/>
              <a:t>What is beer?</a:t>
            </a:r>
          </a:p>
          <a:p>
            <a:r>
              <a:rPr lang="en-US" dirty="0" smtClean="0"/>
              <a:t>Key ingredients</a:t>
            </a:r>
          </a:p>
          <a:p>
            <a:r>
              <a:rPr lang="en-US" dirty="0" smtClean="0"/>
              <a:t>Brewing process</a:t>
            </a:r>
          </a:p>
          <a:p>
            <a:r>
              <a:rPr lang="en-US" dirty="0" smtClean="0"/>
              <a:t>Home brewing approaches</a:t>
            </a:r>
          </a:p>
          <a:p>
            <a:r>
              <a:rPr lang="en-US" dirty="0" smtClean="0"/>
              <a:t>Let’s make beer!</a:t>
            </a:r>
          </a:p>
          <a:p>
            <a:r>
              <a:rPr lang="en-US" dirty="0" smtClean="0"/>
              <a:t>Questions</a:t>
            </a:r>
          </a:p>
        </p:txBody>
      </p:sp>
      <p:pic>
        <p:nvPicPr>
          <p:cNvPr id="15366" name="Picture 6" descr="Cascade Leaf Hops 1 oz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1752600" cy="1752600"/>
          </a:xfrm>
          <a:prstGeom prst="rect">
            <a:avLst/>
          </a:prstGeom>
          <a:noFill/>
        </p:spPr>
      </p:pic>
      <p:pic>
        <p:nvPicPr>
          <p:cNvPr id="15364" name="Picture 4" descr="Rahr Pilsner Malt - Maillard Malts®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22762"/>
            <a:ext cx="1899797" cy="189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Brew Beer at Home?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 your spouse crazy</a:t>
            </a:r>
          </a:p>
          <a:p>
            <a:r>
              <a:rPr lang="en-US" dirty="0" smtClean="0"/>
              <a:t>Learning opportunity for yourself / others</a:t>
            </a:r>
          </a:p>
          <a:p>
            <a:r>
              <a:rPr lang="en-US" dirty="0" err="1" smtClean="0"/>
              <a:t>Camraderie</a:t>
            </a:r>
            <a:r>
              <a:rPr lang="en-US" dirty="0" smtClean="0"/>
              <a:t> with the “homebrew mafia”</a:t>
            </a:r>
          </a:p>
          <a:p>
            <a:r>
              <a:rPr lang="en-US" dirty="0" smtClean="0"/>
              <a:t>“Clone” </a:t>
            </a:r>
            <a:r>
              <a:rPr lang="en-US" dirty="0" smtClean="0"/>
              <a:t>your favorite styles, commercial beers</a:t>
            </a:r>
          </a:p>
          <a:p>
            <a:r>
              <a:rPr lang="en-US" dirty="0" smtClean="0"/>
              <a:t>Practice chemistry / engineering at home</a:t>
            </a:r>
          </a:p>
          <a:p>
            <a:r>
              <a:rPr lang="en-US" dirty="0" smtClean="0"/>
              <a:t>Enjoying my beer with my favorite foods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Dunkel</a:t>
            </a:r>
            <a:r>
              <a:rPr lang="en-US" dirty="0" smtClean="0"/>
              <a:t> </a:t>
            </a:r>
            <a:r>
              <a:rPr lang="en-US" dirty="0" err="1" smtClean="0"/>
              <a:t>Weizen</a:t>
            </a:r>
            <a:r>
              <a:rPr lang="en-US" dirty="0" smtClean="0"/>
              <a:t> with </a:t>
            </a:r>
            <a:r>
              <a:rPr lang="en-US" dirty="0" err="1" smtClean="0"/>
              <a:t>Halushki</a:t>
            </a:r>
            <a:r>
              <a:rPr lang="en-US" dirty="0" smtClean="0"/>
              <a:t> !</a:t>
            </a:r>
            <a:endParaRPr lang="en-US" dirty="0"/>
          </a:p>
        </p:txBody>
      </p:sp>
      <p:pic>
        <p:nvPicPr>
          <p:cNvPr id="31750" name="Picture 6" descr="qjnJIHsgp4bxE6NWyKHxLTZCurS3X-B1XeIk5XHC1qT8WEZkiWFyl8SvO7ewcHDcfoGZeqCekEFxGpo4WA58oBx-B0rsA58CJvkKDr-va20AhyFiFJPO6bddeH0lErnDbY-Lmxyks0fX-hxhJM4BkoNDPpFn3kxmWxXXN3uXRImQR138FTemHWrutvNW2L-HtZ0UPe9paUj7qOP2E8RUQ-COup-owGskvmrC2qlm3_zawjiwr8gMbxHDgOTqkkaWgAN3fpFrEzBmCEgkiJYtqXDg_EubgquFZQcBJ34SITxCODlu1AvD2eaUgNHEUClhTYfiWNNGNBDp6uixHweg4DIiBV63Ds_dcRmDAMlLp6gYPPhrK5s1wsx0LzUlCO6WnPlR42qU69uZX1moYASM9xcMqLwatPETVxri3V0oXAUgpKIIo1J6tQvT3-IR9fCZEJ7lw0h5RmZGbBpU8oGqX5FRYIcgbCbCpgsVFQPC4hj-yCk6kpzUIWcMIpBYgxyF26H7jsAMnoRxziZTpSTCRu6PebS8m4suJ0YE99RlNJHp2-LiCdJDhlw8LnTxOHuXXBdIHGyDddNMm5F4h2daiQS7FhP7M0N3PKLZmTqwwaSpV7E7zhSNK-0TR8hOJMBbqgofa9UkpK9ttgXx_LUEpsxt6_JhgNdVAt55CIqGNKGYtcwWuJv5ghAZVnxxwJMpmurpMMcxjwM=w1920-h948-l75-ft (240×3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3581400" cy="477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beverage produced by:</a:t>
            </a:r>
          </a:p>
          <a:p>
            <a:pPr lvl="1"/>
            <a:r>
              <a:rPr lang="en-US" sz="2600" dirty="0" smtClean="0"/>
              <a:t>enzymatic conversion of starches to sugars</a:t>
            </a:r>
          </a:p>
          <a:p>
            <a:pPr lvl="1"/>
            <a:r>
              <a:rPr lang="en-US" sz="2600" dirty="0" smtClean="0"/>
              <a:t>fermentation of sugars to ethanol &amp; carbon dioxide</a:t>
            </a:r>
          </a:p>
          <a:p>
            <a:r>
              <a:rPr lang="en-US" dirty="0" smtClean="0"/>
              <a:t>Beer classification:</a:t>
            </a:r>
          </a:p>
          <a:p>
            <a:pPr lvl="1"/>
            <a:r>
              <a:rPr lang="en-US" dirty="0" smtClean="0"/>
              <a:t>Ales:</a:t>
            </a:r>
          </a:p>
          <a:p>
            <a:pPr lvl="2"/>
            <a:r>
              <a:rPr lang="en-US" dirty="0" smtClean="0"/>
              <a:t>Top-fermenting yeast, 60 - 70 F, “hoppy” flavor/aroma</a:t>
            </a:r>
          </a:p>
          <a:p>
            <a:pPr lvl="2"/>
            <a:r>
              <a:rPr lang="en-US" dirty="0" smtClean="0"/>
              <a:t>“beer” ~3 weeks (quick), easier for home brewing</a:t>
            </a:r>
          </a:p>
          <a:p>
            <a:pPr lvl="1"/>
            <a:r>
              <a:rPr lang="en-US" dirty="0" smtClean="0"/>
              <a:t>Lagers (“</a:t>
            </a:r>
            <a:r>
              <a:rPr lang="en-US" i="1" dirty="0" err="1" smtClean="0"/>
              <a:t>lagern</a:t>
            </a:r>
            <a:r>
              <a:rPr lang="en-US" dirty="0" smtClean="0"/>
              <a:t>”, to store):</a:t>
            </a:r>
          </a:p>
          <a:p>
            <a:pPr lvl="2"/>
            <a:r>
              <a:rPr lang="en-US" dirty="0" smtClean="0"/>
              <a:t>Bottom-fermenting yeast, 50 – 60 F, lager ~40 F, malty flavor</a:t>
            </a:r>
          </a:p>
          <a:p>
            <a:pPr lvl="2"/>
            <a:r>
              <a:rPr lang="en-US" dirty="0" smtClean="0"/>
              <a:t>“beer” &gt;6 weeks, more challenging for home brewing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beer style do you want to brew?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Ales</a:t>
            </a:r>
          </a:p>
          <a:p>
            <a:pPr lvl="1"/>
            <a:r>
              <a:rPr lang="en-US" dirty="0" smtClean="0"/>
              <a:t>Pale Ale</a:t>
            </a:r>
          </a:p>
          <a:p>
            <a:pPr lvl="1"/>
            <a:r>
              <a:rPr lang="en-US" dirty="0" smtClean="0"/>
              <a:t>IPA (India Pale Ale)</a:t>
            </a:r>
          </a:p>
          <a:p>
            <a:pPr lvl="1"/>
            <a:r>
              <a:rPr lang="en-US" dirty="0" smtClean="0"/>
              <a:t>ESB (extra special bitter)</a:t>
            </a:r>
          </a:p>
          <a:p>
            <a:pPr lvl="1"/>
            <a:r>
              <a:rPr lang="en-US" dirty="0" err="1" smtClean="0"/>
              <a:t>Lambic</a:t>
            </a:r>
            <a:endParaRPr lang="en-US" dirty="0" smtClean="0"/>
          </a:p>
          <a:p>
            <a:pPr lvl="1"/>
            <a:r>
              <a:rPr lang="en-US" dirty="0" smtClean="0"/>
              <a:t>Belgian </a:t>
            </a:r>
            <a:r>
              <a:rPr lang="en-US" dirty="0" err="1" smtClean="0"/>
              <a:t>Dubbel</a:t>
            </a:r>
            <a:r>
              <a:rPr lang="en-US" dirty="0" smtClean="0"/>
              <a:t>/</a:t>
            </a:r>
            <a:r>
              <a:rPr lang="en-US" dirty="0" err="1" smtClean="0"/>
              <a:t>Tripel</a:t>
            </a:r>
            <a:endParaRPr lang="en-US" dirty="0" smtClean="0"/>
          </a:p>
          <a:p>
            <a:pPr lvl="1"/>
            <a:r>
              <a:rPr lang="en-US" b="1" dirty="0" smtClean="0"/>
              <a:t>Brown Ale</a:t>
            </a:r>
          </a:p>
          <a:p>
            <a:pPr lvl="1"/>
            <a:r>
              <a:rPr lang="en-US" b="1" dirty="0" smtClean="0"/>
              <a:t>German Alt (Old Ale)</a:t>
            </a:r>
          </a:p>
          <a:p>
            <a:pPr lvl="1"/>
            <a:r>
              <a:rPr lang="en-US" dirty="0" smtClean="0"/>
              <a:t>Porter</a:t>
            </a:r>
          </a:p>
          <a:p>
            <a:pPr lvl="1"/>
            <a:r>
              <a:rPr lang="en-US" dirty="0" smtClean="0"/>
              <a:t>Stout</a:t>
            </a:r>
          </a:p>
          <a:p>
            <a:pPr lvl="1"/>
            <a:r>
              <a:rPr lang="en-US" dirty="0" err="1" smtClean="0"/>
              <a:t>Weizen</a:t>
            </a:r>
            <a:r>
              <a:rPr lang="en-US" dirty="0" smtClean="0"/>
              <a:t>, </a:t>
            </a:r>
            <a:r>
              <a:rPr lang="en-US" b="1" dirty="0" err="1" smtClean="0"/>
              <a:t>Dunkel</a:t>
            </a:r>
            <a:r>
              <a:rPr lang="en-US" b="1" dirty="0" smtClean="0"/>
              <a:t> </a:t>
            </a:r>
            <a:r>
              <a:rPr lang="en-US" b="1" dirty="0" err="1" smtClean="0"/>
              <a:t>Weizen</a:t>
            </a:r>
            <a:endParaRPr lang="en-US" b="1" dirty="0" smtClean="0"/>
          </a:p>
          <a:p>
            <a:pPr lvl="1"/>
            <a:r>
              <a:rPr lang="en-US" b="1" dirty="0" smtClean="0"/>
              <a:t>Belgian Wit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Lagers</a:t>
            </a:r>
          </a:p>
          <a:p>
            <a:pPr lvl="1"/>
            <a:r>
              <a:rPr lang="en-US" dirty="0" smtClean="0"/>
              <a:t>Mexican </a:t>
            </a:r>
            <a:r>
              <a:rPr lang="en-US" dirty="0" err="1" smtClean="0"/>
              <a:t>Cerveza</a:t>
            </a:r>
            <a:endParaRPr lang="en-US" dirty="0" smtClean="0"/>
          </a:p>
          <a:p>
            <a:pPr lvl="1"/>
            <a:r>
              <a:rPr lang="en-US" dirty="0" smtClean="0"/>
              <a:t>American lager</a:t>
            </a:r>
          </a:p>
          <a:p>
            <a:pPr lvl="1"/>
            <a:r>
              <a:rPr lang="en-US" dirty="0" smtClean="0"/>
              <a:t>Czech </a:t>
            </a:r>
            <a:r>
              <a:rPr lang="en-US" dirty="0" err="1" smtClean="0"/>
              <a:t>Pilsener</a:t>
            </a:r>
            <a:endParaRPr lang="en-US" dirty="0" smtClean="0"/>
          </a:p>
          <a:p>
            <a:pPr lvl="1"/>
            <a:r>
              <a:rPr lang="en-US" dirty="0" err="1" smtClean="0"/>
              <a:t>Dortmunder</a:t>
            </a:r>
            <a:endParaRPr lang="en-US" dirty="0" smtClean="0"/>
          </a:p>
          <a:p>
            <a:pPr lvl="1"/>
            <a:r>
              <a:rPr lang="en-US" dirty="0" smtClean="0"/>
              <a:t>Oktoberfest</a:t>
            </a:r>
          </a:p>
          <a:p>
            <a:pPr lvl="1"/>
            <a:r>
              <a:rPr lang="en-US" dirty="0" smtClean="0"/>
              <a:t>Vienna Lager</a:t>
            </a:r>
          </a:p>
          <a:p>
            <a:pPr lvl="1"/>
            <a:r>
              <a:rPr lang="en-US" dirty="0" smtClean="0"/>
              <a:t>Bock</a:t>
            </a:r>
          </a:p>
          <a:p>
            <a:pPr lvl="1"/>
            <a:r>
              <a:rPr lang="en-US" dirty="0" err="1" smtClean="0"/>
              <a:t>Doppelbock</a:t>
            </a:r>
            <a:endParaRPr lang="en-US" dirty="0" smtClean="0"/>
          </a:p>
          <a:p>
            <a:pPr lvl="1"/>
            <a:r>
              <a:rPr lang="en-US" dirty="0" err="1" smtClean="0"/>
              <a:t>Dunkel</a:t>
            </a:r>
            <a:r>
              <a:rPr lang="en-US" dirty="0" smtClean="0"/>
              <a:t> / Dark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of “Beer”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German Beer Purity Law of 1516 (“</a:t>
            </a:r>
            <a:r>
              <a:rPr lang="en-US" dirty="0" err="1" smtClean="0"/>
              <a:t>Rheinheitsgebot</a:t>
            </a:r>
            <a:r>
              <a:rPr lang="en-US" dirty="0" smtClean="0"/>
              <a:t>”) allows 4 beer ingredients:  water, barley, hops, yeast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On the other hand……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Others (notably Belgians) produce an array of beers including many other </a:t>
            </a:r>
            <a:r>
              <a:rPr lang="en-US" dirty="0" err="1" smtClean="0"/>
              <a:t>add’l</a:t>
            </a:r>
            <a:r>
              <a:rPr lang="en-US" dirty="0" smtClean="0"/>
              <a:t> ingredients (wheat, fruit, spices, etc.)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…….brew / drink what you prefer.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1227</Words>
  <Application>Microsoft Office PowerPoint</Application>
  <PresentationFormat>On-screen Show (4:3)</PresentationFormat>
  <Paragraphs>251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Chemistry of Home Beer Brewing</vt:lpstr>
      <vt:lpstr>Who is Paul?</vt:lpstr>
      <vt:lpstr>Objectives</vt:lpstr>
      <vt:lpstr>Agenda</vt:lpstr>
      <vt:lpstr>Why Brew Beer at Home?</vt:lpstr>
      <vt:lpstr>Dunkel Weizen with Halushki !</vt:lpstr>
      <vt:lpstr>What is Beer?</vt:lpstr>
      <vt:lpstr>What beer style do you want to brew?</vt:lpstr>
      <vt:lpstr>Diversity of “Beer”</vt:lpstr>
      <vt:lpstr>Water</vt:lpstr>
      <vt:lpstr>Barley (Malted and Kilned)</vt:lpstr>
      <vt:lpstr>Malting and Kilning of Barley</vt:lpstr>
      <vt:lpstr>Hops</vt:lpstr>
      <vt:lpstr>Yeast</vt:lpstr>
      <vt:lpstr>3 Home Brewing Approaches</vt:lpstr>
      <vt:lpstr>Let’s Make Beer!</vt:lpstr>
      <vt:lpstr>Let’s Make Beer !</vt:lpstr>
      <vt:lpstr>Suggestions</vt:lpstr>
      <vt:lpstr>Every Ending is a New Beginning</vt:lpstr>
      <vt:lpstr>Resources / Info:  Books</vt:lpstr>
      <vt:lpstr>Resources / Info:  Web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Home Beer Brewing</dc:title>
  <dc:creator>sandi Yanisko</dc:creator>
  <cp:lastModifiedBy>sandi Yanisko</cp:lastModifiedBy>
  <cp:revision>90</cp:revision>
  <dcterms:created xsi:type="dcterms:W3CDTF">2017-01-10T15:44:10Z</dcterms:created>
  <dcterms:modified xsi:type="dcterms:W3CDTF">2017-01-11T18:54:32Z</dcterms:modified>
</cp:coreProperties>
</file>