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1"/>
  </p:sldMasterIdLst>
  <p:notesMasterIdLst>
    <p:notesMasterId r:id="rId58"/>
  </p:notesMasterIdLst>
  <p:handoutMasterIdLst>
    <p:handoutMasterId r:id="rId59"/>
  </p:handoutMasterIdLst>
  <p:sldIdLst>
    <p:sldId id="257" r:id="rId2"/>
    <p:sldId id="262" r:id="rId3"/>
    <p:sldId id="272" r:id="rId4"/>
    <p:sldId id="268" r:id="rId5"/>
    <p:sldId id="267" r:id="rId6"/>
    <p:sldId id="566" r:id="rId7"/>
    <p:sldId id="567" r:id="rId8"/>
    <p:sldId id="554" r:id="rId9"/>
    <p:sldId id="502" r:id="rId10"/>
    <p:sldId id="273" r:id="rId11"/>
    <p:sldId id="476" r:id="rId12"/>
    <p:sldId id="691" r:id="rId13"/>
    <p:sldId id="556" r:id="rId14"/>
    <p:sldId id="557" r:id="rId15"/>
    <p:sldId id="658" r:id="rId16"/>
    <p:sldId id="668" r:id="rId17"/>
    <p:sldId id="686" r:id="rId18"/>
    <p:sldId id="315" r:id="rId19"/>
    <p:sldId id="687" r:id="rId20"/>
    <p:sldId id="318" r:id="rId21"/>
    <p:sldId id="319" r:id="rId22"/>
    <p:sldId id="669" r:id="rId23"/>
    <p:sldId id="688" r:id="rId24"/>
    <p:sldId id="689" r:id="rId25"/>
    <p:sldId id="671" r:id="rId26"/>
    <p:sldId id="390" r:id="rId27"/>
    <p:sldId id="672" r:id="rId28"/>
    <p:sldId id="291" r:id="rId29"/>
    <p:sldId id="419" r:id="rId30"/>
    <p:sldId id="439" r:id="rId31"/>
    <p:sldId id="437" r:id="rId32"/>
    <p:sldId id="508" r:id="rId33"/>
    <p:sldId id="553" r:id="rId34"/>
    <p:sldId id="392" r:id="rId35"/>
    <p:sldId id="393" r:id="rId36"/>
    <p:sldId id="440" r:id="rId37"/>
    <p:sldId id="666" r:id="rId38"/>
    <p:sldId id="677" r:id="rId39"/>
    <p:sldId id="683" r:id="rId40"/>
    <p:sldId id="693" r:id="rId41"/>
    <p:sldId id="673" r:id="rId42"/>
    <p:sldId id="694" r:id="rId43"/>
    <p:sldId id="695" r:id="rId44"/>
    <p:sldId id="698" r:id="rId45"/>
    <p:sldId id="696" r:id="rId46"/>
    <p:sldId id="282" r:id="rId47"/>
    <p:sldId id="442" r:id="rId48"/>
    <p:sldId id="421" r:id="rId49"/>
    <p:sldId id="441" r:id="rId50"/>
    <p:sldId id="397" r:id="rId51"/>
    <p:sldId id="399" r:id="rId52"/>
    <p:sldId id="401" r:id="rId53"/>
    <p:sldId id="699" r:id="rId54"/>
    <p:sldId id="310" r:id="rId55"/>
    <p:sldId id="311" r:id="rId56"/>
    <p:sldId id="312" r:id="rId57"/>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2949" autoAdjust="0"/>
  </p:normalViewPr>
  <p:slideViewPr>
    <p:cSldViewPr snapToGrid="0">
      <p:cViewPr varScale="1">
        <p:scale>
          <a:sx n="86" d="100"/>
          <a:sy n="86" d="100"/>
        </p:scale>
        <p:origin x="1382" y="48"/>
      </p:cViewPr>
      <p:guideLst/>
    </p:cSldViewPr>
  </p:slideViewPr>
  <p:notesTextViewPr>
    <p:cViewPr>
      <p:scale>
        <a:sx n="3" d="2"/>
        <a:sy n="3" d="2"/>
      </p:scale>
      <p:origin x="0" y="0"/>
    </p:cViewPr>
  </p:notesTextViewPr>
  <p:notesViewPr>
    <p:cSldViewPr snapToGrid="0">
      <p:cViewPr varScale="1">
        <p:scale>
          <a:sx n="65" d="100"/>
          <a:sy n="65" d="100"/>
        </p:scale>
        <p:origin x="2102"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arafinas\Documents\Aaron\TNJ\DynoChem\2018%2008%20Webinar\Bourne%202003%20Figure%201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"Davies Plot" of local intensity of mixing devices</a:t>
            </a:r>
            <a:br>
              <a:rPr lang="en-US"/>
            </a:br>
            <a:r>
              <a:rPr lang="en-US"/>
              <a:t>Data and line</a:t>
            </a:r>
            <a:r>
              <a:rPr lang="en-US" baseline="0"/>
              <a:t> from HIM(2004)</a:t>
            </a:r>
            <a:br>
              <a:rPr lang="en-US" baseline="0"/>
            </a:br>
            <a:r>
              <a:rPr lang="en-US" baseline="0"/>
              <a:t>Device ranges from Davies (1987), Bourne (2003), HIM(2004)</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'Davies Plot Data'!$B$1</c:f>
              <c:strCache>
                <c:ptCount val="1"/>
                <c:pt idx="0">
                  <c:v>maximum drop size, microns</c:v>
                </c:pt>
              </c:strCache>
            </c:strRef>
          </c:tx>
          <c:spPr>
            <a:ln w="19050" cap="rnd">
              <a:noFill/>
              <a:round/>
            </a:ln>
            <a:effectLst/>
          </c:spPr>
          <c:marker>
            <c:symbol val="circle"/>
            <c:size val="5"/>
            <c:spPr>
              <a:solidFill>
                <a:schemeClr val="accent1"/>
              </a:solidFill>
              <a:ln w="9525">
                <a:solidFill>
                  <a:schemeClr val="accent1"/>
                </a:solidFill>
              </a:ln>
              <a:effectLst/>
            </c:spPr>
          </c:marker>
          <c:xVal>
            <c:numRef>
              <c:f>'Davies Plot Data'!$A$2:$A$46</c:f>
              <c:numCache>
                <c:formatCode>General</c:formatCode>
                <c:ptCount val="45"/>
                <c:pt idx="0">
                  <c:v>8.3047488491723591</c:v>
                </c:pt>
                <c:pt idx="1">
                  <c:v>8.4106546521578291</c:v>
                </c:pt>
                <c:pt idx="2">
                  <c:v>8.3006482278268994</c:v>
                </c:pt>
                <c:pt idx="3">
                  <c:v>6.6642007520075204</c:v>
                </c:pt>
                <c:pt idx="4">
                  <c:v>12.068899158314499</c:v>
                </c:pt>
                <c:pt idx="5">
                  <c:v>16.0386220443343</c:v>
                </c:pt>
                <c:pt idx="6">
                  <c:v>13.9073940753643</c:v>
                </c:pt>
                <c:pt idx="7">
                  <c:v>16.030250265049801</c:v>
                </c:pt>
                <c:pt idx="8">
                  <c:v>23.0140288985437</c:v>
                </c:pt>
                <c:pt idx="9">
                  <c:v>29.0419221269659</c:v>
                </c:pt>
                <c:pt idx="10">
                  <c:v>30.1816942487349</c:v>
                </c:pt>
                <c:pt idx="11">
                  <c:v>29.4006586139819</c:v>
                </c:pt>
                <c:pt idx="12">
                  <c:v>23.0010423887801</c:v>
                </c:pt>
                <c:pt idx="13">
                  <c:v>34.327867462164598</c:v>
                </c:pt>
                <c:pt idx="14">
                  <c:v>51.888837674511002</c:v>
                </c:pt>
                <c:pt idx="15">
                  <c:v>49.901853450138098</c:v>
                </c:pt>
                <c:pt idx="16">
                  <c:v>49.8884759666986</c:v>
                </c:pt>
                <c:pt idx="17">
                  <c:v>51.841997318673201</c:v>
                </c:pt>
                <c:pt idx="18">
                  <c:v>76.420972244380707</c:v>
                </c:pt>
                <c:pt idx="19">
                  <c:v>73.495613744565304</c:v>
                </c:pt>
                <c:pt idx="20">
                  <c:v>74.442315673354599</c:v>
                </c:pt>
                <c:pt idx="21">
                  <c:v>100.16837784512499</c:v>
                </c:pt>
                <c:pt idx="22">
                  <c:v>121.586608991991</c:v>
                </c:pt>
                <c:pt idx="23">
                  <c:v>149.44129038031301</c:v>
                </c:pt>
                <c:pt idx="24">
                  <c:v>181.39004881595699</c:v>
                </c:pt>
                <c:pt idx="25">
                  <c:v>228.89373368562599</c:v>
                </c:pt>
                <c:pt idx="26">
                  <c:v>190.953199700878</c:v>
                </c:pt>
                <c:pt idx="27">
                  <c:v>740.76720250158996</c:v>
                </c:pt>
                <c:pt idx="28">
                  <c:v>1104.40293199495</c:v>
                </c:pt>
                <c:pt idx="29">
                  <c:v>1486.1086917515599</c:v>
                </c:pt>
                <c:pt idx="30">
                  <c:v>1900.10042314527</c:v>
                </c:pt>
                <c:pt idx="31">
                  <c:v>2189.2708848996199</c:v>
                </c:pt>
                <c:pt idx="32">
                  <c:v>2188.6531095464602</c:v>
                </c:pt>
                <c:pt idx="33">
                  <c:v>2588.4358671689502</c:v>
                </c:pt>
                <c:pt idx="34">
                  <c:v>3308.0602386514602</c:v>
                </c:pt>
                <c:pt idx="35">
                  <c:v>3350.2933511573601</c:v>
                </c:pt>
                <c:pt idx="36">
                  <c:v>5194.3945462747597</c:v>
                </c:pt>
                <c:pt idx="37">
                  <c:v>7361.4169989579796</c:v>
                </c:pt>
                <c:pt idx="38">
                  <c:v>14979.011554090001</c:v>
                </c:pt>
                <c:pt idx="39">
                  <c:v>445832.698727977</c:v>
                </c:pt>
                <c:pt idx="40">
                  <c:v>11979593.4732894</c:v>
                </c:pt>
                <c:pt idx="41">
                  <c:v>108801493.78589199</c:v>
                </c:pt>
                <c:pt idx="42">
                  <c:v>395687436.751073</c:v>
                </c:pt>
                <c:pt idx="43">
                  <c:v>499101477.26182598</c:v>
                </c:pt>
                <c:pt idx="44">
                  <c:v>951528772.16055</c:v>
                </c:pt>
              </c:numCache>
            </c:numRef>
          </c:xVal>
          <c:yVal>
            <c:numRef>
              <c:f>'Davies Plot Data'!$B$2:$B$46</c:f>
              <c:numCache>
                <c:formatCode>General</c:formatCode>
                <c:ptCount val="45"/>
                <c:pt idx="0">
                  <c:v>617.46235269835199</c:v>
                </c:pt>
                <c:pt idx="1">
                  <c:v>520.35078802900102</c:v>
                </c:pt>
                <c:pt idx="2">
                  <c:v>434.115122349388</c:v>
                </c:pt>
                <c:pt idx="3">
                  <c:v>408.62890626457897</c:v>
                </c:pt>
                <c:pt idx="4">
                  <c:v>392.61602893618902</c:v>
                </c:pt>
                <c:pt idx="5">
                  <c:v>490.00766894307901</c:v>
                </c:pt>
                <c:pt idx="6">
                  <c:v>330.887984279367</c:v>
                </c:pt>
                <c:pt idx="7">
                  <c:v>337.64018772135199</c:v>
                </c:pt>
                <c:pt idx="8">
                  <c:v>362.35270794458501</c:v>
                </c:pt>
                <c:pt idx="9">
                  <c:v>425.72185047363303</c:v>
                </c:pt>
                <c:pt idx="10">
                  <c:v>358.77082718101502</c:v>
                </c:pt>
                <c:pt idx="11">
                  <c:v>270.64949402458899</c:v>
                </c:pt>
                <c:pt idx="12">
                  <c:v>242.25235308322999</c:v>
                </c:pt>
                <c:pt idx="13">
                  <c:v>270.66986372553401</c:v>
                </c:pt>
                <c:pt idx="14">
                  <c:v>265.32849176047603</c:v>
                </c:pt>
                <c:pt idx="15">
                  <c:v>212.61837188979499</c:v>
                </c:pt>
                <c:pt idx="16">
                  <c:v>175.60651427607499</c:v>
                </c:pt>
                <c:pt idx="17">
                  <c:v>139.31641073909299</c:v>
                </c:pt>
                <c:pt idx="18">
                  <c:v>230.49598921108799</c:v>
                </c:pt>
                <c:pt idx="19">
                  <c:v>186.57431696554801</c:v>
                </c:pt>
                <c:pt idx="20">
                  <c:v>172.14003332156599</c:v>
                </c:pt>
                <c:pt idx="21">
                  <c:v>155.67850477746899</c:v>
                </c:pt>
                <c:pt idx="22">
                  <c:v>167.05928619386</c:v>
                </c:pt>
                <c:pt idx="23">
                  <c:v>133.887265679519</c:v>
                </c:pt>
                <c:pt idx="24">
                  <c:v>140.811481108431</c:v>
                </c:pt>
                <c:pt idx="25">
                  <c:v>162.139683602725</c:v>
                </c:pt>
                <c:pt idx="26">
                  <c:v>116.30243181439199</c:v>
                </c:pt>
                <c:pt idx="27">
                  <c:v>110.666671766459</c:v>
                </c:pt>
                <c:pt idx="28">
                  <c:v>58.707185610937699</c:v>
                </c:pt>
                <c:pt idx="29">
                  <c:v>54.1727902869251</c:v>
                </c:pt>
                <c:pt idx="30">
                  <c:v>73.279177589425501</c:v>
                </c:pt>
                <c:pt idx="31">
                  <c:v>56.409112650700102</c:v>
                </c:pt>
                <c:pt idx="32">
                  <c:v>46.1229964931551</c:v>
                </c:pt>
                <c:pt idx="33">
                  <c:v>43.423357185682697</c:v>
                </c:pt>
                <c:pt idx="34">
                  <c:v>42.993575112135098</c:v>
                </c:pt>
                <c:pt idx="35">
                  <c:v>36.598297330453804</c:v>
                </c:pt>
                <c:pt idx="36">
                  <c:v>26.259780683475</c:v>
                </c:pt>
                <c:pt idx="37">
                  <c:v>27.343303693332999</c:v>
                </c:pt>
                <c:pt idx="38">
                  <c:v>32.786070575921599</c:v>
                </c:pt>
                <c:pt idx="39">
                  <c:v>5.5847826984058697</c:v>
                </c:pt>
                <c:pt idx="40">
                  <c:v>1.96361215850913</c:v>
                </c:pt>
                <c:pt idx="41">
                  <c:v>0.63665426200054298</c:v>
                </c:pt>
                <c:pt idx="42">
                  <c:v>0.60578440018316004</c:v>
                </c:pt>
                <c:pt idx="43">
                  <c:v>0.51572918623151398</c:v>
                </c:pt>
                <c:pt idx="44">
                  <c:v>0.40927138366001098</c:v>
                </c:pt>
              </c:numCache>
            </c:numRef>
          </c:yVal>
          <c:smooth val="0"/>
          <c:extLst>
            <c:ext xmlns:c16="http://schemas.microsoft.com/office/drawing/2014/chart" uri="{C3380CC4-5D6E-409C-BE32-E72D297353CC}">
              <c16:uniqueId val="{00000000-3F03-4D4A-BA08-62F4279475F1}"/>
            </c:ext>
          </c:extLst>
        </c:ser>
        <c:ser>
          <c:idx val="1"/>
          <c:order val="1"/>
          <c:tx>
            <c:strRef>
              <c:f>'Davies Plot Data'!$F$1</c:f>
              <c:strCache>
                <c:ptCount val="1"/>
                <c:pt idx="0">
                  <c:v>dmax line, um</c:v>
                </c:pt>
              </c:strCache>
            </c:strRef>
          </c:tx>
          <c:spPr>
            <a:ln w="25400" cap="rnd">
              <a:solidFill>
                <a:schemeClr val="tx1"/>
              </a:solidFill>
              <a:round/>
            </a:ln>
            <a:effectLst/>
          </c:spPr>
          <c:marker>
            <c:symbol val="none"/>
          </c:marker>
          <c:xVal>
            <c:numRef>
              <c:f>'Davies Plot Data'!$E$2:$E$11</c:f>
              <c:numCache>
                <c:formatCode>General</c:formatCode>
                <c:ptCount val="10"/>
                <c:pt idx="0">
                  <c:v>6.7513370233770598</c:v>
                </c:pt>
                <c:pt idx="1">
                  <c:v>9.9428145682695295</c:v>
                </c:pt>
                <c:pt idx="2">
                  <c:v>101.444066497842</c:v>
                </c:pt>
                <c:pt idx="3">
                  <c:v>995.70801950394298</c:v>
                </c:pt>
                <c:pt idx="4">
                  <c:v>10028.7159347092</c:v>
                </c:pt>
                <c:pt idx="5">
                  <c:v>99713.662896663605</c:v>
                </c:pt>
                <c:pt idx="6">
                  <c:v>978723.51955086295</c:v>
                </c:pt>
                <c:pt idx="7">
                  <c:v>9857648.9934111107</c:v>
                </c:pt>
                <c:pt idx="8">
                  <c:v>98012776.020575404</c:v>
                </c:pt>
                <c:pt idx="9">
                  <c:v>813460068.787444</c:v>
                </c:pt>
              </c:numCache>
            </c:numRef>
          </c:xVal>
          <c:yVal>
            <c:numRef>
              <c:f>'Davies Plot Data'!$F$2:$F$11</c:f>
              <c:numCache>
                <c:formatCode>General</c:formatCode>
                <c:ptCount val="10"/>
                <c:pt idx="0">
                  <c:v>514.23275623757195</c:v>
                </c:pt>
                <c:pt idx="1">
                  <c:v>442.093595255163</c:v>
                </c:pt>
                <c:pt idx="2">
                  <c:v>178.501199091827</c:v>
                </c:pt>
                <c:pt idx="3">
                  <c:v>73.539519473170998</c:v>
                </c:pt>
                <c:pt idx="4">
                  <c:v>29.993287469988299</c:v>
                </c:pt>
                <c:pt idx="5">
                  <c:v>12.3567346280342</c:v>
                </c:pt>
                <c:pt idx="6">
                  <c:v>5.0397268916640199</c:v>
                </c:pt>
                <c:pt idx="7">
                  <c:v>2.0554659387875902</c:v>
                </c:pt>
                <c:pt idx="8">
                  <c:v>0.84681771439612896</c:v>
                </c:pt>
                <c:pt idx="9">
                  <c:v>0.36690313476599501</c:v>
                </c:pt>
              </c:numCache>
            </c:numRef>
          </c:yVal>
          <c:smooth val="0"/>
          <c:extLst>
            <c:ext xmlns:c16="http://schemas.microsoft.com/office/drawing/2014/chart" uri="{C3380CC4-5D6E-409C-BE32-E72D297353CC}">
              <c16:uniqueId val="{00000001-3F03-4D4A-BA08-62F4279475F1}"/>
            </c:ext>
          </c:extLst>
        </c:ser>
        <c:dLbls>
          <c:showLegendKey val="0"/>
          <c:showVal val="0"/>
          <c:showCatName val="0"/>
          <c:showSerName val="0"/>
          <c:showPercent val="0"/>
          <c:showBubbleSize val="0"/>
        </c:dLbls>
        <c:axId val="701857208"/>
        <c:axId val="701866720"/>
      </c:scatterChart>
      <c:valAx>
        <c:axId val="701857208"/>
        <c:scaling>
          <c:logBase val="10"/>
          <c:orientation val="minMax"/>
        </c:scaling>
        <c:delete val="0"/>
        <c:axPos val="b"/>
        <c:majorGridlines>
          <c:spPr>
            <a:ln w="9525" cap="flat" cmpd="sng" algn="ctr">
              <a:solidFill>
                <a:schemeClr val="tx1">
                  <a:lumMod val="15000"/>
                  <a:lumOff val="85000"/>
                </a:schemeClr>
              </a:solidFill>
              <a:round/>
            </a:ln>
            <a:effectLst/>
          </c:spPr>
        </c:majorGridlines>
        <c:title>
          <c:tx>
            <c:strRef>
              <c:f>'Davies Plot Data'!$A$1</c:f>
              <c:strCache>
                <c:ptCount val="1"/>
                <c:pt idx="0">
                  <c:v>local power per unit mass, W/kg</c:v>
                </c:pt>
              </c:strCache>
            </c:strRef>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1866720"/>
        <c:crossesAt val="0.1"/>
        <c:crossBetween val="midCat"/>
      </c:valAx>
      <c:valAx>
        <c:axId val="701866720"/>
        <c:scaling>
          <c:logBase val="10"/>
          <c:orientation val="minMax"/>
        </c:scaling>
        <c:delete val="0"/>
        <c:axPos val="l"/>
        <c:majorGridlines>
          <c:spPr>
            <a:ln w="9525" cap="flat" cmpd="sng" algn="ctr">
              <a:solidFill>
                <a:schemeClr val="tx1">
                  <a:lumMod val="15000"/>
                  <a:lumOff val="85000"/>
                </a:schemeClr>
              </a:solidFill>
              <a:round/>
            </a:ln>
            <a:effectLst/>
          </c:spPr>
        </c:majorGridlines>
        <c:title>
          <c:tx>
            <c:strRef>
              <c:f>'Davies Plot Data'!$B$1</c:f>
              <c:strCache>
                <c:ptCount val="1"/>
                <c:pt idx="0">
                  <c:v>maximum drop size, microns</c:v>
                </c:pt>
              </c:strCache>
            </c:strRef>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1857208"/>
        <c:crosses val="autoZero"/>
        <c:crossBetween val="midCat"/>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5.emf"/><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5.emf"/><Relationship Id="rId1" Type="http://schemas.openxmlformats.org/officeDocument/2006/relationships/image" Target="../media/image14.emf"/><Relationship Id="rId4"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 Id="rId4"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F2EEF9-2038-4E4E-A902-9ACDDBC18AE1}"/>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74919AE5-AC89-42CE-B753-7D33A41D93D0}"/>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D5DCB56D-94CD-41F0-8141-C18F8C5F4DE4}" type="datetimeFigureOut">
              <a:rPr lang="en-US" smtClean="0"/>
              <a:t>9/11/2019</a:t>
            </a:fld>
            <a:endParaRPr lang="en-US"/>
          </a:p>
        </p:txBody>
      </p:sp>
      <p:sp>
        <p:nvSpPr>
          <p:cNvPr id="4" name="Footer Placeholder 3">
            <a:extLst>
              <a:ext uri="{FF2B5EF4-FFF2-40B4-BE49-F238E27FC236}">
                <a16:creationId xmlns:a16="http://schemas.microsoft.com/office/drawing/2014/main" id="{6F646BB7-F541-4B42-AE16-71AAE313F49D}"/>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C41087C9-7718-4296-A149-8E222FF6436B}"/>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808A2D10-91B5-487B-B377-FE497BAFA9F4}" type="slidenum">
              <a:rPr lang="en-US" smtClean="0"/>
              <a:t>‹#›</a:t>
            </a:fld>
            <a:endParaRPr lang="en-US"/>
          </a:p>
        </p:txBody>
      </p:sp>
    </p:spTree>
    <p:extLst>
      <p:ext uri="{BB962C8B-B14F-4D97-AF65-F5344CB8AC3E}">
        <p14:creationId xmlns:p14="http://schemas.microsoft.com/office/powerpoint/2010/main" val="4264187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A7698152-64FE-4C58-B272-6D5266CA27DB}" type="datetimeFigureOut">
              <a:rPr lang="en-US" smtClean="0"/>
              <a:t>9/11/2019</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03FE2575-3654-473E-8A69-DEB5FC25FA25}" type="slidenum">
              <a:rPr lang="en-US" smtClean="0"/>
              <a:t>‹#›</a:t>
            </a:fld>
            <a:endParaRPr lang="en-US"/>
          </a:p>
        </p:txBody>
      </p:sp>
    </p:spTree>
    <p:extLst>
      <p:ext uri="{BB962C8B-B14F-4D97-AF65-F5344CB8AC3E}">
        <p14:creationId xmlns:p14="http://schemas.microsoft.com/office/powerpoint/2010/main" val="1412404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So, what am I doing now?  I elected to retire from Dow in May 2018, and I’ve started Sarafinas Process &amp; Mixing Consulting LLC to enable clients to achieve faster process development and scaling and to leverage advantaged mixing technology.  There are a variety of services the company offers to solve process problems, develop processes faster, simplify and improve processes, manage technical capabilities, and deliver technical training, but today I will be focusing on the question “does mixing matter to my process?”</a:t>
            </a:r>
          </a:p>
          <a:p>
            <a:r>
              <a:rPr lang="en-US" sz="1300" dirty="0"/>
              <a:t>If you want more information about my consulting, check out sarafinasprocess.com.</a:t>
            </a:r>
          </a:p>
          <a:p>
            <a:endParaRPr lang="en-US" dirty="0"/>
          </a:p>
        </p:txBody>
      </p:sp>
      <p:sp>
        <p:nvSpPr>
          <p:cNvPr id="4" name="Slide Number Placeholder 3"/>
          <p:cNvSpPr>
            <a:spLocks noGrp="1"/>
          </p:cNvSpPr>
          <p:nvPr>
            <p:ph type="sldNum" sz="quarter" idx="10"/>
          </p:nvPr>
        </p:nvSpPr>
        <p:spPr/>
        <p:txBody>
          <a:bodyPr/>
          <a:lstStyle/>
          <a:p>
            <a:fld id="{03FE2575-3654-473E-8A69-DEB5FC25FA25}" type="slidenum">
              <a:rPr lang="en-US" smtClean="0"/>
              <a:t>4</a:t>
            </a:fld>
            <a:endParaRPr lang="en-US"/>
          </a:p>
        </p:txBody>
      </p:sp>
    </p:spTree>
    <p:extLst>
      <p:ext uri="{BB962C8B-B14F-4D97-AF65-F5344CB8AC3E}">
        <p14:creationId xmlns:p14="http://schemas.microsoft.com/office/powerpoint/2010/main" val="415679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731838" y="625475"/>
            <a:ext cx="5851525" cy="4389438"/>
          </a:xfrm>
          <a:ln/>
        </p:spPr>
      </p:sp>
      <p:sp>
        <p:nvSpPr>
          <p:cNvPr id="74755" name="Rectangle 3"/>
          <p:cNvSpPr>
            <a:spLocks noGrp="1" noChangeArrowheads="1"/>
          </p:cNvSpPr>
          <p:nvPr>
            <p:ph type="body" idx="1"/>
          </p:nvPr>
        </p:nvSpPr>
        <p:spPr>
          <a:noFill/>
          <a:ln w="9525"/>
        </p:spPr>
        <p:txBody>
          <a:bodyPr/>
          <a:lstStyle/>
          <a:p>
            <a:pPr lvl="0"/>
            <a:r>
              <a:rPr lang="en-US" sz="1200" kern="1200" dirty="0">
                <a:solidFill>
                  <a:schemeClr val="tx1"/>
                </a:solidFill>
                <a:effectLst/>
                <a:latin typeface="+mn-lt"/>
                <a:ea typeface="+mn-ea"/>
                <a:cs typeface="+mn-cs"/>
              </a:rPr>
              <a:t>This is my favorite quiz that I always give when teaching about competitive rate processes.  In chemical reaction scale-up, what are the three scales of interest?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(build) It is not the lab, pilot plant, and plant.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(build) The three scales of interest for scale-up are the macroscale, microscale, and mesoscale.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(build) The macroscale is the size of the vessel or the impeller, and when we talk about macromixing we are referring to our efforts to approach homogeneity in composition or temperature or phase volume fraction across the whole vessel.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(build) The microscale is the scale of the molecule, where flow is no longer convective.  Micromixing, in this context, refers to mixing at or near the molecular level.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(build) The mesoscale is the scale of the fresh feed stream, and so mesomixing refers to the gradual disintegration of a feed stream in a turbulent environment down to the length scales where micromixing occurs.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(build) These three scales allow us to consider mixing rates relative to reaction rates.</a:t>
            </a:r>
          </a:p>
        </p:txBody>
      </p:sp>
    </p:spTree>
    <p:extLst>
      <p:ext uri="{BB962C8B-B14F-4D97-AF65-F5344CB8AC3E}">
        <p14:creationId xmlns:p14="http://schemas.microsoft.com/office/powerpoint/2010/main" val="1522551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I still have not answered the question about what mixing rate to use:  macromixing, mesomixing, or micromixing.</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(build)  I have not even told you how to estimate mesomixing or micromixing times, let alone which characteristic time to use.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(build) And what if I don’t know my reaction or other rates?  Isn’t there an easier way to find out if I need to worry about this for my competitive rate system?  How can I determine what my competitive rate system needs?</a:t>
            </a:r>
            <a:endParaRPr lang="en-US" dirty="0"/>
          </a:p>
        </p:txBody>
      </p:sp>
      <p:sp>
        <p:nvSpPr>
          <p:cNvPr id="4" name="Slide Number Placeholder 3"/>
          <p:cNvSpPr>
            <a:spLocks noGrp="1"/>
          </p:cNvSpPr>
          <p:nvPr>
            <p:ph type="sldNum" sz="quarter" idx="5"/>
          </p:nvPr>
        </p:nvSpPr>
        <p:spPr/>
        <p:txBody>
          <a:bodyPr/>
          <a:lstStyle/>
          <a:p>
            <a:fld id="{03FE2575-3654-473E-8A69-DEB5FC25FA25}" type="slidenum">
              <a:rPr lang="en-US" smtClean="0"/>
              <a:t>27</a:t>
            </a:fld>
            <a:endParaRPr lang="en-US"/>
          </a:p>
        </p:txBody>
      </p:sp>
    </p:spTree>
    <p:extLst>
      <p:ext uri="{BB962C8B-B14F-4D97-AF65-F5344CB8AC3E}">
        <p14:creationId xmlns:p14="http://schemas.microsoft.com/office/powerpoint/2010/main" val="292871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625475"/>
            <a:ext cx="5851525" cy="438943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How can I efficiently find out if mixing matters for my process?  I recommend using the “Bourne Protocol.”  John Bourne published a paper in 2003 which remains, in my opinion, the most comprehensive review article on the influence of mixing on reaction selectivity.  Bourne presented many examples of how mixing affects reaction selectivity in single phase and multiphase systems.  One feature of the paper which I found most particularly useful is an experimental protocol that can be used to determine mixing resistances in a process.  Even for systems where we have no reaction selectivity issues, but have other competing rate processes, we have applied the protocol to characterize our key mixing sensitivities.  Understanding the key mixing sensitivities enables us to properly design and scale-up mixing systems for our process, or at the very least to understand how we would need to incorporate further mixing studies in our process development program.</a:t>
            </a:r>
            <a:endParaRPr lang="en-US" dirty="0"/>
          </a:p>
        </p:txBody>
      </p:sp>
      <p:sp>
        <p:nvSpPr>
          <p:cNvPr id="4" name="Slide Number Placeholder 3"/>
          <p:cNvSpPr>
            <a:spLocks noGrp="1"/>
          </p:cNvSpPr>
          <p:nvPr>
            <p:ph type="sldNum" sz="quarter" idx="10"/>
          </p:nvPr>
        </p:nvSpPr>
        <p:spPr/>
        <p:txBody>
          <a:bodyPr/>
          <a:lstStyle/>
          <a:p>
            <a:fld id="{790D3DF7-73EE-3E4D-9809-02B5CBE3AF7B}" type="slidenum">
              <a:rPr lang="en-US" smtClean="0"/>
              <a:pPr/>
              <a:t>28</a:t>
            </a:fld>
            <a:endParaRPr lang="en-US"/>
          </a:p>
        </p:txBody>
      </p:sp>
    </p:spTree>
    <p:extLst>
      <p:ext uri="{BB962C8B-B14F-4D97-AF65-F5344CB8AC3E}">
        <p14:creationId xmlns:p14="http://schemas.microsoft.com/office/powerpoint/2010/main" val="1444447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625475"/>
            <a:ext cx="5851525" cy="4389438"/>
          </a:xfrm>
        </p:spPr>
      </p:sp>
      <p:sp>
        <p:nvSpPr>
          <p:cNvPr id="3" name="Notes Placeholder 2"/>
          <p:cNvSpPr>
            <a:spLocks noGrp="1"/>
          </p:cNvSpPr>
          <p:nvPr>
            <p:ph type="body" idx="1"/>
          </p:nvPr>
        </p:nvSpPr>
        <p:spPr/>
        <p:txBody>
          <a:bodyPr/>
          <a:lstStyle/>
          <a:p>
            <a:pPr defTabSz="966612">
              <a:defRPr/>
            </a:pPr>
            <a:r>
              <a:rPr lang="en-US" sz="1200" kern="1200" dirty="0">
                <a:solidFill>
                  <a:schemeClr val="tx1"/>
                </a:solidFill>
                <a:effectLst/>
                <a:latin typeface="+mn-lt"/>
                <a:ea typeface="+mn-ea"/>
                <a:cs typeface="+mn-cs"/>
              </a:rPr>
              <a:t>Bourne lists some common single phase and two-phase reaction systems that show mixing sensitivities.  Four “Bourne Reactions” listed here have been used in the literature to characterize mixing systems.  These reactions continue to be used, as evidenced by the three papers at the most recent NAMF mixing conference which used the 4</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Bourne reaction to characterize reactor configurations.  Others in the literature have used the </a:t>
            </a:r>
            <a:r>
              <a:rPr lang="en-US" sz="1200" kern="1200" dirty="0" err="1">
                <a:solidFill>
                  <a:schemeClr val="tx1"/>
                </a:solidFill>
                <a:effectLst/>
                <a:latin typeface="+mn-lt"/>
                <a:ea typeface="+mn-ea"/>
                <a:cs typeface="+mn-cs"/>
              </a:rPr>
              <a:t>Villermaux-Dushman</a:t>
            </a:r>
            <a:r>
              <a:rPr lang="en-US" sz="1200" kern="1200" dirty="0">
                <a:solidFill>
                  <a:schemeClr val="tx1"/>
                </a:solidFill>
                <a:effectLst/>
                <a:latin typeface="+mn-lt"/>
                <a:ea typeface="+mn-ea"/>
                <a:cs typeface="+mn-cs"/>
              </a:rPr>
              <a:t> reactions involving the boric acid, iodine, iodate system.  Different model reactions in the literature have their advantages and disadvantages.  It is important to note in the third and fourth Bourne reactions we have neutralization competing with hydrolysis occurring because of the neutralizing reagent.  These seemingly simple neutralizations can be mixing sensitive!</a:t>
            </a:r>
            <a:endParaRPr lang="en-US" sz="1300" dirty="0"/>
          </a:p>
        </p:txBody>
      </p:sp>
      <p:sp>
        <p:nvSpPr>
          <p:cNvPr id="4" name="Slide Number Placeholder 3"/>
          <p:cNvSpPr>
            <a:spLocks noGrp="1"/>
          </p:cNvSpPr>
          <p:nvPr>
            <p:ph type="sldNum" sz="quarter" idx="10"/>
          </p:nvPr>
        </p:nvSpPr>
        <p:spPr/>
        <p:txBody>
          <a:bodyPr/>
          <a:lstStyle/>
          <a:p>
            <a:fld id="{03FE2575-3654-473E-8A69-DEB5FC25FA25}" type="slidenum">
              <a:rPr lang="en-US" smtClean="0"/>
              <a:t>29</a:t>
            </a:fld>
            <a:endParaRPr lang="en-US"/>
          </a:p>
        </p:txBody>
      </p:sp>
    </p:spTree>
    <p:extLst>
      <p:ext uri="{BB962C8B-B14F-4D97-AF65-F5344CB8AC3E}">
        <p14:creationId xmlns:p14="http://schemas.microsoft.com/office/powerpoint/2010/main" val="4280324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625475"/>
            <a:ext cx="5851525" cy="4389438"/>
          </a:xfrm>
        </p:spPr>
      </p:sp>
      <p:sp>
        <p:nvSpPr>
          <p:cNvPr id="3" name="Notes Placeholder 2"/>
          <p:cNvSpPr>
            <a:spLocks noGrp="1"/>
          </p:cNvSpPr>
          <p:nvPr>
            <p:ph type="body" idx="1"/>
          </p:nvPr>
        </p:nvSpPr>
        <p:spPr/>
        <p:txBody>
          <a:bodyPr/>
          <a:lstStyle/>
          <a:p>
            <a:pPr defTabSz="966612">
              <a:defRPr/>
            </a:pPr>
            <a:r>
              <a:rPr lang="en-US" sz="1200" kern="1200" dirty="0">
                <a:solidFill>
                  <a:schemeClr val="tx1"/>
                </a:solidFill>
                <a:effectLst/>
                <a:latin typeface="+mn-lt"/>
                <a:ea typeface="+mn-ea"/>
                <a:cs typeface="+mn-cs"/>
              </a:rPr>
              <a:t>So, with our scales of interest in mind, let’s consider some results that Bourne obtained using one of those model reactions.  Here he is plotting the yield loss of A that goes to S against feed time, with lines of different impeller speeds (250 and 475 rpm) and number of feed points (1 and 4).  On the bottom plot, he’s plotting </a:t>
            </a:r>
            <a:r>
              <a:rPr lang="en-US" sz="1200" kern="1200" dirty="0" err="1">
                <a:solidFill>
                  <a:schemeClr val="tx1"/>
                </a:solidFill>
                <a:effectLst/>
                <a:latin typeface="+mn-lt"/>
                <a:ea typeface="+mn-ea"/>
                <a:cs typeface="+mn-cs"/>
              </a:rPr>
              <a:t>Xs</a:t>
            </a:r>
            <a:r>
              <a:rPr lang="en-US" sz="1200" kern="1200" dirty="0">
                <a:solidFill>
                  <a:schemeClr val="tx1"/>
                </a:solidFill>
                <a:effectLst/>
                <a:latin typeface="+mn-lt"/>
                <a:ea typeface="+mn-ea"/>
                <a:cs typeface="+mn-cs"/>
              </a:rPr>
              <a:t> vs the product of the number of feed points and the feed time, which is inversely proportional to the local feed rate.  The feed rate dependent region is very clear and indicates mesomixing control, while the feed rate insensitive region indicates micromixing control.  So how can we determine whether our process is micromixing or mesomixing controlled?  Do we need all those datapoints or runs with model reactions?</a:t>
            </a:r>
            <a:endParaRPr lang="en-US" dirty="0"/>
          </a:p>
        </p:txBody>
      </p:sp>
      <p:sp>
        <p:nvSpPr>
          <p:cNvPr id="4" name="Slide Number Placeholder 3"/>
          <p:cNvSpPr>
            <a:spLocks noGrp="1"/>
          </p:cNvSpPr>
          <p:nvPr>
            <p:ph type="sldNum" sz="quarter" idx="10"/>
          </p:nvPr>
        </p:nvSpPr>
        <p:spPr/>
        <p:txBody>
          <a:bodyPr/>
          <a:lstStyle/>
          <a:p>
            <a:fld id="{790D3DF7-73EE-3E4D-9809-02B5CBE3AF7B}" type="slidenum">
              <a:rPr lang="en-US" smtClean="0"/>
              <a:pPr/>
              <a:t>30</a:t>
            </a:fld>
            <a:endParaRPr lang="en-US"/>
          </a:p>
        </p:txBody>
      </p:sp>
    </p:spTree>
    <p:extLst>
      <p:ext uri="{BB962C8B-B14F-4D97-AF65-F5344CB8AC3E}">
        <p14:creationId xmlns:p14="http://schemas.microsoft.com/office/powerpoint/2010/main" val="2204180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625475"/>
            <a:ext cx="5851525" cy="4389438"/>
          </a:xfrm>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Some of the model reactions in the literature are competitive-consecutive (series-parallel, if you prefer </a:t>
            </a:r>
            <a:r>
              <a:rPr lang="en-US" sz="1200" kern="1200" dirty="0" err="1">
                <a:solidFill>
                  <a:schemeClr val="tx1"/>
                </a:solidFill>
                <a:effectLst/>
                <a:latin typeface="+mn-lt"/>
                <a:ea typeface="+mn-ea"/>
                <a:cs typeface="+mn-cs"/>
              </a:rPr>
              <a:t>Levenspiel</a:t>
            </a:r>
            <a:r>
              <a:rPr lang="en-US" sz="1200" kern="1200" dirty="0">
                <a:solidFill>
                  <a:schemeClr val="tx1"/>
                </a:solidFill>
                <a:effectLst/>
                <a:latin typeface="+mn-lt"/>
                <a:ea typeface="+mn-ea"/>
                <a:cs typeface="+mn-cs"/>
              </a:rPr>
              <a:t>) while others are simply competitive reactions.  Here we see that the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Bourne reaction and the </a:t>
            </a:r>
            <a:r>
              <a:rPr lang="en-US" sz="1200" kern="1200" dirty="0" err="1">
                <a:solidFill>
                  <a:schemeClr val="tx1"/>
                </a:solidFill>
                <a:effectLst/>
                <a:latin typeface="+mn-lt"/>
                <a:ea typeface="+mn-ea"/>
                <a:cs typeface="+mn-cs"/>
              </a:rPr>
              <a:t>Villermaux-Dushman</a:t>
            </a:r>
            <a:r>
              <a:rPr lang="en-US" sz="1200" kern="1200" dirty="0">
                <a:solidFill>
                  <a:schemeClr val="tx1"/>
                </a:solidFill>
                <a:effectLst/>
                <a:latin typeface="+mn-lt"/>
                <a:ea typeface="+mn-ea"/>
                <a:cs typeface="+mn-cs"/>
              </a:rPr>
              <a:t> reaction have a competitive-consecutive structure, while the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and 4</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Bourne reactions are strictly competitive.  The 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Bourne reaction is an interesting hybrid of the Competitive-Consecutive and Competitive reactions.  One of the challenges in using model reactions from the literature is knowing if they appropriately model your actual reaction system in terms of relative reactions rates as well as fluid properties.  Practical aspects of using the Bourne reactions, along with typical rate constants) are discussed in the Handbook of Industrial Mixing.</a:t>
            </a:r>
          </a:p>
        </p:txBody>
      </p:sp>
      <p:sp>
        <p:nvSpPr>
          <p:cNvPr id="4" name="Slide Number Placeholder 3"/>
          <p:cNvSpPr>
            <a:spLocks noGrp="1"/>
          </p:cNvSpPr>
          <p:nvPr>
            <p:ph type="sldNum" sz="quarter" idx="10"/>
          </p:nvPr>
        </p:nvSpPr>
        <p:spPr/>
        <p:txBody>
          <a:bodyPr/>
          <a:lstStyle/>
          <a:p>
            <a:fld id="{03FE2575-3654-473E-8A69-DEB5FC25FA25}" type="slidenum">
              <a:rPr lang="en-US" smtClean="0"/>
              <a:t>31</a:t>
            </a:fld>
            <a:endParaRPr lang="en-US"/>
          </a:p>
        </p:txBody>
      </p:sp>
    </p:spTree>
    <p:extLst>
      <p:ext uri="{BB962C8B-B14F-4D97-AF65-F5344CB8AC3E}">
        <p14:creationId xmlns:p14="http://schemas.microsoft.com/office/powerpoint/2010/main" val="4007897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a:t>
            </a:r>
            <a:r>
              <a:rPr lang="en-US" baseline="30000" dirty="0"/>
              <a:t>nd</a:t>
            </a:r>
            <a:r>
              <a:rPr lang="en-US" dirty="0"/>
              <a:t> Bourne reaction is indeed an interesting hybrid of the Competitive-Consecutive and Competitive reaction systems.  As you can see there are both competitive-consecutive and competitive characteristics in this system.  The Handbook of Industrial Mixing does discuss how to apply these model reaction systems, but why use a model reaction system which may not be representative of your process when you can test mixing sensitivities with your own reaction system?  And what if the competitive rate process shown here as A+C</a:t>
            </a:r>
            <a:r>
              <a:rPr lang="en-US" dirty="0">
                <a:sym typeface="Wingdings" panose="05000000000000000000" pitchFamily="2" charset="2"/>
              </a:rPr>
              <a:t>Q was really a physical rate process that could be sensitive to high local concentrations of A or reaction products instead of a competing reaction?</a:t>
            </a:r>
            <a:endParaRPr lang="en-US" dirty="0"/>
          </a:p>
        </p:txBody>
      </p:sp>
      <p:sp>
        <p:nvSpPr>
          <p:cNvPr id="4" name="Slide Number Placeholder 3"/>
          <p:cNvSpPr>
            <a:spLocks noGrp="1"/>
          </p:cNvSpPr>
          <p:nvPr>
            <p:ph type="sldNum" sz="quarter" idx="5"/>
          </p:nvPr>
        </p:nvSpPr>
        <p:spPr/>
        <p:txBody>
          <a:bodyPr/>
          <a:lstStyle/>
          <a:p>
            <a:fld id="{03FE2575-3654-473E-8A69-DEB5FC25FA25}" type="slidenum">
              <a:rPr lang="en-US" smtClean="0"/>
              <a:t>33</a:t>
            </a:fld>
            <a:endParaRPr lang="en-US"/>
          </a:p>
        </p:txBody>
      </p:sp>
    </p:spTree>
    <p:extLst>
      <p:ext uri="{BB962C8B-B14F-4D97-AF65-F5344CB8AC3E}">
        <p14:creationId xmlns:p14="http://schemas.microsoft.com/office/powerpoint/2010/main" val="1864841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625475"/>
            <a:ext cx="5851525" cy="4389438"/>
          </a:xfrm>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Bourne Protocol allows us to assess the effect of macromixing, mesomixing, and micromixing on our process at the small scale.  Bourne’s minimum set of experiments are shown in the block diagram.  Though this is shown for a stirred tank, it can be adapted for mixing in alternative equipment.</a:t>
            </a:r>
          </a:p>
          <a:p>
            <a:r>
              <a:rPr lang="en-US" sz="1200" kern="1200" dirty="0">
                <a:solidFill>
                  <a:schemeClr val="tx1"/>
                </a:solidFill>
                <a:effectLst/>
                <a:latin typeface="+mn-lt"/>
                <a:ea typeface="+mn-ea"/>
                <a:cs typeface="+mn-cs"/>
              </a:rPr>
              <a:t>The most basic experiment involves assessing the process response at various agitator speeds.  Ideally in the first experiment, I like to use an impeller speed range that gives me about a 100x change in power per unit volume.  If no effect is seen on the process responses from a 100x change in power per unit volume, then we can conclude that mixing is not critical to this process over that range and terminate the protocol.  (I’ll say more about reasonable values of each operating parameter in a moment.)  However, if we do see an impact of impeller speed on the process responses, then we can move to assess which of the mixing scales is critical.  </a:t>
            </a:r>
          </a:p>
          <a:p>
            <a:r>
              <a:rPr lang="en-US" sz="1200" kern="1200" dirty="0">
                <a:solidFill>
                  <a:schemeClr val="tx1"/>
                </a:solidFill>
                <a:effectLst/>
                <a:latin typeface="+mn-lt"/>
                <a:ea typeface="+mn-ea"/>
                <a:cs typeface="+mn-cs"/>
              </a:rPr>
              <a:t>The next step in the protocol is to assess the impact of feed time or feed rate.  Recall those plots of </a:t>
            </a:r>
            <a:r>
              <a:rPr lang="en-US" sz="1200" kern="1200" dirty="0" err="1">
                <a:solidFill>
                  <a:schemeClr val="tx1"/>
                </a:solidFill>
                <a:effectLst/>
                <a:latin typeface="+mn-lt"/>
                <a:ea typeface="+mn-ea"/>
                <a:cs typeface="+mn-cs"/>
              </a:rPr>
              <a:t>Xs</a:t>
            </a:r>
            <a:r>
              <a:rPr lang="en-US" sz="1200" kern="1200" dirty="0">
                <a:solidFill>
                  <a:schemeClr val="tx1"/>
                </a:solidFill>
                <a:effectLst/>
                <a:latin typeface="+mn-lt"/>
                <a:ea typeface="+mn-ea"/>
                <a:cs typeface="+mn-cs"/>
              </a:rPr>
              <a:t> versus feed time from the earlier slide.  If changes in feed rate have no impact on the process responses at a given impeller speed, then Bourne says we can conclude that the process is micromixing controlled and we can leave the protocol.  If there is a feed rate sensitivity, then we can compare the process responses with different feed locations (surface feed versus impeller region feed) to assess whether macromixing or mesomixing controls the process response.  If the process response is insensitive to changes in feed location, then Bourne says that we can conclude the process is macromixing controlled.  (Though Bourne (2003) also says, “The feed time for a </a:t>
            </a:r>
            <a:r>
              <a:rPr lang="en-US" sz="1200" kern="1200" dirty="0" err="1">
                <a:solidFill>
                  <a:schemeClr val="tx1"/>
                </a:solidFill>
                <a:effectLst/>
                <a:latin typeface="+mn-lt"/>
                <a:ea typeface="+mn-ea"/>
                <a:cs typeface="+mn-cs"/>
              </a:rPr>
              <a:t>semibatch</a:t>
            </a:r>
            <a:r>
              <a:rPr lang="en-US" sz="1200" kern="1200" dirty="0">
                <a:solidFill>
                  <a:schemeClr val="tx1"/>
                </a:solidFill>
                <a:effectLst/>
                <a:latin typeface="+mn-lt"/>
                <a:ea typeface="+mn-ea"/>
                <a:cs typeface="+mn-cs"/>
              </a:rPr>
              <a:t> reactor is usually so long that macromixing is not controlling.”)  If the process response is sensitive to feed location, then we can conclude that how the feed plume disintegrates is critical to the process, and it is mesomixing controlled.  Bourne points out that the conclusions from the study will be valid for geometric similarity and identical chemical conditions.</a:t>
            </a:r>
          </a:p>
        </p:txBody>
      </p:sp>
      <p:sp>
        <p:nvSpPr>
          <p:cNvPr id="4" name="Slide Number Placeholder 3"/>
          <p:cNvSpPr>
            <a:spLocks noGrp="1"/>
          </p:cNvSpPr>
          <p:nvPr>
            <p:ph type="sldNum" sz="quarter" idx="10"/>
          </p:nvPr>
        </p:nvSpPr>
        <p:spPr/>
        <p:txBody>
          <a:bodyPr/>
          <a:lstStyle/>
          <a:p>
            <a:fld id="{790D3DF7-73EE-3E4D-9809-02B5CBE3AF7B}" type="slidenum">
              <a:rPr lang="en-US" smtClean="0"/>
              <a:pPr/>
              <a:t>34</a:t>
            </a:fld>
            <a:endParaRPr lang="en-US"/>
          </a:p>
        </p:txBody>
      </p:sp>
    </p:spTree>
    <p:extLst>
      <p:ext uri="{BB962C8B-B14F-4D97-AF65-F5344CB8AC3E}">
        <p14:creationId xmlns:p14="http://schemas.microsoft.com/office/powerpoint/2010/main" val="2668684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625475"/>
            <a:ext cx="5851525" cy="4389438"/>
          </a:xfrm>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Bourne provided a couple of confirmatory experiments to supplement the minimum set of experiments on the previous slide.  If the feed rate experiment is inconclusive in determining if micromixing is controlling or to confirm the result of the feed rate experiment, one of two experiments could be run.  </a:t>
            </a:r>
          </a:p>
          <a:p>
            <a:r>
              <a:rPr lang="en-US" sz="1200" kern="1200" dirty="0">
                <a:solidFill>
                  <a:schemeClr val="tx1"/>
                </a:solidFill>
                <a:effectLst/>
                <a:latin typeface="+mn-lt"/>
                <a:ea typeface="+mn-ea"/>
                <a:cs typeface="+mn-cs"/>
              </a:rPr>
              <a:t>The first confirmatory experiment looks at the sensitivity of the process to the number of feed points.  If the process responses are not sensitive to the number of feed points, then Bourne says micromixing controls.  </a:t>
            </a:r>
          </a:p>
          <a:p>
            <a:r>
              <a:rPr lang="en-US" sz="1200" kern="1200" dirty="0">
                <a:solidFill>
                  <a:schemeClr val="tx1"/>
                </a:solidFill>
                <a:effectLst/>
                <a:latin typeface="+mn-lt"/>
                <a:ea typeface="+mn-ea"/>
                <a:cs typeface="+mn-cs"/>
              </a:rPr>
              <a:t>The second confirmatory experiment can be run if the viscosity of the bulk liquid can be changed, which is not always practical for an industrial process.  If the process responses are sensitive to the change in viscosity, we can conclude that micromixing controls.</a:t>
            </a:r>
            <a:endParaRPr lang="en-US" sz="1300" dirty="0"/>
          </a:p>
        </p:txBody>
      </p:sp>
      <p:sp>
        <p:nvSpPr>
          <p:cNvPr id="4" name="Slide Number Placeholder 3"/>
          <p:cNvSpPr>
            <a:spLocks noGrp="1"/>
          </p:cNvSpPr>
          <p:nvPr>
            <p:ph type="sldNum" sz="quarter" idx="10"/>
          </p:nvPr>
        </p:nvSpPr>
        <p:spPr/>
        <p:txBody>
          <a:bodyPr/>
          <a:lstStyle/>
          <a:p>
            <a:fld id="{790D3DF7-73EE-3E4D-9809-02B5CBE3AF7B}" type="slidenum">
              <a:rPr lang="en-US" smtClean="0"/>
              <a:pPr/>
              <a:t>35</a:t>
            </a:fld>
            <a:endParaRPr lang="en-US"/>
          </a:p>
        </p:txBody>
      </p:sp>
    </p:spTree>
    <p:extLst>
      <p:ext uri="{BB962C8B-B14F-4D97-AF65-F5344CB8AC3E}">
        <p14:creationId xmlns:p14="http://schemas.microsoft.com/office/powerpoint/2010/main" val="2481435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625475"/>
            <a:ext cx="5851525" cy="4389438"/>
          </a:xfrm>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So, let’s revisit those earlier results from Bourne, from the perspective of the protocol, and consider the sensitivities studied.</a:t>
            </a:r>
          </a:p>
          <a:p>
            <a:r>
              <a:rPr lang="en-US" sz="1200" kern="1200" dirty="0">
                <a:solidFill>
                  <a:schemeClr val="tx1"/>
                </a:solidFill>
                <a:effectLst/>
                <a:latin typeface="+mn-lt"/>
                <a:ea typeface="+mn-ea"/>
                <a:cs typeface="+mn-cs"/>
              </a:rPr>
              <a:t>(build) First, we can see from the blue arrows, that as the impeller speed increased, the yield on A that was lost to </a:t>
            </a:r>
            <a:r>
              <a:rPr lang="en-US" sz="1200" kern="1200" dirty="0" err="1">
                <a:solidFill>
                  <a:schemeClr val="tx1"/>
                </a:solidFill>
                <a:effectLst/>
                <a:latin typeface="+mn-lt"/>
                <a:ea typeface="+mn-ea"/>
                <a:cs typeface="+mn-cs"/>
              </a:rPr>
              <a:t>to</a:t>
            </a:r>
            <a:r>
              <a:rPr lang="en-US" sz="1200" kern="1200" dirty="0">
                <a:solidFill>
                  <a:schemeClr val="tx1"/>
                </a:solidFill>
                <a:effectLst/>
                <a:latin typeface="+mn-lt"/>
                <a:ea typeface="+mn-ea"/>
                <a:cs typeface="+mn-cs"/>
              </a:rPr>
              <a:t> S went down.  So, we would proceed to the next step of the protocol and test the feed rate sensitivity.</a:t>
            </a:r>
          </a:p>
          <a:p>
            <a:r>
              <a:rPr lang="en-US" sz="1200" kern="1200" dirty="0">
                <a:solidFill>
                  <a:schemeClr val="tx1"/>
                </a:solidFill>
                <a:effectLst/>
                <a:latin typeface="+mn-lt"/>
                <a:ea typeface="+mn-ea"/>
                <a:cs typeface="+mn-cs"/>
              </a:rPr>
              <a:t>(build) Depending what values we choose for our feed rate (and number of feed points), we could be in the mesomixing regime (the red arrow) or the micromixing regime (the green arrow).  I will speak more about the proper choices for our experimental factor settings in a few minutes.</a:t>
            </a:r>
          </a:p>
          <a:p>
            <a:r>
              <a:rPr lang="en-US" sz="1200" kern="1200" dirty="0">
                <a:solidFill>
                  <a:schemeClr val="tx1"/>
                </a:solidFill>
                <a:effectLst/>
                <a:latin typeface="+mn-lt"/>
                <a:ea typeface="+mn-ea"/>
                <a:cs typeface="+mn-cs"/>
              </a:rPr>
              <a:t>(build)  In general, regarding feed location, as we increase the local power per unit mass, we will decrease </a:t>
            </a:r>
            <a:r>
              <a:rPr lang="en-US" sz="1200" kern="1200" dirty="0" err="1">
                <a:solidFill>
                  <a:schemeClr val="tx1"/>
                </a:solidFill>
                <a:effectLst/>
                <a:latin typeface="+mn-lt"/>
                <a:ea typeface="+mn-ea"/>
                <a:cs typeface="+mn-cs"/>
              </a:rPr>
              <a:t>Xs</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(build) Finally, consider the number of feed points and the local velocity effects.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(build) The upper dashed purple arrow shows the improvement in </a:t>
            </a:r>
            <a:r>
              <a:rPr lang="en-US" sz="1200" kern="1200" dirty="0" err="1">
                <a:solidFill>
                  <a:schemeClr val="tx1"/>
                </a:solidFill>
                <a:effectLst/>
                <a:latin typeface="+mn-lt"/>
                <a:ea typeface="+mn-ea"/>
                <a:cs typeface="+mn-cs"/>
              </a:rPr>
              <a:t>Xs</a:t>
            </a:r>
            <a:r>
              <a:rPr lang="en-US" sz="1200" kern="1200" dirty="0">
                <a:solidFill>
                  <a:schemeClr val="tx1"/>
                </a:solidFill>
                <a:effectLst/>
                <a:latin typeface="+mn-lt"/>
                <a:ea typeface="+mn-ea"/>
                <a:cs typeface="+mn-cs"/>
              </a:rPr>
              <a:t> with more feed points at the same feed time, if we’re in the mesomixing controlled regime.  </a:t>
            </a:r>
          </a:p>
          <a:p>
            <a:r>
              <a:rPr lang="en-US" sz="1200" kern="1200" dirty="0">
                <a:solidFill>
                  <a:schemeClr val="tx1"/>
                </a:solidFill>
                <a:effectLst/>
                <a:latin typeface="+mn-lt"/>
                <a:ea typeface="+mn-ea"/>
                <a:cs typeface="+mn-cs"/>
              </a:rPr>
              <a:t>(build) Similarly, the lower dashed purple arrow shows that a single feed point with a 1800s feed time gives the same </a:t>
            </a:r>
            <a:r>
              <a:rPr lang="en-US" sz="1200" kern="1200" dirty="0" err="1">
                <a:solidFill>
                  <a:schemeClr val="tx1"/>
                </a:solidFill>
                <a:effectLst/>
                <a:latin typeface="+mn-lt"/>
                <a:ea typeface="+mn-ea"/>
                <a:cs typeface="+mn-cs"/>
              </a:rPr>
              <a:t>Xs</a:t>
            </a:r>
            <a:r>
              <a:rPr lang="en-US" sz="1200" kern="1200" dirty="0">
                <a:solidFill>
                  <a:schemeClr val="tx1"/>
                </a:solidFill>
                <a:effectLst/>
                <a:latin typeface="+mn-lt"/>
                <a:ea typeface="+mn-ea"/>
                <a:cs typeface="+mn-cs"/>
              </a:rPr>
              <a:t> as four feed locations (all at the same “relative influence” of the impeller) at a feed time of about 450s, if you are in the mesomixing controlled regime.  In both cases, lower local velocity gave lower </a:t>
            </a:r>
            <a:r>
              <a:rPr lang="en-US" sz="1200" kern="1200" dirty="0" err="1">
                <a:solidFill>
                  <a:schemeClr val="tx1"/>
                </a:solidFill>
                <a:effectLst/>
                <a:latin typeface="+mn-lt"/>
                <a:ea typeface="+mn-ea"/>
                <a:cs typeface="+mn-cs"/>
              </a:rPr>
              <a:t>Xs</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The point of the Bourne protocol is that we can get a quick view of the mixing sensitivities of our process without having to get all these data points.</a:t>
            </a:r>
          </a:p>
        </p:txBody>
      </p:sp>
      <p:sp>
        <p:nvSpPr>
          <p:cNvPr id="4" name="Slide Number Placeholder 3"/>
          <p:cNvSpPr>
            <a:spLocks noGrp="1"/>
          </p:cNvSpPr>
          <p:nvPr>
            <p:ph type="sldNum" sz="quarter" idx="10"/>
          </p:nvPr>
        </p:nvSpPr>
        <p:spPr/>
        <p:txBody>
          <a:bodyPr/>
          <a:lstStyle/>
          <a:p>
            <a:fld id="{790D3DF7-73EE-3E4D-9809-02B5CBE3AF7B}" type="slidenum">
              <a:rPr lang="en-US" smtClean="0"/>
              <a:pPr/>
              <a:t>36</a:t>
            </a:fld>
            <a:endParaRPr lang="en-US"/>
          </a:p>
        </p:txBody>
      </p:sp>
    </p:spTree>
    <p:extLst>
      <p:ext uri="{BB962C8B-B14F-4D97-AF65-F5344CB8AC3E}">
        <p14:creationId xmlns:p14="http://schemas.microsoft.com/office/powerpoint/2010/main" val="3208501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OK, how do we know if mixing matters?  Well, prove that it </a:t>
            </a:r>
            <a:r>
              <a:rPr lang="en-US" sz="1300" i="1" dirty="0"/>
              <a:t>doesn’t</a:t>
            </a:r>
            <a:r>
              <a:rPr lang="en-US" sz="1300" dirty="0"/>
              <a:t> matter.</a:t>
            </a:r>
          </a:p>
          <a:p>
            <a:r>
              <a:rPr lang="en-US" sz="1300" dirty="0"/>
              <a:t>In this webinar, I’ll be drawing on a number of different publicly presented and published materials that are listed in the references.</a:t>
            </a:r>
          </a:p>
          <a:p>
            <a:r>
              <a:rPr lang="en-US" sz="1300" dirty="0"/>
              <a:t>I have gone back to two of the talks from the session that I chaired at the inaugural </a:t>
            </a:r>
            <a:r>
              <a:rPr lang="en-US" sz="1300" dirty="0" err="1"/>
              <a:t>AIChE</a:t>
            </a:r>
            <a:r>
              <a:rPr lang="en-US" sz="1300" dirty="0"/>
              <a:t> Process Development Symposium in 2003 to pull out a few key points.  The first example from 15 years ago is from Ed Paul’s talk on the process development of pharmaceutical intermediates and API’s.  Ed is one of the world’s experts on the impact of mixing on industrial reaction systems and is one of the editors of the </a:t>
            </a:r>
            <a:r>
              <a:rPr lang="en-US" sz="1300" u="sng" dirty="0"/>
              <a:t>Handbook of Industrial Mixing</a:t>
            </a:r>
            <a:r>
              <a:rPr lang="en-US" sz="1300" dirty="0"/>
              <a:t>.  In his talk, Ed presented his three rules about mixing:</a:t>
            </a:r>
          </a:p>
          <a:p>
            <a:pPr lvl="0"/>
            <a:r>
              <a:rPr lang="en-US" sz="1300" dirty="0"/>
              <a:t>Always assume there is a mixing problem until proven otherwise,</a:t>
            </a:r>
          </a:p>
          <a:p>
            <a:pPr lvl="0"/>
            <a:r>
              <a:rPr lang="en-US" sz="1300" dirty="0"/>
              <a:t>Scale-up will make it worse, and</a:t>
            </a:r>
          </a:p>
          <a:p>
            <a:pPr lvl="0"/>
            <a:r>
              <a:rPr lang="en-US" sz="1300" dirty="0"/>
              <a:t>Sub-surface addition for reaction and crystallization…prove that it is not needed</a:t>
            </a:r>
          </a:p>
          <a:p>
            <a:r>
              <a:rPr lang="en-US" sz="1300" dirty="0"/>
              <a:t>I used to have those three rules as a tag line in my signature in emails.  Today, I’ll be talking about an efficient way to find the types of mixing issues that may exist in your process.</a:t>
            </a:r>
          </a:p>
          <a:p>
            <a:endParaRPr lang="en-US" dirty="0"/>
          </a:p>
        </p:txBody>
      </p:sp>
      <p:sp>
        <p:nvSpPr>
          <p:cNvPr id="4" name="Slide Number Placeholder 3"/>
          <p:cNvSpPr>
            <a:spLocks noGrp="1"/>
          </p:cNvSpPr>
          <p:nvPr>
            <p:ph type="sldNum" sz="quarter" idx="10"/>
          </p:nvPr>
        </p:nvSpPr>
        <p:spPr/>
        <p:txBody>
          <a:bodyPr/>
          <a:lstStyle/>
          <a:p>
            <a:fld id="{790D3DF7-73EE-3E4D-9809-02B5CBE3AF7B}" type="slidenum">
              <a:rPr lang="en-US" smtClean="0"/>
              <a:pPr/>
              <a:t>5</a:t>
            </a:fld>
            <a:endParaRPr lang="en-US"/>
          </a:p>
        </p:txBody>
      </p:sp>
    </p:spTree>
    <p:extLst>
      <p:ext uri="{BB962C8B-B14F-4D97-AF65-F5344CB8AC3E}">
        <p14:creationId xmlns:p14="http://schemas.microsoft.com/office/powerpoint/2010/main" val="474280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625475"/>
            <a:ext cx="5851525" cy="4389438"/>
          </a:xfrm>
        </p:spPr>
      </p:sp>
      <p:sp>
        <p:nvSpPr>
          <p:cNvPr id="3" name="Notes Placeholder 2"/>
          <p:cNvSpPr>
            <a:spLocks noGrp="1"/>
          </p:cNvSpPr>
          <p:nvPr>
            <p:ph type="body" idx="1"/>
          </p:nvPr>
        </p:nvSpPr>
        <p:spPr/>
        <p:txBody>
          <a:bodyPr/>
          <a:lstStyle/>
          <a:p>
            <a:pPr defTabSz="966612">
              <a:defRPr/>
            </a:pPr>
            <a:r>
              <a:rPr lang="en-US" sz="1200" kern="1200" dirty="0">
                <a:solidFill>
                  <a:schemeClr val="tx1"/>
                </a:solidFill>
                <a:effectLst/>
                <a:latin typeface="+mn-lt"/>
                <a:ea typeface="+mn-ea"/>
                <a:cs typeface="+mn-cs"/>
              </a:rPr>
              <a:t>Bourne discussed how to scale up for constant reaction selectivity.  For micromixing control, we would hold the local energy dissipation (local power per unit volume) constant where the mixing and reaction occur. For mesomixing control, Bourne suggested keeping the impeller speed constant (which is a rather expensive proposition on scale-up) or extending the feed time (which could also adversely affect economics).  There is evidence that those approaches to mesomixing control lead to conservative designs.  Macromixing control would require using high efficiency impellers or other means to efficiently maintain the blend time in the vessel on scale-up.</a:t>
            </a:r>
            <a:endParaRPr lang="en-US" sz="1300" dirty="0"/>
          </a:p>
        </p:txBody>
      </p:sp>
      <p:sp>
        <p:nvSpPr>
          <p:cNvPr id="4" name="Slide Number Placeholder 3"/>
          <p:cNvSpPr>
            <a:spLocks noGrp="1"/>
          </p:cNvSpPr>
          <p:nvPr>
            <p:ph type="sldNum" sz="quarter" idx="10"/>
          </p:nvPr>
        </p:nvSpPr>
        <p:spPr/>
        <p:txBody>
          <a:bodyPr/>
          <a:lstStyle/>
          <a:p>
            <a:fld id="{790D3DF7-73EE-3E4D-9809-02B5CBE3AF7B}" type="slidenum">
              <a:rPr lang="en-US" smtClean="0"/>
              <a:pPr/>
              <a:t>37</a:t>
            </a:fld>
            <a:endParaRPr lang="en-US"/>
          </a:p>
        </p:txBody>
      </p:sp>
    </p:spTree>
    <p:extLst>
      <p:ext uri="{BB962C8B-B14F-4D97-AF65-F5344CB8AC3E}">
        <p14:creationId xmlns:p14="http://schemas.microsoft.com/office/powerpoint/2010/main" val="3389388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625475"/>
            <a:ext cx="5851525" cy="4389438"/>
          </a:xfrm>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Let’s take a look at what is going on inside this protocol.  The Bourne Protocol is really looking at defining some controlled experiments to balance some mixing time constants.  </a:t>
            </a:r>
          </a:p>
          <a:p>
            <a:r>
              <a:rPr lang="en-US" sz="1200" kern="1200" dirty="0">
                <a:solidFill>
                  <a:schemeClr val="tx1"/>
                </a:solidFill>
                <a:effectLst/>
                <a:latin typeface="+mn-lt"/>
                <a:ea typeface="+mn-ea"/>
                <a:cs typeface="+mn-cs"/>
              </a:rPr>
              <a:t>Shown here, we have what has been called the “engulfment time” for micromixing, which is proportional to the square root of the kinematic viscosity divided by the local power per unit mass where our feed is coming into the tank.</a:t>
            </a:r>
          </a:p>
          <a:p>
            <a:r>
              <a:rPr lang="en-US" sz="1200" kern="1200" dirty="0">
                <a:solidFill>
                  <a:schemeClr val="tx1"/>
                </a:solidFill>
                <a:effectLst/>
                <a:latin typeface="+mn-lt"/>
                <a:ea typeface="+mn-ea"/>
                <a:cs typeface="+mn-cs"/>
              </a:rPr>
              <a:t>Mesomixing is influenced by the feed rate, and there are two expressions for the mesomixing time based on whether the stirrer dominates the flow in the vessel, or if the feed rate of the added fluid dominates the flow.  Both forms of the mesomixing equation shows the importance of the local power per unit mass in the vicinity of the feed on the mesomixing time.</a:t>
            </a:r>
          </a:p>
          <a:p>
            <a:r>
              <a:rPr lang="en-US" sz="1200" kern="1200" dirty="0">
                <a:solidFill>
                  <a:schemeClr val="tx1"/>
                </a:solidFill>
                <a:effectLst/>
                <a:latin typeface="+mn-lt"/>
                <a:ea typeface="+mn-ea"/>
                <a:cs typeface="+mn-cs"/>
              </a:rPr>
              <a:t>Macromixing is characterized by the blend time.  As we discussed in the first webinar, blend time is a function of the average power per unit mass in the tank, the fluid properties, and the geometry of the tank, impeller, and internals.</a:t>
            </a:r>
            <a:endParaRPr lang="en-US" sz="1300" dirty="0"/>
          </a:p>
        </p:txBody>
      </p:sp>
      <p:sp>
        <p:nvSpPr>
          <p:cNvPr id="4" name="Slide Number Placeholder 3"/>
          <p:cNvSpPr>
            <a:spLocks noGrp="1"/>
          </p:cNvSpPr>
          <p:nvPr>
            <p:ph type="sldNum" sz="quarter" idx="10"/>
          </p:nvPr>
        </p:nvSpPr>
        <p:spPr/>
        <p:txBody>
          <a:bodyPr/>
          <a:lstStyle/>
          <a:p>
            <a:fld id="{790D3DF7-73EE-3E4D-9809-02B5CBE3AF7B}" type="slidenum">
              <a:rPr lang="en-US" smtClean="0"/>
              <a:pPr/>
              <a:t>38</a:t>
            </a:fld>
            <a:endParaRPr lang="en-US"/>
          </a:p>
        </p:txBody>
      </p:sp>
    </p:spTree>
    <p:extLst>
      <p:ext uri="{BB962C8B-B14F-4D97-AF65-F5344CB8AC3E}">
        <p14:creationId xmlns:p14="http://schemas.microsoft.com/office/powerpoint/2010/main" val="36668371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625475"/>
            <a:ext cx="5851525" cy="43894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suggest using my revision of the Bourne Protocol to look at the effect of local energy dissipation and feed rate your process.  Coupled with your process scheme, you can evaluate how your process responses and the rate processes that drive them are affected by fluid mixing.</a:t>
            </a:r>
          </a:p>
        </p:txBody>
      </p:sp>
      <p:sp>
        <p:nvSpPr>
          <p:cNvPr id="4" name="Slide Number Placeholder 3"/>
          <p:cNvSpPr>
            <a:spLocks noGrp="1"/>
          </p:cNvSpPr>
          <p:nvPr>
            <p:ph type="sldNum" sz="quarter" idx="10"/>
          </p:nvPr>
        </p:nvSpPr>
        <p:spPr/>
        <p:txBody>
          <a:bodyPr/>
          <a:lstStyle/>
          <a:p>
            <a:fld id="{790D3DF7-73EE-3E4D-9809-02B5CBE3AF7B}" type="slidenum">
              <a:rPr lang="en-US" smtClean="0"/>
              <a:pPr/>
              <a:t>39</a:t>
            </a:fld>
            <a:endParaRPr lang="en-US"/>
          </a:p>
        </p:txBody>
      </p:sp>
    </p:spTree>
    <p:extLst>
      <p:ext uri="{BB962C8B-B14F-4D97-AF65-F5344CB8AC3E}">
        <p14:creationId xmlns:p14="http://schemas.microsoft.com/office/powerpoint/2010/main" val="16132517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OK, how do we know if mixing matters?  Well, prove that it </a:t>
            </a:r>
            <a:r>
              <a:rPr lang="en-US" sz="1300" i="1" dirty="0"/>
              <a:t>doesn’t</a:t>
            </a:r>
            <a:r>
              <a:rPr lang="en-US" sz="1300" dirty="0"/>
              <a:t> matter.</a:t>
            </a:r>
          </a:p>
          <a:p>
            <a:r>
              <a:rPr lang="en-US" sz="1300" dirty="0"/>
              <a:t>In this webinar, I’ll be drawing on a number of different publicly presented and published materials that are listed in the references.</a:t>
            </a:r>
          </a:p>
          <a:p>
            <a:r>
              <a:rPr lang="en-US" sz="1300" dirty="0"/>
              <a:t>I have gone back to two of the talks from the session that I chaired at the inaugural </a:t>
            </a:r>
            <a:r>
              <a:rPr lang="en-US" sz="1300" dirty="0" err="1"/>
              <a:t>AIChE</a:t>
            </a:r>
            <a:r>
              <a:rPr lang="en-US" sz="1300" dirty="0"/>
              <a:t> Process Development Symposium in 2003 to pull out a few key points.  The first example from 15 years ago is from Ed Paul’s talk on the process development of pharmaceutical intermediates and API’s.  Ed is one of the world’s experts on the impact of mixing on industrial reaction systems and is one of the editors of the </a:t>
            </a:r>
            <a:r>
              <a:rPr lang="en-US" sz="1300" u="sng" dirty="0"/>
              <a:t>Handbook of Industrial Mixing</a:t>
            </a:r>
            <a:r>
              <a:rPr lang="en-US" sz="1300" dirty="0"/>
              <a:t>.  In his talk, Ed presented his three rules about mixing:</a:t>
            </a:r>
          </a:p>
          <a:p>
            <a:pPr lvl="0"/>
            <a:r>
              <a:rPr lang="en-US" sz="1300" dirty="0"/>
              <a:t>Always assume there is a mixing problem until proven otherwise,</a:t>
            </a:r>
          </a:p>
          <a:p>
            <a:pPr lvl="0"/>
            <a:r>
              <a:rPr lang="en-US" sz="1300" dirty="0"/>
              <a:t>Scale-up will make it worse, and</a:t>
            </a:r>
          </a:p>
          <a:p>
            <a:pPr lvl="0"/>
            <a:r>
              <a:rPr lang="en-US" sz="1300" dirty="0"/>
              <a:t>Sub-surface addition for reaction and crystallization…prove that it is not needed</a:t>
            </a:r>
          </a:p>
          <a:p>
            <a:r>
              <a:rPr lang="en-US" sz="1300" dirty="0"/>
              <a:t>I used to have those three rules as a tag line in my signature in emails.  Today, I’ll be talking about an efficient way to find the types of mixing issues that may exist in your process.</a:t>
            </a:r>
          </a:p>
          <a:p>
            <a:endParaRPr lang="en-US" dirty="0"/>
          </a:p>
        </p:txBody>
      </p:sp>
      <p:sp>
        <p:nvSpPr>
          <p:cNvPr id="4" name="Slide Number Placeholder 3"/>
          <p:cNvSpPr>
            <a:spLocks noGrp="1"/>
          </p:cNvSpPr>
          <p:nvPr>
            <p:ph type="sldNum" sz="quarter" idx="10"/>
          </p:nvPr>
        </p:nvSpPr>
        <p:spPr/>
        <p:txBody>
          <a:bodyPr/>
          <a:lstStyle/>
          <a:p>
            <a:fld id="{790D3DF7-73EE-3E4D-9809-02B5CBE3AF7B}" type="slidenum">
              <a:rPr lang="en-US" smtClean="0"/>
              <a:pPr/>
              <a:t>40</a:t>
            </a:fld>
            <a:endParaRPr lang="en-US"/>
          </a:p>
        </p:txBody>
      </p:sp>
    </p:spTree>
    <p:extLst>
      <p:ext uri="{BB962C8B-B14F-4D97-AF65-F5344CB8AC3E}">
        <p14:creationId xmlns:p14="http://schemas.microsoft.com/office/powerpoint/2010/main" val="24436588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625475"/>
            <a:ext cx="5851525" cy="4389438"/>
          </a:xfrm>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We have had many successes using this protocol for many competitive rate processes, not just for series/parallel reaction systems.  The protocol is applicable anytime concentration gradients can drive parallel physical processes.</a:t>
            </a:r>
          </a:p>
          <a:p>
            <a:r>
              <a:rPr lang="en-US" sz="1200" kern="1200" dirty="0">
                <a:solidFill>
                  <a:schemeClr val="tx1"/>
                </a:solidFill>
                <a:effectLst/>
                <a:latin typeface="+mn-lt"/>
                <a:ea typeface="+mn-ea"/>
                <a:cs typeface="+mn-cs"/>
              </a:rPr>
              <a:t>In our example in the NAMF handbook </a:t>
            </a:r>
            <a:r>
              <a:rPr lang="en-US" sz="1200" u="sng" kern="1200" dirty="0">
                <a:solidFill>
                  <a:schemeClr val="tx1"/>
                </a:solidFill>
                <a:effectLst/>
                <a:latin typeface="+mn-lt"/>
                <a:ea typeface="+mn-ea"/>
                <a:cs typeface="+mn-cs"/>
              </a:rPr>
              <a:t>Advances in Industrial Mixing</a:t>
            </a:r>
            <a:r>
              <a:rPr lang="en-US" sz="1200" kern="1200" dirty="0">
                <a:solidFill>
                  <a:schemeClr val="tx1"/>
                </a:solidFill>
                <a:effectLst/>
                <a:latin typeface="+mn-lt"/>
                <a:ea typeface="+mn-ea"/>
                <a:cs typeface="+mn-cs"/>
              </a:rPr>
              <a:t>, our conclusion from the Bourne Protocol at the 2-liter scale was that we would need to pay careful attention to mixing on scale-up.  Our reactive crystallization process was sensitive to all three parameters tested in the protocol:  impeller speed, feed time, and feed location. Even though we had no reaction selectivity issues to consider, the Bourne Protocol gave us an efficient means to screen the critical mixing parameters and identify the importance of the mixing environment in the feed region.  This sensitivity gave us strong incentive to study mixing carefully at the larger scales.</a:t>
            </a:r>
          </a:p>
          <a:p>
            <a:r>
              <a:rPr lang="en-US" sz="1200" kern="1200" dirty="0">
                <a:solidFill>
                  <a:schemeClr val="tx1"/>
                </a:solidFill>
                <a:effectLst/>
                <a:latin typeface="+mn-lt"/>
                <a:ea typeface="+mn-ea"/>
                <a:cs typeface="+mn-cs"/>
              </a:rPr>
              <a:t>Recently we have had successes in understanding the process conditions for coagulation and agglomeration processes using the Bourne protocol.  Quite literally, for the first time we were able to scale down a particularly challenging plant problem to our pilot scale.  This enabled proper process studies at the pilot scale to arrive at a scalable resolution of the plant problem.</a:t>
            </a:r>
          </a:p>
          <a:p>
            <a:r>
              <a:rPr lang="en-US" sz="1200" kern="1200" dirty="0">
                <a:solidFill>
                  <a:schemeClr val="tx1"/>
                </a:solidFill>
                <a:effectLst/>
                <a:latin typeface="+mn-lt"/>
                <a:ea typeface="+mn-ea"/>
                <a:cs typeface="+mn-cs"/>
              </a:rPr>
              <a:t>The Bourne protocol enabled efficient study of the actual process, and we could step out of the protocol when we achieved our conclusions.</a:t>
            </a:r>
            <a:endParaRPr lang="en-US" sz="1300" dirty="0"/>
          </a:p>
        </p:txBody>
      </p:sp>
      <p:sp>
        <p:nvSpPr>
          <p:cNvPr id="4" name="Slide Number Placeholder 3"/>
          <p:cNvSpPr>
            <a:spLocks noGrp="1"/>
          </p:cNvSpPr>
          <p:nvPr>
            <p:ph type="sldNum" sz="quarter" idx="10"/>
          </p:nvPr>
        </p:nvSpPr>
        <p:spPr/>
        <p:txBody>
          <a:bodyPr/>
          <a:lstStyle/>
          <a:p>
            <a:fld id="{790D3DF7-73EE-3E4D-9809-02B5CBE3AF7B}" type="slidenum">
              <a:rPr lang="en-US" smtClean="0"/>
              <a:pPr/>
              <a:t>41</a:t>
            </a:fld>
            <a:endParaRPr lang="en-US"/>
          </a:p>
        </p:txBody>
      </p:sp>
    </p:spTree>
    <p:extLst>
      <p:ext uri="{BB962C8B-B14F-4D97-AF65-F5344CB8AC3E}">
        <p14:creationId xmlns:p14="http://schemas.microsoft.com/office/powerpoint/2010/main" val="12724057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FE2575-3654-473E-8A69-DEB5FC25FA25}" type="slidenum">
              <a:rPr lang="en-US" smtClean="0"/>
              <a:t>45</a:t>
            </a:fld>
            <a:endParaRPr lang="en-US"/>
          </a:p>
        </p:txBody>
      </p:sp>
    </p:spTree>
    <p:extLst>
      <p:ext uri="{BB962C8B-B14F-4D97-AF65-F5344CB8AC3E}">
        <p14:creationId xmlns:p14="http://schemas.microsoft.com/office/powerpoint/2010/main" val="30656173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FE2575-3654-473E-8A69-DEB5FC25FA25}" type="slidenum">
              <a:rPr lang="en-US" smtClean="0"/>
              <a:t>46</a:t>
            </a:fld>
            <a:endParaRPr lang="en-US"/>
          </a:p>
        </p:txBody>
      </p:sp>
    </p:spTree>
    <p:extLst>
      <p:ext uri="{BB962C8B-B14F-4D97-AF65-F5344CB8AC3E}">
        <p14:creationId xmlns:p14="http://schemas.microsoft.com/office/powerpoint/2010/main" val="37927091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FE2575-3654-473E-8A69-DEB5FC25FA25}" type="slidenum">
              <a:rPr lang="en-US" smtClean="0"/>
              <a:t>47</a:t>
            </a:fld>
            <a:endParaRPr lang="en-US"/>
          </a:p>
        </p:txBody>
      </p:sp>
    </p:spTree>
    <p:extLst>
      <p:ext uri="{BB962C8B-B14F-4D97-AF65-F5344CB8AC3E}">
        <p14:creationId xmlns:p14="http://schemas.microsoft.com/office/powerpoint/2010/main" val="12381166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625475"/>
            <a:ext cx="5851525" cy="4389438"/>
          </a:xfrm>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 need to give my usual word of caution about the estimates of mixing parameters.  I don’t have time to dive into detail on this, but I want to point out that all mixing calculations that any software provides are estimates of mixing parameters.  These estimates are based on your inputs on the vessel and impeller geometry and your knowledge of your phase properties.  Consider carefully how your phase properties change during your process and do multiple calculations to understand the impact of those property changes on the estimated mixing parameters.  The estimates are also affected by the validity of the approaches used in the software.  Some software uses engineering correlations based on experimental results, while other software uses other physical models.  Just because “the software said so” is no reason to not think about the reasonableness of the answers and if the models that are being used are appropriate for your particular system.  This is an ideal time for engineer-chemist collaboration.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Today I’ll be showing how the mixing parameter estimates should be used for comparative purposes.</a:t>
            </a:r>
          </a:p>
        </p:txBody>
      </p:sp>
      <p:sp>
        <p:nvSpPr>
          <p:cNvPr id="4" name="Slide Number Placeholder 3"/>
          <p:cNvSpPr>
            <a:spLocks noGrp="1"/>
          </p:cNvSpPr>
          <p:nvPr>
            <p:ph type="sldNum" sz="quarter" idx="10"/>
          </p:nvPr>
        </p:nvSpPr>
        <p:spPr/>
        <p:txBody>
          <a:bodyPr/>
          <a:lstStyle/>
          <a:p>
            <a:fld id="{03FE2575-3654-473E-8A69-DEB5FC25FA25}" type="slidenum">
              <a:rPr lang="en-US" smtClean="0"/>
              <a:t>48</a:t>
            </a:fld>
            <a:endParaRPr lang="en-US"/>
          </a:p>
        </p:txBody>
      </p:sp>
    </p:spTree>
    <p:extLst>
      <p:ext uri="{BB962C8B-B14F-4D97-AF65-F5344CB8AC3E}">
        <p14:creationId xmlns:p14="http://schemas.microsoft.com/office/powerpoint/2010/main" val="42414116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625475"/>
            <a:ext cx="5851525" cy="438943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the Bourne Protocol indicates that you get better process responses when you increase the local energy dissipation in the vicinity of the feed, then you may want to consider a different processing device than a stirred tank.  In the first two webinars, I showed my interpretation of the “Davies Plot.”  Davies looked at a wide variety of liquid-liquid dispersion data from different devices in the literature, corrected for interfacial tension and drop size distribution, and plotted the maximum drop size as a function of the local energy dissipation that the droplet experienced.  He obtained this line, which is consistent with the model we discussed in the second webinar.  Note that we can change the drop size by four orders of magnitude as we increase the energy dissipation by 9 orders of magnitude (by using different devices).  If your Bourne Protocol results suggest that higher power per unit mass can deliver better process results, you may need to consider other mixing devices.</a:t>
            </a:r>
            <a:endParaRPr lang="en-US" dirty="0"/>
          </a:p>
        </p:txBody>
      </p:sp>
      <p:sp>
        <p:nvSpPr>
          <p:cNvPr id="4" name="Slide Number Placeholder 3"/>
          <p:cNvSpPr>
            <a:spLocks noGrp="1"/>
          </p:cNvSpPr>
          <p:nvPr>
            <p:ph type="sldNum" sz="quarter" idx="5"/>
          </p:nvPr>
        </p:nvSpPr>
        <p:spPr/>
        <p:txBody>
          <a:bodyPr/>
          <a:lstStyle/>
          <a:p>
            <a:fld id="{03FE2575-3654-473E-8A69-DEB5FC25FA25}" type="slidenum">
              <a:rPr lang="en-US" smtClean="0"/>
              <a:t>49</a:t>
            </a:fld>
            <a:endParaRPr lang="en-US"/>
          </a:p>
        </p:txBody>
      </p:sp>
    </p:spTree>
    <p:extLst>
      <p:ext uri="{BB962C8B-B14F-4D97-AF65-F5344CB8AC3E}">
        <p14:creationId xmlns:p14="http://schemas.microsoft.com/office/powerpoint/2010/main" val="3722262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FE2575-3654-473E-8A69-DEB5FC25FA25}" type="slidenum">
              <a:rPr lang="en-US" smtClean="0"/>
              <a:t>8</a:t>
            </a:fld>
            <a:endParaRPr lang="en-US"/>
          </a:p>
        </p:txBody>
      </p:sp>
    </p:spTree>
    <p:extLst>
      <p:ext uri="{BB962C8B-B14F-4D97-AF65-F5344CB8AC3E}">
        <p14:creationId xmlns:p14="http://schemas.microsoft.com/office/powerpoint/2010/main" val="19990064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625475"/>
            <a:ext cx="5851525" cy="4389438"/>
          </a:xfrm>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But, how do I choose my impeller speeds to be “meaningful” for the plant scale?  It’s important to remember that we’re really looking at how the changes in power per unit mass affects those mixing time constants, which in turn drives the process response.  </a:t>
            </a:r>
          </a:p>
          <a:p>
            <a:r>
              <a:rPr lang="en-US" sz="1200" kern="1200" dirty="0">
                <a:solidFill>
                  <a:schemeClr val="tx1"/>
                </a:solidFill>
                <a:effectLst/>
                <a:latin typeface="+mn-lt"/>
                <a:ea typeface="+mn-ea"/>
                <a:cs typeface="+mn-cs"/>
              </a:rPr>
              <a:t>If we have existing plant equipment that we’re considering for this process, then use the plant condition as a </a:t>
            </a:r>
            <a:r>
              <a:rPr lang="en-US" sz="1200" kern="1200" dirty="0" err="1">
                <a:solidFill>
                  <a:schemeClr val="tx1"/>
                </a:solidFill>
                <a:effectLst/>
                <a:latin typeface="+mn-lt"/>
                <a:ea typeface="+mn-ea"/>
                <a:cs typeface="+mn-cs"/>
              </a:rPr>
              <a:t>centerpoint</a:t>
            </a:r>
            <a:r>
              <a:rPr lang="en-US" sz="1200" kern="1200" dirty="0">
                <a:solidFill>
                  <a:schemeClr val="tx1"/>
                </a:solidFill>
                <a:effectLst/>
                <a:latin typeface="+mn-lt"/>
                <a:ea typeface="+mn-ea"/>
                <a:cs typeface="+mn-cs"/>
              </a:rPr>
              <a:t>, and use two limiting conditions for the higher and lower impeller speeds.  So, we’re looking at a minimum of three experiments at this level.  Examples for the upper and lower speeds will depend on your process and what you observe in your Process Scheme.  If you have a multiphase system, you could consider some appropriate criteria, such as the “just suspended” speed for solid-liquid systems, the “just dispersed” speed for liquid-liquid systems, and the flooding condition for gas-liquid systems.  As we discussed in the last webinar, all of these can be estimated using correlations or they can be determined experimentally at the lab scale for your specific system.  For example, you can observe what rpm is required to have no solid particles resting on the bottom of the vessel for more than a second and run that as your “just suspended” speed condition.  On the high impeller speed limit, from a physical perspective, consider the onset of surface aeration.  That is also estimable by correlations or experimentally determined.</a:t>
            </a:r>
          </a:p>
          <a:p>
            <a:r>
              <a:rPr lang="en-US" sz="1200" kern="1200" dirty="0">
                <a:solidFill>
                  <a:schemeClr val="tx1"/>
                </a:solidFill>
                <a:effectLst/>
                <a:latin typeface="+mn-lt"/>
                <a:ea typeface="+mn-ea"/>
                <a:cs typeface="+mn-cs"/>
              </a:rPr>
              <a:t>If you have no specific plant design, consider a default </a:t>
            </a:r>
            <a:r>
              <a:rPr lang="en-US" sz="1200" kern="1200" dirty="0" err="1">
                <a:solidFill>
                  <a:schemeClr val="tx1"/>
                </a:solidFill>
                <a:effectLst/>
                <a:latin typeface="+mn-lt"/>
                <a:ea typeface="+mn-ea"/>
                <a:cs typeface="+mn-cs"/>
              </a:rPr>
              <a:t>centerpoint</a:t>
            </a:r>
            <a:r>
              <a:rPr lang="en-US" sz="1200" kern="1200" dirty="0">
                <a:solidFill>
                  <a:schemeClr val="tx1"/>
                </a:solidFill>
                <a:effectLst/>
                <a:latin typeface="+mn-lt"/>
                <a:ea typeface="+mn-ea"/>
                <a:cs typeface="+mn-cs"/>
              </a:rPr>
              <a:t> of about 0.2W/kg (1HP/1000 US gal), a very common mixing condition, and set your upper and lower power input at 10x and 1/10x the </a:t>
            </a:r>
            <a:r>
              <a:rPr lang="en-US" sz="1200" kern="1200" dirty="0" err="1">
                <a:solidFill>
                  <a:schemeClr val="tx1"/>
                </a:solidFill>
                <a:effectLst/>
                <a:latin typeface="+mn-lt"/>
                <a:ea typeface="+mn-ea"/>
                <a:cs typeface="+mn-cs"/>
              </a:rPr>
              <a:t>centerpoint</a:t>
            </a:r>
            <a:r>
              <a:rPr lang="en-US" sz="1200" kern="1200" dirty="0">
                <a:solidFill>
                  <a:schemeClr val="tx1"/>
                </a:solidFill>
                <a:effectLst/>
                <a:latin typeface="+mn-lt"/>
                <a:ea typeface="+mn-ea"/>
                <a:cs typeface="+mn-cs"/>
              </a:rPr>
              <a:t>.  OK, that’s power per unit mass, but we’re setting impeller speed.  Correlations can be used to determine the rpm for your pilot unit to deliver that power per unit mass for your system.  (For a turbulent system, the impeller speed range would be about 2.15x and 1/2.15x the </a:t>
            </a:r>
            <a:r>
              <a:rPr lang="en-US" sz="1200" kern="1200" dirty="0" err="1">
                <a:solidFill>
                  <a:schemeClr val="tx1"/>
                </a:solidFill>
                <a:effectLst/>
                <a:latin typeface="+mn-lt"/>
                <a:ea typeface="+mn-ea"/>
                <a:cs typeface="+mn-cs"/>
              </a:rPr>
              <a:t>centerpoint</a:t>
            </a:r>
            <a:r>
              <a:rPr lang="en-US" sz="1200" kern="1200" dirty="0">
                <a:solidFill>
                  <a:schemeClr val="tx1"/>
                </a:solidFill>
                <a:effectLst/>
                <a:latin typeface="+mn-lt"/>
                <a:ea typeface="+mn-ea"/>
                <a:cs typeface="+mn-cs"/>
              </a:rPr>
              <a:t> impeller speed.  So, if the </a:t>
            </a:r>
            <a:r>
              <a:rPr lang="en-US" sz="1200" kern="1200" dirty="0" err="1">
                <a:solidFill>
                  <a:schemeClr val="tx1"/>
                </a:solidFill>
                <a:effectLst/>
                <a:latin typeface="+mn-lt"/>
                <a:ea typeface="+mn-ea"/>
                <a:cs typeface="+mn-cs"/>
              </a:rPr>
              <a:t>centerpoint</a:t>
            </a:r>
            <a:r>
              <a:rPr lang="en-US" sz="1200" kern="1200" dirty="0">
                <a:solidFill>
                  <a:schemeClr val="tx1"/>
                </a:solidFill>
                <a:effectLst/>
                <a:latin typeface="+mn-lt"/>
                <a:ea typeface="+mn-ea"/>
                <a:cs typeface="+mn-cs"/>
              </a:rPr>
              <a:t> is at 100 rpm for a turbulent system, consider the upper limit at 215 rpm and the lower limit at 46 rpm, for example.)</a:t>
            </a:r>
          </a:p>
        </p:txBody>
      </p:sp>
      <p:sp>
        <p:nvSpPr>
          <p:cNvPr id="4" name="Slide Number Placeholder 3"/>
          <p:cNvSpPr>
            <a:spLocks noGrp="1"/>
          </p:cNvSpPr>
          <p:nvPr>
            <p:ph type="sldNum" sz="quarter" idx="10"/>
          </p:nvPr>
        </p:nvSpPr>
        <p:spPr/>
        <p:txBody>
          <a:bodyPr/>
          <a:lstStyle/>
          <a:p>
            <a:fld id="{790D3DF7-73EE-3E4D-9809-02B5CBE3AF7B}" type="slidenum">
              <a:rPr lang="en-US" smtClean="0"/>
              <a:pPr/>
              <a:t>50</a:t>
            </a:fld>
            <a:endParaRPr lang="en-US"/>
          </a:p>
        </p:txBody>
      </p:sp>
    </p:spTree>
    <p:extLst>
      <p:ext uri="{BB962C8B-B14F-4D97-AF65-F5344CB8AC3E}">
        <p14:creationId xmlns:p14="http://schemas.microsoft.com/office/powerpoint/2010/main" val="14607957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625475"/>
            <a:ext cx="5851525" cy="4389438"/>
          </a:xfrm>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We need to consider the plant scale capabilities as well as any insights from the Process Scheme to evaluate which feeds could influence our process responses if the feeds are not quickly dispersed.  Or in other words, could high concentrations in the feed plume lead to “bad stuff?”  What feed times should I choose to determine if we have a mesomixing sensitivity?  Certainly, the process chemist defined a feed time that delivers acceptable material in the lab.  If you are evaluating the fit of your process to an existing plant, then consider the fastest safe and practical plant scale feed time as the </a:t>
            </a:r>
            <a:r>
              <a:rPr lang="en-US" sz="1200" kern="1200" dirty="0" err="1">
                <a:solidFill>
                  <a:schemeClr val="tx1"/>
                </a:solidFill>
                <a:effectLst/>
                <a:latin typeface="+mn-lt"/>
                <a:ea typeface="+mn-ea"/>
                <a:cs typeface="+mn-cs"/>
              </a:rPr>
              <a:t>centerpoint</a:t>
            </a:r>
            <a:r>
              <a:rPr lang="en-US" sz="1200" kern="1200" dirty="0">
                <a:solidFill>
                  <a:schemeClr val="tx1"/>
                </a:solidFill>
                <a:effectLst/>
                <a:latin typeface="+mn-lt"/>
                <a:ea typeface="+mn-ea"/>
                <a:cs typeface="+mn-cs"/>
              </a:rPr>
              <a:t>.  That could be defined by pumping and piping limits, or it could be due to heat transfer limitations for exothermic reactions or heats of dilution.  What I typically like to do, within the bounds of safety, is consider an 9x range on flow rates, taking feed times of 1/3x and 3x the </a:t>
            </a:r>
            <a:r>
              <a:rPr lang="en-US" sz="1200" kern="1200" dirty="0" err="1">
                <a:solidFill>
                  <a:schemeClr val="tx1"/>
                </a:solidFill>
                <a:effectLst/>
                <a:latin typeface="+mn-lt"/>
                <a:ea typeface="+mn-ea"/>
                <a:cs typeface="+mn-cs"/>
              </a:rPr>
              <a:t>centerpoint</a:t>
            </a:r>
            <a:r>
              <a:rPr lang="en-US" sz="1200" kern="1200" dirty="0">
                <a:solidFill>
                  <a:schemeClr val="tx1"/>
                </a:solidFill>
                <a:effectLst/>
                <a:latin typeface="+mn-lt"/>
                <a:ea typeface="+mn-ea"/>
                <a:cs typeface="+mn-cs"/>
              </a:rPr>
              <a:t>.  Again, this is just a guideline to see the effect, and any safety implications need to be carefully taken into account.</a:t>
            </a:r>
          </a:p>
          <a:p>
            <a:r>
              <a:rPr lang="en-US" sz="1200" kern="1200" dirty="0">
                <a:solidFill>
                  <a:schemeClr val="tx1"/>
                </a:solidFill>
                <a:effectLst/>
                <a:latin typeface="+mn-lt"/>
                <a:ea typeface="+mn-ea"/>
                <a:cs typeface="+mn-cs"/>
              </a:rPr>
              <a:t>I mentioned earlier that in Bourne’s paper he considers what is required to achieve constant mesomixing time on scale-up.  There is some evidence that this is too conservative.  Crystallization is a process with many competing rate processes.  Some of the crystallization literature suggests scaling on (feed time) / (mesomixing time).  That was noted in a paper at the recent NAMF mixing conference and they referred to a paper by </a:t>
            </a:r>
            <a:r>
              <a:rPr lang="en-US" sz="1200" kern="1200" dirty="0" err="1">
                <a:solidFill>
                  <a:schemeClr val="tx1"/>
                </a:solidFill>
                <a:effectLst/>
                <a:latin typeface="+mn-lt"/>
                <a:ea typeface="+mn-ea"/>
                <a:cs typeface="+mn-cs"/>
              </a:rPr>
              <a:t>Torbacke</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Rasmusson</a:t>
            </a:r>
            <a:r>
              <a:rPr lang="en-US" sz="1200" kern="1200" dirty="0">
                <a:solidFill>
                  <a:schemeClr val="tx1"/>
                </a:solidFill>
                <a:effectLst/>
                <a:latin typeface="+mn-lt"/>
                <a:ea typeface="+mn-ea"/>
                <a:cs typeface="+mn-cs"/>
              </a:rPr>
              <a:t> (2004).  However, that reference used a different definition of mesomixing time that emphasized feed pipe dimensions and local bulk fluid velocity effects and lumped other factors (including local energy dissipation) into a single parameter.  I am not comfortable generalizing mesomixing time exactly as they did, but (feed time)/(mesomixing time) is worth consideration as a more suitable scaling parameter than Bourne’s use of mesomixing time.  Even so, feed time will need to be longer on scale up, but not as long as with constant mesomixing time.  Further work is needed to better characterize how to scale mesomixing controlled systems.  The Fluid Mixing Processes (FMP) consortium is studying the scalability of mixing sensitive model reactions and have been determining the appropriate scaling criteria for mesomixing.</a:t>
            </a:r>
          </a:p>
        </p:txBody>
      </p:sp>
      <p:sp>
        <p:nvSpPr>
          <p:cNvPr id="4" name="Slide Number Placeholder 3"/>
          <p:cNvSpPr>
            <a:spLocks noGrp="1"/>
          </p:cNvSpPr>
          <p:nvPr>
            <p:ph type="sldNum" sz="quarter" idx="10"/>
          </p:nvPr>
        </p:nvSpPr>
        <p:spPr/>
        <p:txBody>
          <a:bodyPr/>
          <a:lstStyle/>
          <a:p>
            <a:fld id="{790D3DF7-73EE-3E4D-9809-02B5CBE3AF7B}" type="slidenum">
              <a:rPr lang="en-US" smtClean="0"/>
              <a:pPr/>
              <a:t>51</a:t>
            </a:fld>
            <a:endParaRPr lang="en-US"/>
          </a:p>
        </p:txBody>
      </p:sp>
    </p:spTree>
    <p:extLst>
      <p:ext uri="{BB962C8B-B14F-4D97-AF65-F5344CB8AC3E}">
        <p14:creationId xmlns:p14="http://schemas.microsoft.com/office/powerpoint/2010/main" val="17998719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625475"/>
            <a:ext cx="5851525" cy="4389438"/>
          </a:xfrm>
        </p:spPr>
      </p:sp>
      <p:sp>
        <p:nvSpPr>
          <p:cNvPr id="3" name="Notes Placeholder 2"/>
          <p:cNvSpPr>
            <a:spLocks noGrp="1"/>
          </p:cNvSpPr>
          <p:nvPr>
            <p:ph type="body" idx="1"/>
          </p:nvPr>
        </p:nvSpPr>
        <p:spPr/>
        <p:txBody>
          <a:bodyPr/>
          <a:lstStyle/>
          <a:p>
            <a:pPr defTabSz="966612">
              <a:defRPr/>
            </a:pPr>
            <a:r>
              <a:rPr lang="en-US" sz="1200" kern="1200" dirty="0">
                <a:solidFill>
                  <a:schemeClr val="tx1"/>
                </a:solidFill>
                <a:effectLst/>
                <a:latin typeface="+mn-lt"/>
                <a:ea typeface="+mn-ea"/>
                <a:cs typeface="+mn-cs"/>
              </a:rPr>
              <a:t>So, how do we choose the feed location?  There are many examples in the literature which shows the distribution of energy dissipation in a stirred tank.  Energy intensity is greater near the impeller, but the magnitude can be different for different impellers.  The literature examples lead to some rules-of-thumb like these from </a:t>
            </a:r>
            <a:r>
              <a:rPr lang="en-US" sz="1200" kern="1200" dirty="0" err="1">
                <a:solidFill>
                  <a:schemeClr val="tx1"/>
                </a:solidFill>
                <a:effectLst/>
                <a:latin typeface="+mn-lt"/>
                <a:ea typeface="+mn-ea"/>
                <a:cs typeface="+mn-cs"/>
              </a:rPr>
              <a:t>DynoChem</a:t>
            </a:r>
            <a:r>
              <a:rPr lang="en-US" sz="1200" kern="1200" dirty="0">
                <a:solidFill>
                  <a:schemeClr val="tx1"/>
                </a:solidFill>
                <a:effectLst/>
                <a:latin typeface="+mn-lt"/>
                <a:ea typeface="+mn-ea"/>
                <a:cs typeface="+mn-cs"/>
              </a:rPr>
              <a:t>, where the impeller zone feed is about 20x higher in intensity than a surface feed.  Computational fluid dynamics can be used to show regions of higher intensity (red) and lower intensity (blue).  So, with such a range of possible feed locations, what is the best to choose?  First, if you’re looking at the fit of a process into an existing plant, consider the existing feed configurations.  The biggest concern about subsurface feeds is that submerged feed ports can plug.  Feed pipe </a:t>
            </a:r>
            <a:r>
              <a:rPr lang="en-US" sz="1200" kern="1200" dirty="0" err="1">
                <a:solidFill>
                  <a:schemeClr val="tx1"/>
                </a:solidFill>
                <a:effectLst/>
                <a:latin typeface="+mn-lt"/>
                <a:ea typeface="+mn-ea"/>
                <a:cs typeface="+mn-cs"/>
              </a:rPr>
              <a:t>backmixing</a:t>
            </a:r>
            <a:r>
              <a:rPr lang="en-US" sz="1200" kern="1200" dirty="0">
                <a:solidFill>
                  <a:schemeClr val="tx1"/>
                </a:solidFill>
                <a:effectLst/>
                <a:latin typeface="+mn-lt"/>
                <a:ea typeface="+mn-ea"/>
                <a:cs typeface="+mn-cs"/>
              </a:rPr>
              <a:t> can lead to conditions where the tank contents contact locally high concentrations of fresh feed in a locally low mixing intensity environment, leading to severe selectivity issues or unacceptable phase behavior that can result in feed pipe plugging.  There are approaches in the literature to characterize the necessary feed velocity to avoid </a:t>
            </a:r>
            <a:r>
              <a:rPr lang="en-US" sz="1200" kern="1200" dirty="0" err="1">
                <a:solidFill>
                  <a:schemeClr val="tx1"/>
                </a:solidFill>
                <a:effectLst/>
                <a:latin typeface="+mn-lt"/>
                <a:ea typeface="+mn-ea"/>
                <a:cs typeface="+mn-cs"/>
              </a:rPr>
              <a:t>backmixing</a:t>
            </a:r>
            <a:r>
              <a:rPr lang="en-US" sz="1200" kern="1200" dirty="0">
                <a:solidFill>
                  <a:schemeClr val="tx1"/>
                </a:solidFill>
                <a:effectLst/>
                <a:latin typeface="+mn-lt"/>
                <a:ea typeface="+mn-ea"/>
                <a:cs typeface="+mn-cs"/>
              </a:rPr>
              <a:t> (Jo et al (1994), </a:t>
            </a:r>
            <a:r>
              <a:rPr lang="en-US" sz="1200" kern="1200" dirty="0" err="1">
                <a:solidFill>
                  <a:schemeClr val="tx1"/>
                </a:solidFill>
                <a:effectLst/>
                <a:latin typeface="+mn-lt"/>
                <a:ea typeface="+mn-ea"/>
                <a:cs typeface="+mn-cs"/>
              </a:rPr>
              <a:t>Vicum</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Baldyga</a:t>
            </a:r>
            <a:r>
              <a:rPr lang="en-US" sz="1200" kern="1200" dirty="0">
                <a:solidFill>
                  <a:schemeClr val="tx1"/>
                </a:solidFill>
                <a:effectLst/>
                <a:latin typeface="+mn-lt"/>
                <a:ea typeface="+mn-ea"/>
                <a:cs typeface="+mn-cs"/>
              </a:rPr>
              <a:t> (2004)).  So, don’t be afraid if the results of the Bourne Level 3 experiment points to the advantages of the subsurface feed.  Design the optimal solution.</a:t>
            </a:r>
            <a:endParaRPr lang="en-US" sz="1300" dirty="0"/>
          </a:p>
        </p:txBody>
      </p:sp>
      <p:sp>
        <p:nvSpPr>
          <p:cNvPr id="4" name="Slide Number Placeholder 3"/>
          <p:cNvSpPr>
            <a:spLocks noGrp="1"/>
          </p:cNvSpPr>
          <p:nvPr>
            <p:ph type="sldNum" sz="quarter" idx="10"/>
          </p:nvPr>
        </p:nvSpPr>
        <p:spPr/>
        <p:txBody>
          <a:bodyPr/>
          <a:lstStyle/>
          <a:p>
            <a:fld id="{790D3DF7-73EE-3E4D-9809-02B5CBE3AF7B}" type="slidenum">
              <a:rPr lang="en-US" smtClean="0"/>
              <a:pPr/>
              <a:t>52</a:t>
            </a:fld>
            <a:endParaRPr lang="en-US"/>
          </a:p>
        </p:txBody>
      </p:sp>
    </p:spTree>
    <p:extLst>
      <p:ext uri="{BB962C8B-B14F-4D97-AF65-F5344CB8AC3E}">
        <p14:creationId xmlns:p14="http://schemas.microsoft.com/office/powerpoint/2010/main" val="5101676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 what happened at the plant?</a:t>
            </a:r>
            <a:r>
              <a:rPr lang="en-US" baseline="0" dirty="0"/>
              <a:t>  In the first 21 batches from the start-up, we made minimal S impurity, except for this one batch.  This batch had high S due to a failure of the 50% </a:t>
            </a:r>
            <a:r>
              <a:rPr lang="en-US" baseline="0" dirty="0" err="1"/>
              <a:t>NaOH</a:t>
            </a:r>
            <a:r>
              <a:rPr lang="en-US" baseline="0" dirty="0"/>
              <a:t> pump, which supports the idea that when you don’t have enough base that you’re going to make much S impurity.</a:t>
            </a:r>
            <a:endParaRPr lang="en-US" dirty="0"/>
          </a:p>
        </p:txBody>
      </p:sp>
    </p:spTree>
    <p:extLst>
      <p:ext uri="{BB962C8B-B14F-4D97-AF65-F5344CB8AC3E}">
        <p14:creationId xmlns:p14="http://schemas.microsoft.com/office/powerpoint/2010/main" val="19779606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(review</a:t>
            </a:r>
            <a:r>
              <a:rPr lang="en-US" baseline="0" dirty="0"/>
              <a:t> bullet points without much embellishment, except maybe to reinforce studying with actual plant materials and establish recycled solvent effects)</a:t>
            </a:r>
            <a:endParaRPr lang="en-US" dirty="0"/>
          </a:p>
        </p:txBody>
      </p:sp>
    </p:spTree>
    <p:extLst>
      <p:ext uri="{BB962C8B-B14F-4D97-AF65-F5344CB8AC3E}">
        <p14:creationId xmlns:p14="http://schemas.microsoft.com/office/powerpoint/2010/main" val="6491098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So how do we use some of these principles to come up with a design that seems to work at the plant?</a:t>
            </a:r>
            <a:r>
              <a:rPr lang="en-US" baseline="0" dirty="0"/>
              <a:t> Fortunately both </a:t>
            </a:r>
            <a:r>
              <a:rPr lang="en-US" baseline="0" dirty="0" err="1"/>
              <a:t>micromixing</a:t>
            </a:r>
            <a:r>
              <a:rPr lang="en-US" baseline="0" dirty="0"/>
              <a:t> and interfacial area scale with power per unit volume.  (Personally, I think that the mass transfer effect was neglected over the excitement on the S-Bourne Parameter trends.)  That’s all well and good, but why do we need to feed to the high energy region (which was a </a:t>
            </a:r>
            <a:r>
              <a:rPr lang="en-US" baseline="0" dirty="0" err="1"/>
              <a:t>micromixing</a:t>
            </a:r>
            <a:r>
              <a:rPr lang="en-US" baseline="0" dirty="0"/>
              <a:t>-driven outcome)?  It’s not just reagent B, which is what you’d think if you just looked at the Bourne reactions.  What we chose to do was to feed both the dispersed phase and the continuous phase to the impeller region to just above the glass-lined retreat curve impeller to maximize area generation and also get reagent B into the region of highest turbulent intensity (hedging our </a:t>
            </a:r>
            <a:r>
              <a:rPr lang="en-US" baseline="0" dirty="0" err="1"/>
              <a:t>micromixing</a:t>
            </a:r>
            <a:r>
              <a:rPr lang="en-US" baseline="0" dirty="0"/>
              <a:t> bet).  Another </a:t>
            </a:r>
            <a:r>
              <a:rPr lang="en-US" baseline="0" dirty="0" err="1"/>
              <a:t>micromixing</a:t>
            </a:r>
            <a:r>
              <a:rPr lang="en-US" baseline="0" dirty="0"/>
              <a:t> principle that we used was to avoid </a:t>
            </a:r>
            <a:r>
              <a:rPr lang="en-US" baseline="0" dirty="0" err="1"/>
              <a:t>feedpipe</a:t>
            </a:r>
            <a:r>
              <a:rPr lang="en-US" baseline="0" dirty="0"/>
              <a:t> </a:t>
            </a:r>
            <a:r>
              <a:rPr lang="en-US" baseline="0" dirty="0" err="1"/>
              <a:t>backmixing</a:t>
            </a:r>
            <a:r>
              <a:rPr lang="en-US" baseline="0" dirty="0"/>
              <a:t>.  We don’t want the velocity in the feed pipe to be so low that some of the reaction mixture works its way up into the feed pipe (a region where there is very low intensity) which would prompt much S formation (due to high Bourne Parameter and lack of complete dispersion).  We used the method of Penny and </a:t>
            </a:r>
            <a:r>
              <a:rPr lang="en-US" baseline="0" dirty="0" err="1"/>
              <a:t>Fasano</a:t>
            </a:r>
            <a:r>
              <a:rPr lang="en-US" baseline="0" dirty="0"/>
              <a:t> to avoid </a:t>
            </a:r>
            <a:r>
              <a:rPr lang="en-US" baseline="0" dirty="0" err="1"/>
              <a:t>feedpipe</a:t>
            </a:r>
            <a:r>
              <a:rPr lang="en-US" baseline="0" dirty="0"/>
              <a:t> </a:t>
            </a:r>
            <a:r>
              <a:rPr lang="en-US" baseline="0" dirty="0" err="1"/>
              <a:t>backmixing</a:t>
            </a:r>
            <a:r>
              <a:rPr lang="en-US" baseline="0" dirty="0"/>
              <a:t>.</a:t>
            </a:r>
            <a:endParaRPr lang="en-US" dirty="0"/>
          </a:p>
          <a:p>
            <a:endParaRPr lang="en-US" dirty="0"/>
          </a:p>
        </p:txBody>
      </p:sp>
    </p:spTree>
    <p:extLst>
      <p:ext uri="{BB962C8B-B14F-4D97-AF65-F5344CB8AC3E}">
        <p14:creationId xmlns:p14="http://schemas.microsoft.com/office/powerpoint/2010/main" val="796782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625475"/>
            <a:ext cx="5851525" cy="43894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Does mixing affect chemical reaction?  Well, it depends.  Let’s start by considering a simple bimolecular irreversible reaction A+B</a:t>
            </a:r>
            <a:r>
              <a:rPr lang="en-US" sz="1200" kern="1200" dirty="0">
                <a:solidFill>
                  <a:schemeClr val="tx1"/>
                </a:solidFill>
                <a:effectLst/>
                <a:latin typeface="+mn-lt"/>
                <a:ea typeface="+mn-ea"/>
                <a:cs typeface="+mn-cs"/>
                <a:sym typeface="Wingdings" panose="05000000000000000000" pitchFamily="2" charset="2"/>
              </a:rPr>
              <a:t></a:t>
            </a:r>
            <a:r>
              <a:rPr lang="en-US" sz="1200" kern="1200" dirty="0">
                <a:solidFill>
                  <a:schemeClr val="tx1"/>
                </a:solidFill>
                <a:effectLst/>
                <a:latin typeface="+mn-lt"/>
                <a:ea typeface="+mn-ea"/>
                <a:cs typeface="+mn-cs"/>
              </a:rPr>
              <a:t>R with the rate of generation of R = k[A][B].  Chemists and engineers will look at this simple reaction differently.  If the engineers and chemists collaborate to build a Process Scheme like we discussed in the last webinar, we may see that they believe that different things are important, including mixing.</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If we look at this simple reaction, does mixing affect the reaction rate?  Looking at the rate expression, will mixing affect the average rate constant k?  No.  Does mixing affect the average concentrations of A and B?  No, mixing does not affect the concentration of the reagents averaged across the whole tank.  Too often, people think in terms of averages across the whole tank, when in fact it is the local conditions that drive the process responses.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Mixing DOES affect the local reaction rate.  How can mixing affect the local rate constant?  If there are temperature gradients in the vessel, then the rate constant will likely be higher in regions of the tank that are hotter.  Local concentrations are also affected by mixing.  We saw that in the videos in the first two webinars regarding miscible liquid blending.  Mass transfer can also be affected by mixing, which will drive local concentrations.  But we really need to think a little differently about this to consider how mixing affects competitive rate processes.</a:t>
            </a:r>
          </a:p>
        </p:txBody>
      </p:sp>
      <p:sp>
        <p:nvSpPr>
          <p:cNvPr id="4" name="Slide Number Placeholder 3"/>
          <p:cNvSpPr>
            <a:spLocks noGrp="1"/>
          </p:cNvSpPr>
          <p:nvPr>
            <p:ph type="sldNum" sz="quarter" idx="5"/>
          </p:nvPr>
        </p:nvSpPr>
        <p:spPr/>
        <p:txBody>
          <a:bodyPr/>
          <a:lstStyle/>
          <a:p>
            <a:fld id="{03FE2575-3654-473E-8A69-DEB5FC25FA25}" type="slidenum">
              <a:rPr lang="en-US" smtClean="0"/>
              <a:t>15</a:t>
            </a:fld>
            <a:endParaRPr lang="en-US"/>
          </a:p>
        </p:txBody>
      </p:sp>
    </p:spTree>
    <p:extLst>
      <p:ext uri="{BB962C8B-B14F-4D97-AF65-F5344CB8AC3E}">
        <p14:creationId xmlns:p14="http://schemas.microsoft.com/office/powerpoint/2010/main" val="112838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625475"/>
            <a:ext cx="5851525" cy="43894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consider a more complex system with a competitive-consecutive (or series-parallel) reaction system shown in this process scheme.  In this we have a bulk liquid containing a solvent and reagent B (B is for “bulk) and we are feeding a solution of solvent with reagent A (A is for “added”).  When A and B get together they react according to:  A+B</a:t>
            </a:r>
            <a:r>
              <a:rPr lang="en-US" sz="1200" kern="1200" dirty="0">
                <a:solidFill>
                  <a:schemeClr val="tx1"/>
                </a:solidFill>
                <a:effectLst/>
                <a:latin typeface="+mn-lt"/>
                <a:ea typeface="+mn-ea"/>
                <a:cs typeface="+mn-cs"/>
                <a:sym typeface="Wingdings" panose="05000000000000000000" pitchFamily="2" charset="2"/>
              </a:rPr>
              <a:t></a:t>
            </a:r>
            <a:r>
              <a:rPr lang="en-US" sz="1200" kern="1200" dirty="0">
                <a:solidFill>
                  <a:schemeClr val="tx1"/>
                </a:solidFill>
                <a:effectLst/>
                <a:latin typeface="+mn-lt"/>
                <a:ea typeface="+mn-ea"/>
                <a:cs typeface="+mn-cs"/>
              </a:rPr>
              <a:t>R with a rate constant of k1 and A+R</a:t>
            </a:r>
            <a:r>
              <a:rPr lang="en-US" sz="1200" kern="1200" dirty="0">
                <a:solidFill>
                  <a:schemeClr val="tx1"/>
                </a:solidFill>
                <a:effectLst/>
                <a:latin typeface="+mn-lt"/>
                <a:ea typeface="+mn-ea"/>
                <a:cs typeface="+mn-cs"/>
                <a:sym typeface="Wingdings" panose="05000000000000000000" pitchFamily="2" charset="2"/>
              </a:rPr>
              <a:t></a:t>
            </a:r>
            <a:r>
              <a:rPr lang="en-US" sz="1200" kern="1200" dirty="0">
                <a:solidFill>
                  <a:schemeClr val="tx1"/>
                </a:solidFill>
                <a:effectLst/>
                <a:latin typeface="+mn-lt"/>
                <a:ea typeface="+mn-ea"/>
                <a:cs typeface="+mn-cs"/>
              </a:rPr>
              <a:t>S with a rate constant of k2.  </a:t>
            </a:r>
            <a:r>
              <a:rPr lang="en-US" sz="1200" kern="1200" dirty="0" err="1">
                <a:solidFill>
                  <a:schemeClr val="tx1"/>
                </a:solidFill>
                <a:effectLst/>
                <a:latin typeface="+mn-lt"/>
                <a:ea typeface="+mn-ea"/>
                <a:cs typeface="+mn-cs"/>
              </a:rPr>
              <a:t>Naturallly</a:t>
            </a:r>
            <a:r>
              <a:rPr lang="en-US" sz="1200" kern="1200" dirty="0">
                <a:solidFill>
                  <a:schemeClr val="tx1"/>
                </a:solidFill>
                <a:effectLst/>
                <a:latin typeface="+mn-lt"/>
                <a:ea typeface="+mn-ea"/>
                <a:cs typeface="+mn-cs"/>
              </a:rPr>
              <a:t>, R is our desired product and S is an undesired impurity (or “bad stuff”).  So let’s consider what happens if the second reaction is much faster than the first reaction.  In that case the A that is fed reacts with B to form R, but any A reacts quickly with R to form S, giving us only the undesired impurity.  Now if the first reaction is fast and the second reaction is slow, I think that we’d all agree that R would be favored, but we may make some S.  Looking at the process scheme, the point where the feed enters the vessel will be locally high in the concentration of A.  That really doesn’t matter when k2&gt;&gt;k1, we’ll still get S.  However, if k1&gt;&gt;k2, the mixing in the feed zone will probably be important for our reaction selectivity and how much of reagent A goes to the impurity.</a:t>
            </a:r>
          </a:p>
        </p:txBody>
      </p:sp>
      <p:sp>
        <p:nvSpPr>
          <p:cNvPr id="4" name="Slide Number Placeholder 3"/>
          <p:cNvSpPr>
            <a:spLocks noGrp="1"/>
          </p:cNvSpPr>
          <p:nvPr>
            <p:ph type="sldNum" sz="quarter" idx="5"/>
          </p:nvPr>
        </p:nvSpPr>
        <p:spPr/>
        <p:txBody>
          <a:bodyPr/>
          <a:lstStyle/>
          <a:p>
            <a:fld id="{03FE2575-3654-473E-8A69-DEB5FC25FA25}" type="slidenum">
              <a:rPr lang="en-US" smtClean="0"/>
              <a:t>16</a:t>
            </a:fld>
            <a:endParaRPr lang="en-US"/>
          </a:p>
        </p:txBody>
      </p:sp>
    </p:spTree>
    <p:extLst>
      <p:ext uri="{BB962C8B-B14F-4D97-AF65-F5344CB8AC3E}">
        <p14:creationId xmlns:p14="http://schemas.microsoft.com/office/powerpoint/2010/main" val="1067369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625475"/>
            <a:ext cx="5851525" cy="4389438"/>
          </a:xfrm>
        </p:spPr>
      </p:sp>
      <p:sp>
        <p:nvSpPr>
          <p:cNvPr id="3" name="Notes Placeholder 2"/>
          <p:cNvSpPr>
            <a:spLocks noGrp="1"/>
          </p:cNvSpPr>
          <p:nvPr>
            <p:ph type="body" idx="1"/>
          </p:nvPr>
        </p:nvSpPr>
        <p:spPr/>
        <p:txBody>
          <a:bodyPr/>
          <a:lstStyle/>
          <a:p>
            <a:pPr defTabSz="966612">
              <a:defRPr/>
            </a:pPr>
            <a:r>
              <a:rPr lang="en-US" sz="1200" kern="1200" dirty="0">
                <a:solidFill>
                  <a:schemeClr val="tx1"/>
                </a:solidFill>
                <a:effectLst/>
                <a:latin typeface="+mn-lt"/>
                <a:ea typeface="+mn-ea"/>
                <a:cs typeface="+mn-cs"/>
              </a:rPr>
              <a:t>Let’s pictorially look at how mixing can affect selectivity in fast competitive reactions.  We are interested in making R, which is made by reacting A and B in a very fast reaction.  However, R can react with A to form the impurity S.  This type of reaction system is called “Competitive-Consecutive” by Bourne and Ed Paul, but some of the engineers in the audience may recall this type of reaction system described by the term “Series-Parallel” from </a:t>
            </a:r>
            <a:r>
              <a:rPr lang="en-US" sz="1200" kern="1200" dirty="0" err="1">
                <a:solidFill>
                  <a:schemeClr val="tx1"/>
                </a:solidFill>
                <a:effectLst/>
                <a:latin typeface="+mn-lt"/>
                <a:ea typeface="+mn-ea"/>
                <a:cs typeface="+mn-cs"/>
              </a:rPr>
              <a:t>Levenspiel’s</a:t>
            </a:r>
            <a:r>
              <a:rPr lang="en-US" sz="1200" kern="1200" dirty="0">
                <a:solidFill>
                  <a:schemeClr val="tx1"/>
                </a:solidFill>
                <a:effectLst/>
                <a:latin typeface="+mn-lt"/>
                <a:ea typeface="+mn-ea"/>
                <a:cs typeface="+mn-cs"/>
              </a:rPr>
              <a:t> textbook on Chemical Reaction Engineering.  No matter what term you use to describe it, consider the initial state where the components A and B are completely segregated, and then look at two limiting cases.  In the case of poor or slow mixing where we have the completely segregated state, the A reacts with B to form R, but then the R sees plenty of A around it and gets consumed to make S.  If we call the fraction of added material that goes to the impurity as </a:t>
            </a:r>
            <a:r>
              <a:rPr lang="en-US" sz="1200" kern="1200" dirty="0" err="1">
                <a:solidFill>
                  <a:schemeClr val="tx1"/>
                </a:solidFill>
                <a:effectLst/>
                <a:latin typeface="+mn-lt"/>
                <a:ea typeface="+mn-ea"/>
                <a:cs typeface="+mn-cs"/>
              </a:rPr>
              <a:t>Xs</a:t>
            </a:r>
            <a:r>
              <a:rPr lang="en-US" sz="1200" kern="1200" dirty="0">
                <a:solidFill>
                  <a:schemeClr val="tx1"/>
                </a:solidFill>
                <a:effectLst/>
                <a:latin typeface="+mn-lt"/>
                <a:ea typeface="+mn-ea"/>
                <a:cs typeface="+mn-cs"/>
              </a:rPr>
              <a:t>, we see that Xs</a:t>
            </a:r>
            <a:r>
              <a:rPr lang="en-US" sz="1200" kern="1200" dirty="0">
                <a:solidFill>
                  <a:schemeClr val="tx1"/>
                </a:solidFill>
                <a:effectLst/>
                <a:latin typeface="+mn-lt"/>
                <a:ea typeface="+mn-ea"/>
                <a:cs typeface="+mn-cs"/>
                <a:sym typeface="Wingdings" panose="05000000000000000000" pitchFamily="2" charset="2"/>
              </a:rPr>
              <a:t></a:t>
            </a:r>
            <a:r>
              <a:rPr lang="en-US" sz="1200" kern="1200" dirty="0">
                <a:solidFill>
                  <a:schemeClr val="tx1"/>
                </a:solidFill>
                <a:effectLst/>
                <a:latin typeface="+mn-lt"/>
                <a:ea typeface="+mn-ea"/>
                <a:cs typeface="+mn-cs"/>
              </a:rPr>
              <a:t>1 for poor or slow mixing.</a:t>
            </a:r>
            <a:endParaRPr lang="en-US" dirty="0"/>
          </a:p>
        </p:txBody>
      </p:sp>
      <p:sp>
        <p:nvSpPr>
          <p:cNvPr id="4" name="Slide Number Placeholder 3"/>
          <p:cNvSpPr>
            <a:spLocks noGrp="1"/>
          </p:cNvSpPr>
          <p:nvPr>
            <p:ph type="sldNum" sz="quarter" idx="10"/>
          </p:nvPr>
        </p:nvSpPr>
        <p:spPr/>
        <p:txBody>
          <a:bodyPr/>
          <a:lstStyle/>
          <a:p>
            <a:fld id="{790D3DF7-73EE-3E4D-9809-02B5CBE3AF7B}" type="slidenum">
              <a:rPr lang="en-US" smtClean="0"/>
              <a:pPr/>
              <a:t>22</a:t>
            </a:fld>
            <a:endParaRPr lang="en-US"/>
          </a:p>
        </p:txBody>
      </p:sp>
    </p:spTree>
    <p:extLst>
      <p:ext uri="{BB962C8B-B14F-4D97-AF65-F5344CB8AC3E}">
        <p14:creationId xmlns:p14="http://schemas.microsoft.com/office/powerpoint/2010/main" val="3668364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625475"/>
            <a:ext cx="5851525" cy="4389438"/>
          </a:xfrm>
        </p:spPr>
      </p:sp>
      <p:sp>
        <p:nvSpPr>
          <p:cNvPr id="3" name="Notes Placeholder 2"/>
          <p:cNvSpPr>
            <a:spLocks noGrp="1"/>
          </p:cNvSpPr>
          <p:nvPr>
            <p:ph type="body" idx="1"/>
          </p:nvPr>
        </p:nvSpPr>
        <p:spPr/>
        <p:txBody>
          <a:bodyPr/>
          <a:lstStyle/>
          <a:p>
            <a:pPr defTabSz="966612">
              <a:defRPr/>
            </a:pPr>
            <a:r>
              <a:rPr lang="en-US" sz="1200" kern="1200" dirty="0">
                <a:solidFill>
                  <a:schemeClr val="tx1"/>
                </a:solidFill>
                <a:effectLst/>
                <a:latin typeface="+mn-lt"/>
                <a:ea typeface="+mn-ea"/>
                <a:cs typeface="+mn-cs"/>
              </a:rPr>
              <a:t>Let’s pictorially look at how mixing can affect selectivity in fast competitive reactions.  We are interested in making R, which is made by reacting A and B in a very fast reaction.  However, R can react with A to form the impurity S.  This type of reaction system is called “Competitive-Consecutive” by Bourne and Ed Paul, but some of the engineers in the audience may recall this type of reaction system described by the term “Series-Parallel” from </a:t>
            </a:r>
            <a:r>
              <a:rPr lang="en-US" sz="1200" kern="1200" dirty="0" err="1">
                <a:solidFill>
                  <a:schemeClr val="tx1"/>
                </a:solidFill>
                <a:effectLst/>
                <a:latin typeface="+mn-lt"/>
                <a:ea typeface="+mn-ea"/>
                <a:cs typeface="+mn-cs"/>
              </a:rPr>
              <a:t>Levenspiel’s</a:t>
            </a:r>
            <a:r>
              <a:rPr lang="en-US" sz="1200" kern="1200" dirty="0">
                <a:solidFill>
                  <a:schemeClr val="tx1"/>
                </a:solidFill>
                <a:effectLst/>
                <a:latin typeface="+mn-lt"/>
                <a:ea typeface="+mn-ea"/>
                <a:cs typeface="+mn-cs"/>
              </a:rPr>
              <a:t> textbook on Chemical Reaction Engineering.  No matter what term you use to describe it, consider the initial state where the components A and B are completely segregated, and then look at two limiting cases.  In the case of poor or slow mixing where we have the completely segregated state, the A reacts with B to form R, but then the R sees plenty of A around it and gets consumed to make S.  If we call the fraction of added material that goes to the impurity as </a:t>
            </a:r>
            <a:r>
              <a:rPr lang="en-US" sz="1200" kern="1200" dirty="0" err="1">
                <a:solidFill>
                  <a:schemeClr val="tx1"/>
                </a:solidFill>
                <a:effectLst/>
                <a:latin typeface="+mn-lt"/>
                <a:ea typeface="+mn-ea"/>
                <a:cs typeface="+mn-cs"/>
              </a:rPr>
              <a:t>Xs</a:t>
            </a:r>
            <a:r>
              <a:rPr lang="en-US" sz="1200" kern="1200" dirty="0">
                <a:solidFill>
                  <a:schemeClr val="tx1"/>
                </a:solidFill>
                <a:effectLst/>
                <a:latin typeface="+mn-lt"/>
                <a:ea typeface="+mn-ea"/>
                <a:cs typeface="+mn-cs"/>
              </a:rPr>
              <a:t>, we see that Xs</a:t>
            </a:r>
            <a:r>
              <a:rPr lang="en-US" sz="1200" kern="1200" dirty="0">
                <a:solidFill>
                  <a:schemeClr val="tx1"/>
                </a:solidFill>
                <a:effectLst/>
                <a:latin typeface="+mn-lt"/>
                <a:ea typeface="+mn-ea"/>
                <a:cs typeface="+mn-cs"/>
                <a:sym typeface="Wingdings" panose="05000000000000000000" pitchFamily="2" charset="2"/>
              </a:rPr>
              <a:t></a:t>
            </a:r>
            <a:r>
              <a:rPr lang="en-US" sz="1200" kern="1200" dirty="0">
                <a:solidFill>
                  <a:schemeClr val="tx1"/>
                </a:solidFill>
                <a:effectLst/>
                <a:latin typeface="+mn-lt"/>
                <a:ea typeface="+mn-ea"/>
                <a:cs typeface="+mn-cs"/>
              </a:rPr>
              <a:t>1 for poor or slow mixing.</a:t>
            </a:r>
            <a:endParaRPr lang="en-US" dirty="0"/>
          </a:p>
        </p:txBody>
      </p:sp>
      <p:sp>
        <p:nvSpPr>
          <p:cNvPr id="4" name="Slide Number Placeholder 3"/>
          <p:cNvSpPr>
            <a:spLocks noGrp="1"/>
          </p:cNvSpPr>
          <p:nvPr>
            <p:ph type="sldNum" sz="quarter" idx="10"/>
          </p:nvPr>
        </p:nvSpPr>
        <p:spPr/>
        <p:txBody>
          <a:bodyPr/>
          <a:lstStyle/>
          <a:p>
            <a:fld id="{790D3DF7-73EE-3E4D-9809-02B5CBE3AF7B}" type="slidenum">
              <a:rPr lang="en-US" smtClean="0"/>
              <a:pPr/>
              <a:t>23</a:t>
            </a:fld>
            <a:endParaRPr lang="en-US"/>
          </a:p>
        </p:txBody>
      </p:sp>
    </p:spTree>
    <p:extLst>
      <p:ext uri="{BB962C8B-B14F-4D97-AF65-F5344CB8AC3E}">
        <p14:creationId xmlns:p14="http://schemas.microsoft.com/office/powerpoint/2010/main" val="3598489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625475"/>
            <a:ext cx="5851525" cy="4389438"/>
          </a:xfrm>
        </p:spPr>
      </p:sp>
      <p:sp>
        <p:nvSpPr>
          <p:cNvPr id="3" name="Notes Placeholder 2"/>
          <p:cNvSpPr>
            <a:spLocks noGrp="1"/>
          </p:cNvSpPr>
          <p:nvPr>
            <p:ph type="body" idx="1"/>
          </p:nvPr>
        </p:nvSpPr>
        <p:spPr/>
        <p:txBody>
          <a:bodyPr/>
          <a:lstStyle/>
          <a:p>
            <a:pPr defTabSz="966612">
              <a:defRPr/>
            </a:pPr>
            <a:r>
              <a:rPr lang="en-US" sz="1200" kern="1200" dirty="0">
                <a:solidFill>
                  <a:schemeClr val="tx1"/>
                </a:solidFill>
                <a:effectLst/>
                <a:latin typeface="+mn-lt"/>
                <a:ea typeface="+mn-ea"/>
                <a:cs typeface="+mn-cs"/>
              </a:rPr>
              <a:t>Let’s pictorially look at how mixing can affect selectivity in fast competitive reactions.  We are interested in making R, which is made by reacting A and B in a very fast reaction.  However, R can react with A to form the impurity S.  This type of reaction system is called “Competitive-Consecutive” by Bourne and Ed Paul, but some of the engineers in the audience may recall this type of reaction system described by the term “Series-Parallel” from </a:t>
            </a:r>
            <a:r>
              <a:rPr lang="en-US" sz="1200" kern="1200" dirty="0" err="1">
                <a:solidFill>
                  <a:schemeClr val="tx1"/>
                </a:solidFill>
                <a:effectLst/>
                <a:latin typeface="+mn-lt"/>
                <a:ea typeface="+mn-ea"/>
                <a:cs typeface="+mn-cs"/>
              </a:rPr>
              <a:t>Levenspiel’s</a:t>
            </a:r>
            <a:r>
              <a:rPr lang="en-US" sz="1200" kern="1200" dirty="0">
                <a:solidFill>
                  <a:schemeClr val="tx1"/>
                </a:solidFill>
                <a:effectLst/>
                <a:latin typeface="+mn-lt"/>
                <a:ea typeface="+mn-ea"/>
                <a:cs typeface="+mn-cs"/>
              </a:rPr>
              <a:t> textbook on Chemical Reaction Engineering.  No matter what term you use to describe it, consider the initial state where the components A and B are completely segregated, and then look at two limiting cases.  In the case of poor or slow mixing where we have the completely segregated state, the A reacts with B to form R, but then the R sees plenty of A around it and gets consumed to make S.  If we call the fraction of added material that goes to the impurity as </a:t>
            </a:r>
            <a:r>
              <a:rPr lang="en-US" sz="1200" kern="1200" dirty="0" err="1">
                <a:solidFill>
                  <a:schemeClr val="tx1"/>
                </a:solidFill>
                <a:effectLst/>
                <a:latin typeface="+mn-lt"/>
                <a:ea typeface="+mn-ea"/>
                <a:cs typeface="+mn-cs"/>
              </a:rPr>
              <a:t>Xs</a:t>
            </a:r>
            <a:r>
              <a:rPr lang="en-US" sz="1200" kern="1200" dirty="0">
                <a:solidFill>
                  <a:schemeClr val="tx1"/>
                </a:solidFill>
                <a:effectLst/>
                <a:latin typeface="+mn-lt"/>
                <a:ea typeface="+mn-ea"/>
                <a:cs typeface="+mn-cs"/>
              </a:rPr>
              <a:t>, we see that Xs</a:t>
            </a:r>
            <a:r>
              <a:rPr lang="en-US" sz="1200" kern="1200" dirty="0">
                <a:solidFill>
                  <a:schemeClr val="tx1"/>
                </a:solidFill>
                <a:effectLst/>
                <a:latin typeface="+mn-lt"/>
                <a:ea typeface="+mn-ea"/>
                <a:cs typeface="+mn-cs"/>
                <a:sym typeface="Wingdings" panose="05000000000000000000" pitchFamily="2" charset="2"/>
              </a:rPr>
              <a:t></a:t>
            </a:r>
            <a:r>
              <a:rPr lang="en-US" sz="1200" kern="1200" dirty="0">
                <a:solidFill>
                  <a:schemeClr val="tx1"/>
                </a:solidFill>
                <a:effectLst/>
                <a:latin typeface="+mn-lt"/>
                <a:ea typeface="+mn-ea"/>
                <a:cs typeface="+mn-cs"/>
              </a:rPr>
              <a:t>1 for poor or slow mixing.</a:t>
            </a:r>
            <a:endParaRPr lang="en-US" dirty="0"/>
          </a:p>
        </p:txBody>
      </p:sp>
      <p:sp>
        <p:nvSpPr>
          <p:cNvPr id="4" name="Slide Number Placeholder 3"/>
          <p:cNvSpPr>
            <a:spLocks noGrp="1"/>
          </p:cNvSpPr>
          <p:nvPr>
            <p:ph type="sldNum" sz="quarter" idx="10"/>
          </p:nvPr>
        </p:nvSpPr>
        <p:spPr/>
        <p:txBody>
          <a:bodyPr/>
          <a:lstStyle/>
          <a:p>
            <a:fld id="{790D3DF7-73EE-3E4D-9809-02B5CBE3AF7B}" type="slidenum">
              <a:rPr lang="en-US" smtClean="0"/>
              <a:pPr/>
              <a:t>24</a:t>
            </a:fld>
            <a:endParaRPr lang="en-US"/>
          </a:p>
        </p:txBody>
      </p:sp>
    </p:spTree>
    <p:extLst>
      <p:ext uri="{BB962C8B-B14F-4D97-AF65-F5344CB8AC3E}">
        <p14:creationId xmlns:p14="http://schemas.microsoft.com/office/powerpoint/2010/main" val="3750737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625475"/>
            <a:ext cx="5851525" cy="43894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literature talks about comparing rates using “</a:t>
            </a:r>
            <a:r>
              <a:rPr lang="en-US" sz="1200" kern="1200" dirty="0" err="1">
                <a:solidFill>
                  <a:schemeClr val="tx1"/>
                </a:solidFill>
                <a:effectLst/>
                <a:latin typeface="+mn-lt"/>
                <a:ea typeface="+mn-ea"/>
                <a:cs typeface="+mn-cs"/>
              </a:rPr>
              <a:t>Damkoehler</a:t>
            </a:r>
            <a:r>
              <a:rPr lang="en-US" sz="1200" kern="1200" dirty="0">
                <a:solidFill>
                  <a:schemeClr val="tx1"/>
                </a:solidFill>
                <a:effectLst/>
                <a:latin typeface="+mn-lt"/>
                <a:ea typeface="+mn-ea"/>
                <a:cs typeface="+mn-cs"/>
              </a:rPr>
              <a:t> Numbers.”  </a:t>
            </a:r>
            <a:r>
              <a:rPr lang="en-US" sz="1200" kern="1200" dirty="0" err="1">
                <a:solidFill>
                  <a:schemeClr val="tx1"/>
                </a:solidFill>
                <a:effectLst/>
                <a:latin typeface="+mn-lt"/>
                <a:ea typeface="+mn-ea"/>
                <a:cs typeface="+mn-cs"/>
              </a:rPr>
              <a:t>Damkoeler</a:t>
            </a:r>
            <a:r>
              <a:rPr lang="en-US" sz="1200" kern="1200" dirty="0">
                <a:solidFill>
                  <a:schemeClr val="tx1"/>
                </a:solidFill>
                <a:effectLst/>
                <a:latin typeface="+mn-lt"/>
                <a:ea typeface="+mn-ea"/>
                <a:cs typeface="+mn-cs"/>
              </a:rPr>
              <a:t> was a chemist in the early 20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century and he considered reaction rates relative to diffusion rates.  The term “</a:t>
            </a:r>
            <a:r>
              <a:rPr lang="en-US" sz="1200" kern="1200" dirty="0" err="1">
                <a:solidFill>
                  <a:schemeClr val="tx1"/>
                </a:solidFill>
                <a:effectLst/>
                <a:latin typeface="+mn-lt"/>
                <a:ea typeface="+mn-ea"/>
                <a:cs typeface="+mn-cs"/>
              </a:rPr>
              <a:t>Damkoehler</a:t>
            </a:r>
            <a:r>
              <a:rPr lang="en-US" sz="1200" kern="1200" dirty="0">
                <a:solidFill>
                  <a:schemeClr val="tx1"/>
                </a:solidFill>
                <a:effectLst/>
                <a:latin typeface="+mn-lt"/>
                <a:ea typeface="+mn-ea"/>
                <a:cs typeface="+mn-cs"/>
              </a:rPr>
              <a:t> Number” is commonly used when looking at ratios of rates, and there are a number of </a:t>
            </a:r>
            <a:r>
              <a:rPr lang="en-US" sz="1200" kern="1200" dirty="0" err="1">
                <a:solidFill>
                  <a:schemeClr val="tx1"/>
                </a:solidFill>
                <a:effectLst/>
                <a:latin typeface="+mn-lt"/>
                <a:ea typeface="+mn-ea"/>
                <a:cs typeface="+mn-cs"/>
              </a:rPr>
              <a:t>Damkoehler</a:t>
            </a:r>
            <a:r>
              <a:rPr lang="en-US" sz="1200" kern="1200" dirty="0">
                <a:solidFill>
                  <a:schemeClr val="tx1"/>
                </a:solidFill>
                <a:effectLst/>
                <a:latin typeface="+mn-lt"/>
                <a:ea typeface="+mn-ea"/>
                <a:cs typeface="+mn-cs"/>
              </a:rPr>
              <a:t> Numbers.  For reactive mixing, the mixing </a:t>
            </a:r>
            <a:r>
              <a:rPr lang="en-US" sz="1200" kern="1200" dirty="0" err="1">
                <a:solidFill>
                  <a:schemeClr val="tx1"/>
                </a:solidFill>
                <a:effectLst/>
                <a:latin typeface="+mn-lt"/>
                <a:ea typeface="+mn-ea"/>
                <a:cs typeface="+mn-cs"/>
              </a:rPr>
              <a:t>Damkoehler</a:t>
            </a:r>
            <a:r>
              <a:rPr lang="en-US" sz="1200" kern="1200" dirty="0">
                <a:solidFill>
                  <a:schemeClr val="tx1"/>
                </a:solidFill>
                <a:effectLst/>
                <a:latin typeface="+mn-lt"/>
                <a:ea typeface="+mn-ea"/>
                <a:cs typeface="+mn-cs"/>
              </a:rPr>
              <a:t> Number is the reaction rate over the mixing rate.  Since rates are the reciprocal of the characteristic time constants in a system, we can also define the mixing </a:t>
            </a:r>
            <a:r>
              <a:rPr lang="en-US" sz="1200" kern="1200" dirty="0" err="1">
                <a:solidFill>
                  <a:schemeClr val="tx1"/>
                </a:solidFill>
                <a:effectLst/>
                <a:latin typeface="+mn-lt"/>
                <a:ea typeface="+mn-ea"/>
                <a:cs typeface="+mn-cs"/>
              </a:rPr>
              <a:t>Damkoehler</a:t>
            </a:r>
            <a:r>
              <a:rPr lang="en-US" sz="1200" kern="1200" dirty="0">
                <a:solidFill>
                  <a:schemeClr val="tx1"/>
                </a:solidFill>
                <a:effectLst/>
                <a:latin typeface="+mn-lt"/>
                <a:ea typeface="+mn-ea"/>
                <a:cs typeface="+mn-cs"/>
              </a:rPr>
              <a:t> number as the characteristic mixing time relative to the characteristic reaction time.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Handbook of Industrial Mixing gives the following guidance on </a:t>
            </a:r>
            <a:r>
              <a:rPr lang="en-US" sz="1200" kern="1200" dirty="0" err="1">
                <a:solidFill>
                  <a:schemeClr val="tx1"/>
                </a:solidFill>
                <a:effectLst/>
                <a:latin typeface="+mn-lt"/>
                <a:ea typeface="+mn-ea"/>
                <a:cs typeface="+mn-cs"/>
              </a:rPr>
              <a:t>Damkoehler</a:t>
            </a:r>
            <a:r>
              <a:rPr lang="en-US" sz="1200" kern="1200" dirty="0">
                <a:solidFill>
                  <a:schemeClr val="tx1"/>
                </a:solidFill>
                <a:effectLst/>
                <a:latin typeface="+mn-lt"/>
                <a:ea typeface="+mn-ea"/>
                <a:cs typeface="+mn-cs"/>
              </a:rPr>
              <a:t> Numbers and when to worry about mixing.  When the characteristic reaction time is about 1000x slower than the characteristic mixing time, then mixing is not critical to the selectivity of the reaction.  However, when the characteristic reaction time is about 1000x FASTER than the characteristic mixing time, then mixing will be critical to the selectivity of the reaction because of locally high concentrations of the fast-reacting reagents.  For </a:t>
            </a:r>
            <a:r>
              <a:rPr lang="en-US" sz="1200" kern="1200" dirty="0" err="1">
                <a:solidFill>
                  <a:schemeClr val="tx1"/>
                </a:solidFill>
                <a:effectLst/>
                <a:latin typeface="+mn-lt"/>
                <a:ea typeface="+mn-ea"/>
                <a:cs typeface="+mn-cs"/>
              </a:rPr>
              <a:t>Damkoehler</a:t>
            </a:r>
            <a:r>
              <a:rPr lang="en-US" sz="1200" kern="1200" dirty="0">
                <a:solidFill>
                  <a:schemeClr val="tx1"/>
                </a:solidFill>
                <a:effectLst/>
                <a:latin typeface="+mn-lt"/>
                <a:ea typeface="+mn-ea"/>
                <a:cs typeface="+mn-cs"/>
              </a:rPr>
              <a:t> numbers in-between, both reaction rates and mixing rates may be critical for the reaction selectivity.  We can estimate half-lives of reactions, but what mixing rate should we use?  To answer that, we need to think a little more about length scales in our process.</a:t>
            </a:r>
          </a:p>
        </p:txBody>
      </p:sp>
      <p:sp>
        <p:nvSpPr>
          <p:cNvPr id="4" name="Slide Number Placeholder 3"/>
          <p:cNvSpPr>
            <a:spLocks noGrp="1"/>
          </p:cNvSpPr>
          <p:nvPr>
            <p:ph type="sldNum" sz="quarter" idx="5"/>
          </p:nvPr>
        </p:nvSpPr>
        <p:spPr/>
        <p:txBody>
          <a:bodyPr/>
          <a:lstStyle/>
          <a:p>
            <a:fld id="{03FE2575-3654-473E-8A69-DEB5FC25FA25}" type="slidenum">
              <a:rPr lang="en-US" smtClean="0"/>
              <a:t>25</a:t>
            </a:fld>
            <a:endParaRPr lang="en-US"/>
          </a:p>
        </p:txBody>
      </p:sp>
    </p:spTree>
    <p:extLst>
      <p:ext uri="{BB962C8B-B14F-4D97-AF65-F5344CB8AC3E}">
        <p14:creationId xmlns:p14="http://schemas.microsoft.com/office/powerpoint/2010/main" val="2985988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sarafinasprocess.com/"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mailto:aaron@sarafinasprocess.com"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a:t>Chemical Consultants Network Meeting, Bala Cynwyd, PA - 11-September-2019</a:t>
            </a:r>
            <a:endParaRPr lang="en-US" dirty="0"/>
          </a:p>
        </p:txBody>
      </p:sp>
      <p:sp>
        <p:nvSpPr>
          <p:cNvPr id="6" name="Slide Number Placeholder 5"/>
          <p:cNvSpPr>
            <a:spLocks noGrp="1"/>
          </p:cNvSpPr>
          <p:nvPr>
            <p:ph type="sldNum" sz="quarter" idx="12"/>
          </p:nvPr>
        </p:nvSpPr>
        <p:spPr>
          <a:xfrm>
            <a:off x="8287789" y="6356353"/>
            <a:ext cx="227561" cy="365125"/>
          </a:xfrm>
        </p:spPr>
        <p:txBody>
          <a:bodyPr/>
          <a:lstStyle/>
          <a:p>
            <a:fld id="{DB72125C-AC2D-4A14-91FF-76C5DBC10812}" type="slidenum">
              <a:rPr lang="en-US" smtClean="0"/>
              <a:t>‹#›</a:t>
            </a:fld>
            <a:endParaRPr lang="en-US"/>
          </a:p>
        </p:txBody>
      </p:sp>
    </p:spTree>
    <p:extLst>
      <p:ext uri="{BB962C8B-B14F-4D97-AF65-F5344CB8AC3E}">
        <p14:creationId xmlns:p14="http://schemas.microsoft.com/office/powerpoint/2010/main" val="766148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16by9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5609" y="194715"/>
            <a:ext cx="8752784" cy="107860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5609" y="1746016"/>
            <a:ext cx="5983948" cy="336597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05192" y="1371599"/>
            <a:ext cx="2743200" cy="4572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Chemical Consultants Network Meeting, Bala Cynwyd, PA - 11-September-2019</a:t>
            </a:r>
          </a:p>
        </p:txBody>
      </p:sp>
      <p:sp>
        <p:nvSpPr>
          <p:cNvPr id="7" name="Slide Number Placeholder 6"/>
          <p:cNvSpPr>
            <a:spLocks noGrp="1"/>
          </p:cNvSpPr>
          <p:nvPr>
            <p:ph type="sldNum" sz="quarter" idx="12"/>
          </p:nvPr>
        </p:nvSpPr>
        <p:spPr/>
        <p:txBody>
          <a:bodyPr/>
          <a:lstStyle/>
          <a:p>
            <a:fld id="{DB72125C-AC2D-4A14-91FF-76C5DBC10812}" type="slidenum">
              <a:rPr lang="en-US" smtClean="0"/>
              <a:t>‹#›</a:t>
            </a:fld>
            <a:endParaRPr lang="en-US"/>
          </a:p>
        </p:txBody>
      </p:sp>
    </p:spTree>
    <p:extLst>
      <p:ext uri="{BB962C8B-B14F-4D97-AF65-F5344CB8AC3E}">
        <p14:creationId xmlns:p14="http://schemas.microsoft.com/office/powerpoint/2010/main" val="1934313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1_Picture 16by9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5609" y="194715"/>
            <a:ext cx="8752784" cy="107860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5609" y="1371599"/>
            <a:ext cx="5983948" cy="45720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05192" y="1371599"/>
            <a:ext cx="2743200" cy="4572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Chemical Consultants Network Meeting, Bala Cynwyd, PA - 11-September-2019</a:t>
            </a:r>
          </a:p>
        </p:txBody>
      </p:sp>
      <p:sp>
        <p:nvSpPr>
          <p:cNvPr id="7" name="Slide Number Placeholder 6"/>
          <p:cNvSpPr>
            <a:spLocks noGrp="1"/>
          </p:cNvSpPr>
          <p:nvPr>
            <p:ph type="sldNum" sz="quarter" idx="12"/>
          </p:nvPr>
        </p:nvSpPr>
        <p:spPr/>
        <p:txBody>
          <a:bodyPr/>
          <a:lstStyle/>
          <a:p>
            <a:fld id="{DB72125C-AC2D-4A14-91FF-76C5DBC10812}" type="slidenum">
              <a:rPr lang="en-US" smtClean="0"/>
              <a:t>‹#›</a:t>
            </a:fld>
            <a:endParaRPr lang="en-US"/>
          </a:p>
        </p:txBody>
      </p:sp>
    </p:spTree>
    <p:extLst>
      <p:ext uri="{BB962C8B-B14F-4D97-AF65-F5344CB8AC3E}">
        <p14:creationId xmlns:p14="http://schemas.microsoft.com/office/powerpoint/2010/main" val="3037104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Chemical Consultants Network Meeting, Bala Cynwyd, PA - 11-September-2019</a:t>
            </a:r>
          </a:p>
        </p:txBody>
      </p:sp>
      <p:sp>
        <p:nvSpPr>
          <p:cNvPr id="6" name="Slide Number Placeholder 5"/>
          <p:cNvSpPr>
            <a:spLocks noGrp="1"/>
          </p:cNvSpPr>
          <p:nvPr>
            <p:ph type="sldNum" sz="quarter" idx="12"/>
          </p:nvPr>
        </p:nvSpPr>
        <p:spPr/>
        <p:txBody>
          <a:bodyPr/>
          <a:lstStyle/>
          <a:p>
            <a:fld id="{DB72125C-AC2D-4A14-91FF-76C5DBC10812}" type="slidenum">
              <a:rPr lang="en-US" smtClean="0"/>
              <a:t>‹#›</a:t>
            </a:fld>
            <a:endParaRPr lang="en-US"/>
          </a:p>
        </p:txBody>
      </p:sp>
    </p:spTree>
    <p:extLst>
      <p:ext uri="{BB962C8B-B14F-4D97-AF65-F5344CB8AC3E}">
        <p14:creationId xmlns:p14="http://schemas.microsoft.com/office/powerpoint/2010/main" val="1537139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Chemical Consultants Network Meeting, Bala Cynwyd, PA - 11-September-2019</a:t>
            </a:r>
          </a:p>
        </p:txBody>
      </p:sp>
      <p:sp>
        <p:nvSpPr>
          <p:cNvPr id="6" name="Slide Number Placeholder 5"/>
          <p:cNvSpPr>
            <a:spLocks noGrp="1"/>
          </p:cNvSpPr>
          <p:nvPr>
            <p:ph type="sldNum" sz="quarter" idx="12"/>
          </p:nvPr>
        </p:nvSpPr>
        <p:spPr/>
        <p:txBody>
          <a:bodyPr/>
          <a:lstStyle/>
          <a:p>
            <a:fld id="{DB72125C-AC2D-4A14-91FF-76C5DBC10812}" type="slidenum">
              <a:rPr lang="en-US" smtClean="0"/>
              <a:t>‹#›</a:t>
            </a:fld>
            <a:endParaRPr lang="en-US"/>
          </a:p>
        </p:txBody>
      </p:sp>
    </p:spTree>
    <p:extLst>
      <p:ext uri="{BB962C8B-B14F-4D97-AF65-F5344CB8AC3E}">
        <p14:creationId xmlns:p14="http://schemas.microsoft.com/office/powerpoint/2010/main" val="4097864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532B0-74F1-462C-A2A1-925FF8221469}"/>
              </a:ext>
            </a:extLst>
          </p:cNvPr>
          <p:cNvSpPr>
            <a:spLocks noGrp="1"/>
          </p:cNvSpPr>
          <p:nvPr>
            <p:ph type="title"/>
          </p:nvPr>
        </p:nvSpPr>
        <p:spPr/>
        <p:txBody>
          <a:bodyPr>
            <a:normAutofit/>
          </a:bodyPr>
          <a:lstStyle>
            <a:lvl1pPr>
              <a:defRPr sz="3600"/>
            </a:lvl1pPr>
          </a:lstStyle>
          <a:p>
            <a:r>
              <a:rPr lang="en-US"/>
              <a:t>Click to edit Master title style</a:t>
            </a:r>
          </a:p>
        </p:txBody>
      </p:sp>
      <p:sp>
        <p:nvSpPr>
          <p:cNvPr id="3" name="Date Placeholder 2">
            <a:extLst>
              <a:ext uri="{FF2B5EF4-FFF2-40B4-BE49-F238E27FC236}">
                <a16:creationId xmlns:a16="http://schemas.microsoft.com/office/drawing/2014/main" id="{1F70BE9D-31CE-41C9-BD00-AA7A7E65FDF6}"/>
              </a:ext>
            </a:extLst>
          </p:cNvPr>
          <p:cNvSpPr>
            <a:spLocks noGrp="1"/>
          </p:cNvSpPr>
          <p:nvPr>
            <p:ph type="dt" sz="half" idx="10"/>
          </p:nvPr>
        </p:nvSpPr>
        <p:spPr>
          <a:xfrm>
            <a:off x="628650" y="6356353"/>
            <a:ext cx="20574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31AC5806-630A-47D4-9DEF-32336EE4170F}"/>
              </a:ext>
            </a:extLst>
          </p:cNvPr>
          <p:cNvSpPr>
            <a:spLocks noGrp="1"/>
          </p:cNvSpPr>
          <p:nvPr>
            <p:ph type="ftr" sz="quarter" idx="11"/>
          </p:nvPr>
        </p:nvSpPr>
        <p:spPr/>
        <p:txBody>
          <a:bodyPr/>
          <a:lstStyle/>
          <a:p>
            <a:r>
              <a:rPr lang="en-US"/>
              <a:t>Chemical Consultants Network Meeting, Bala Cynwyd, PA - 11-September-2019</a:t>
            </a:r>
          </a:p>
        </p:txBody>
      </p:sp>
      <p:sp>
        <p:nvSpPr>
          <p:cNvPr id="5" name="Slide Number Placeholder 4">
            <a:extLst>
              <a:ext uri="{FF2B5EF4-FFF2-40B4-BE49-F238E27FC236}">
                <a16:creationId xmlns:a16="http://schemas.microsoft.com/office/drawing/2014/main" id="{71D5D58A-FA47-4500-A91D-04BD21E56E1F}"/>
              </a:ext>
            </a:extLst>
          </p:cNvPr>
          <p:cNvSpPr>
            <a:spLocks noGrp="1"/>
          </p:cNvSpPr>
          <p:nvPr>
            <p:ph type="sldNum" sz="quarter" idx="12"/>
          </p:nvPr>
        </p:nvSpPr>
        <p:spPr/>
        <p:txBody>
          <a:bodyPr/>
          <a:lstStyle/>
          <a:p>
            <a:fld id="{DB72125C-AC2D-4A14-91FF-76C5DBC10812}" type="slidenum">
              <a:rPr lang="en-US" smtClean="0"/>
              <a:pPr/>
              <a:t>‹#›</a:t>
            </a:fld>
            <a:endParaRPr lang="en-US"/>
          </a:p>
        </p:txBody>
      </p:sp>
      <p:pic>
        <p:nvPicPr>
          <p:cNvPr id="7" name="Picture 6">
            <a:extLst>
              <a:ext uri="{FF2B5EF4-FFF2-40B4-BE49-F238E27FC236}">
                <a16:creationId xmlns:a16="http://schemas.microsoft.com/office/drawing/2014/main" id="{83584A9C-92E4-488E-BBF4-A84E1FC436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5227" y="1728070"/>
            <a:ext cx="6413548" cy="3401863"/>
          </a:xfrm>
          <a:prstGeom prst="rect">
            <a:avLst/>
          </a:prstGeom>
        </p:spPr>
      </p:pic>
      <p:sp>
        <p:nvSpPr>
          <p:cNvPr id="8" name="TextBox 7">
            <a:extLst>
              <a:ext uri="{FF2B5EF4-FFF2-40B4-BE49-F238E27FC236}">
                <a16:creationId xmlns:a16="http://schemas.microsoft.com/office/drawing/2014/main" id="{86D59AD2-8FF6-4F16-A3C6-30D3716C427C}"/>
              </a:ext>
            </a:extLst>
          </p:cNvPr>
          <p:cNvSpPr txBox="1"/>
          <p:nvPr userDrawn="1"/>
        </p:nvSpPr>
        <p:spPr>
          <a:xfrm>
            <a:off x="1363288" y="5336773"/>
            <a:ext cx="6450677" cy="646331"/>
          </a:xfrm>
          <a:prstGeom prst="rect">
            <a:avLst/>
          </a:prstGeom>
          <a:noFill/>
        </p:spPr>
        <p:txBody>
          <a:bodyPr wrap="square" rtlCol="0">
            <a:spAutoFit/>
          </a:bodyPr>
          <a:lstStyle/>
          <a:p>
            <a:pPr algn="ctr"/>
            <a:r>
              <a:rPr lang="en-US" sz="1800" dirty="0">
                <a:hlinkClick r:id="rId3"/>
              </a:rPr>
              <a:t>http://sarafinasprocess.com</a:t>
            </a:r>
            <a:r>
              <a:rPr lang="en-US" sz="1800" dirty="0"/>
              <a:t> </a:t>
            </a:r>
          </a:p>
          <a:p>
            <a:pPr algn="ctr"/>
            <a:r>
              <a:rPr lang="en-US" sz="1800" dirty="0">
                <a:hlinkClick r:id="rId4"/>
              </a:rPr>
              <a:t>aaron@sarafinasprocess.com</a:t>
            </a:r>
            <a:r>
              <a:rPr lang="en-US" sz="1800" dirty="0"/>
              <a:t> </a:t>
            </a:r>
          </a:p>
        </p:txBody>
      </p:sp>
    </p:spTree>
    <p:extLst>
      <p:ext uri="{BB962C8B-B14F-4D97-AF65-F5344CB8AC3E}">
        <p14:creationId xmlns:p14="http://schemas.microsoft.com/office/powerpoint/2010/main" val="430520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Chemical Consultants Network Meeting, Bala Cynwyd, PA - 11-September-2019</a:t>
            </a:r>
          </a:p>
        </p:txBody>
      </p:sp>
      <p:sp>
        <p:nvSpPr>
          <p:cNvPr id="6" name="Slide Number Placeholder 5"/>
          <p:cNvSpPr>
            <a:spLocks noGrp="1"/>
          </p:cNvSpPr>
          <p:nvPr>
            <p:ph type="sldNum" sz="quarter" idx="12"/>
          </p:nvPr>
        </p:nvSpPr>
        <p:spPr/>
        <p:txBody>
          <a:bodyPr/>
          <a:lstStyle/>
          <a:p>
            <a:fld id="{DB72125C-AC2D-4A14-91FF-76C5DBC10812}" type="slidenum">
              <a:rPr lang="en-US" smtClean="0"/>
              <a:t>‹#›</a:t>
            </a:fld>
            <a:endParaRPr lang="en-US"/>
          </a:p>
        </p:txBody>
      </p:sp>
    </p:spTree>
    <p:extLst>
      <p:ext uri="{BB962C8B-B14F-4D97-AF65-F5344CB8AC3E}">
        <p14:creationId xmlns:p14="http://schemas.microsoft.com/office/powerpoint/2010/main" val="3588119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3"/>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lvl1pPr>
              <a:defRPr/>
            </a:lvl1pPr>
          </a:lstStyle>
          <a:p>
            <a:r>
              <a:rPr lang="en-US"/>
              <a:t>Chemical Consultants Network Meeting, Bala Cynwyd, PA - 11-September-2019</a:t>
            </a:r>
            <a:endParaRPr lang="en-US" dirty="0"/>
          </a:p>
        </p:txBody>
      </p:sp>
      <p:sp>
        <p:nvSpPr>
          <p:cNvPr id="6" name="Slide Number Placeholder 5"/>
          <p:cNvSpPr>
            <a:spLocks noGrp="1"/>
          </p:cNvSpPr>
          <p:nvPr>
            <p:ph type="sldNum" sz="quarter" idx="12"/>
          </p:nvPr>
        </p:nvSpPr>
        <p:spPr/>
        <p:txBody>
          <a:bodyPr/>
          <a:lstStyle/>
          <a:p>
            <a:fld id="{DB72125C-AC2D-4A14-91FF-76C5DBC10812}" type="slidenum">
              <a:rPr lang="en-US" smtClean="0"/>
              <a:t>‹#›</a:t>
            </a:fld>
            <a:endParaRPr lang="en-US"/>
          </a:p>
        </p:txBody>
      </p:sp>
    </p:spTree>
    <p:extLst>
      <p:ext uri="{BB962C8B-B14F-4D97-AF65-F5344CB8AC3E}">
        <p14:creationId xmlns:p14="http://schemas.microsoft.com/office/powerpoint/2010/main" val="3058318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3"/>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Chemical Consultants Network Meeting, Bala Cynwyd, PA - 11-September-2019</a:t>
            </a:r>
          </a:p>
        </p:txBody>
      </p:sp>
      <p:sp>
        <p:nvSpPr>
          <p:cNvPr id="7" name="Slide Number Placeholder 6"/>
          <p:cNvSpPr>
            <a:spLocks noGrp="1"/>
          </p:cNvSpPr>
          <p:nvPr>
            <p:ph type="sldNum" sz="quarter" idx="12"/>
          </p:nvPr>
        </p:nvSpPr>
        <p:spPr/>
        <p:txBody>
          <a:bodyPr/>
          <a:lstStyle/>
          <a:p>
            <a:fld id="{DB72125C-AC2D-4A14-91FF-76C5DBC10812}" type="slidenum">
              <a:rPr lang="en-US" smtClean="0"/>
              <a:t>‹#›</a:t>
            </a:fld>
            <a:endParaRPr lang="en-US"/>
          </a:p>
        </p:txBody>
      </p:sp>
    </p:spTree>
    <p:extLst>
      <p:ext uri="{BB962C8B-B14F-4D97-AF65-F5344CB8AC3E}">
        <p14:creationId xmlns:p14="http://schemas.microsoft.com/office/powerpoint/2010/main" val="806784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3"/>
            <a:ext cx="20574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a:t>Chemical Consultants Network Meeting, Bala Cynwyd, PA - 11-September-2019</a:t>
            </a:r>
          </a:p>
        </p:txBody>
      </p:sp>
      <p:sp>
        <p:nvSpPr>
          <p:cNvPr id="9" name="Slide Number Placeholder 8"/>
          <p:cNvSpPr>
            <a:spLocks noGrp="1"/>
          </p:cNvSpPr>
          <p:nvPr>
            <p:ph type="sldNum" sz="quarter" idx="12"/>
          </p:nvPr>
        </p:nvSpPr>
        <p:spPr/>
        <p:txBody>
          <a:bodyPr/>
          <a:lstStyle/>
          <a:p>
            <a:fld id="{DB72125C-AC2D-4A14-91FF-76C5DBC10812}" type="slidenum">
              <a:rPr lang="en-US" smtClean="0"/>
              <a:t>‹#›</a:t>
            </a:fld>
            <a:endParaRPr lang="en-US"/>
          </a:p>
        </p:txBody>
      </p:sp>
    </p:spTree>
    <p:extLst>
      <p:ext uri="{BB962C8B-B14F-4D97-AF65-F5344CB8AC3E}">
        <p14:creationId xmlns:p14="http://schemas.microsoft.com/office/powerpoint/2010/main" val="703047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3"/>
            <a:ext cx="20574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a:t>Chemical Consultants Network Meeting, Bala Cynwyd, PA - 11-September-2019</a:t>
            </a:r>
          </a:p>
        </p:txBody>
      </p:sp>
      <p:sp>
        <p:nvSpPr>
          <p:cNvPr id="5" name="Slide Number Placeholder 4"/>
          <p:cNvSpPr>
            <a:spLocks noGrp="1"/>
          </p:cNvSpPr>
          <p:nvPr>
            <p:ph type="sldNum" sz="quarter" idx="12"/>
          </p:nvPr>
        </p:nvSpPr>
        <p:spPr/>
        <p:txBody>
          <a:bodyPr/>
          <a:lstStyle/>
          <a:p>
            <a:fld id="{DB72125C-AC2D-4A14-91FF-76C5DBC10812}" type="slidenum">
              <a:rPr lang="en-US" smtClean="0"/>
              <a:pPr/>
              <a:t>‹#›</a:t>
            </a:fld>
            <a:endParaRPr lang="en-US"/>
          </a:p>
        </p:txBody>
      </p:sp>
    </p:spTree>
    <p:extLst>
      <p:ext uri="{BB962C8B-B14F-4D97-AF65-F5344CB8AC3E}">
        <p14:creationId xmlns:p14="http://schemas.microsoft.com/office/powerpoint/2010/main" val="1074866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3"/>
            <a:ext cx="20574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a:t>Chemical Consultants Network Meeting, Bala Cynwyd, PA - 11-September-2019</a:t>
            </a:r>
          </a:p>
        </p:txBody>
      </p:sp>
      <p:sp>
        <p:nvSpPr>
          <p:cNvPr id="4" name="Slide Number Placeholder 3"/>
          <p:cNvSpPr>
            <a:spLocks noGrp="1"/>
          </p:cNvSpPr>
          <p:nvPr>
            <p:ph type="sldNum" sz="quarter" idx="12"/>
          </p:nvPr>
        </p:nvSpPr>
        <p:spPr/>
        <p:txBody>
          <a:bodyPr/>
          <a:lstStyle/>
          <a:p>
            <a:fld id="{DB72125C-AC2D-4A14-91FF-76C5DBC10812}" type="slidenum">
              <a:rPr lang="en-US" smtClean="0"/>
              <a:t>‹#›</a:t>
            </a:fld>
            <a:endParaRPr lang="en-US"/>
          </a:p>
        </p:txBody>
      </p:sp>
    </p:spTree>
    <p:extLst>
      <p:ext uri="{BB962C8B-B14F-4D97-AF65-F5344CB8AC3E}">
        <p14:creationId xmlns:p14="http://schemas.microsoft.com/office/powerpoint/2010/main" val="433644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3"/>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Chemical Consultants Network Meeting, Bala Cynwyd, PA - 11-September-2019</a:t>
            </a:r>
          </a:p>
        </p:txBody>
      </p:sp>
      <p:sp>
        <p:nvSpPr>
          <p:cNvPr id="7" name="Slide Number Placeholder 6"/>
          <p:cNvSpPr>
            <a:spLocks noGrp="1"/>
          </p:cNvSpPr>
          <p:nvPr>
            <p:ph type="sldNum" sz="quarter" idx="12"/>
          </p:nvPr>
        </p:nvSpPr>
        <p:spPr/>
        <p:txBody>
          <a:bodyPr/>
          <a:lstStyle/>
          <a:p>
            <a:fld id="{DB72125C-AC2D-4A14-91FF-76C5DBC10812}" type="slidenum">
              <a:rPr lang="en-US" smtClean="0"/>
              <a:t>‹#›</a:t>
            </a:fld>
            <a:endParaRPr lang="en-US"/>
          </a:p>
        </p:txBody>
      </p:sp>
    </p:spTree>
    <p:extLst>
      <p:ext uri="{BB962C8B-B14F-4D97-AF65-F5344CB8AC3E}">
        <p14:creationId xmlns:p14="http://schemas.microsoft.com/office/powerpoint/2010/main" val="139732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3"/>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Chemical Consultants Network Meeting, Bala Cynwyd, PA - 11-September-2019</a:t>
            </a:r>
          </a:p>
        </p:txBody>
      </p:sp>
      <p:sp>
        <p:nvSpPr>
          <p:cNvPr id="7" name="Slide Number Placeholder 6"/>
          <p:cNvSpPr>
            <a:spLocks noGrp="1"/>
          </p:cNvSpPr>
          <p:nvPr>
            <p:ph type="sldNum" sz="quarter" idx="12"/>
          </p:nvPr>
        </p:nvSpPr>
        <p:spPr/>
        <p:txBody>
          <a:bodyPr/>
          <a:lstStyle/>
          <a:p>
            <a:fld id="{DB72125C-AC2D-4A14-91FF-76C5DBC10812}" type="slidenum">
              <a:rPr lang="en-US" smtClean="0"/>
              <a:t>‹#›</a:t>
            </a:fld>
            <a:endParaRPr lang="en-US"/>
          </a:p>
        </p:txBody>
      </p:sp>
    </p:spTree>
    <p:extLst>
      <p:ext uri="{BB962C8B-B14F-4D97-AF65-F5344CB8AC3E}">
        <p14:creationId xmlns:p14="http://schemas.microsoft.com/office/powerpoint/2010/main" val="563882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71602"/>
            <a:ext cx="7886700" cy="4805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828800" y="6298162"/>
            <a:ext cx="5486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Chemical Consultants Network Meeting, </a:t>
            </a:r>
            <a:r>
              <a:rPr lang="en-US" dirty="0" err="1"/>
              <a:t>Bala</a:t>
            </a:r>
            <a:r>
              <a:rPr lang="en-US" dirty="0"/>
              <a:t> Cynwyd, PA - 11-September-2019</a:t>
            </a:r>
          </a:p>
        </p:txBody>
      </p:sp>
      <p:sp>
        <p:nvSpPr>
          <p:cNvPr id="6" name="Slide Number Placeholder 5"/>
          <p:cNvSpPr>
            <a:spLocks noGrp="1"/>
          </p:cNvSpPr>
          <p:nvPr>
            <p:ph type="sldNum" sz="quarter" idx="4"/>
          </p:nvPr>
        </p:nvSpPr>
        <p:spPr>
          <a:xfrm>
            <a:off x="8146474" y="6298162"/>
            <a:ext cx="36887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DB72125C-AC2D-4A14-91FF-76C5DBC10812}" type="slidenum">
              <a:rPr lang="en-US" smtClean="0"/>
              <a:pPr/>
              <a:t>‹#›</a:t>
            </a:fld>
            <a:endParaRPr lang="en-US"/>
          </a:p>
        </p:txBody>
      </p:sp>
      <p:pic>
        <p:nvPicPr>
          <p:cNvPr id="9" name="Picture 8">
            <a:extLst>
              <a:ext uri="{FF2B5EF4-FFF2-40B4-BE49-F238E27FC236}">
                <a16:creationId xmlns:a16="http://schemas.microsoft.com/office/drawing/2014/main" id="{00BF65E1-5EA5-44E9-BF94-A730E746E635}"/>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543800" y="6009227"/>
            <a:ext cx="1600200" cy="848775"/>
          </a:xfrm>
          <a:prstGeom prst="rect">
            <a:avLst/>
          </a:prstGeom>
        </p:spPr>
      </p:pic>
    </p:spTree>
    <p:extLst>
      <p:ext uri="{BB962C8B-B14F-4D97-AF65-F5344CB8AC3E}">
        <p14:creationId xmlns:p14="http://schemas.microsoft.com/office/powerpoint/2010/main" val="180488763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7" r:id="rId10"/>
    <p:sldLayoutId id="2147483698" r:id="rId11"/>
    <p:sldLayoutId id="2147483695" r:id="rId12"/>
    <p:sldLayoutId id="2147483696" r:id="rId13"/>
    <p:sldLayoutId id="2147483684"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5.emf"/><Relationship Id="rId5" Type="http://schemas.openxmlformats.org/officeDocument/2006/relationships/oleObject" Target="../embeddings/oleObject2.bin"/><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oleObject" Target="../embeddings/oleObject4.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5.emf"/><Relationship Id="rId5" Type="http://schemas.openxmlformats.org/officeDocument/2006/relationships/oleObject" Target="../embeddings/oleObject2.bin"/><Relationship Id="rId4" Type="http://schemas.openxmlformats.org/officeDocument/2006/relationships/image" Target="../media/image14.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18.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7.emf"/><Relationship Id="rId5" Type="http://schemas.openxmlformats.org/officeDocument/2006/relationships/oleObject" Target="../embeddings/oleObject5.bin"/><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oleObject" Target="../embeddings/oleObject6.bin"/><Relationship Id="rId7" Type="http://schemas.openxmlformats.org/officeDocument/2006/relationships/oleObject" Target="../embeddings/oleObject5.bin"/><Relationship Id="rId12"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5.emf"/><Relationship Id="rId11" Type="http://schemas.openxmlformats.org/officeDocument/2006/relationships/oleObject" Target="../embeddings/oleObject9.bin"/><Relationship Id="rId5" Type="http://schemas.openxmlformats.org/officeDocument/2006/relationships/oleObject" Target="../embeddings/oleObject2.bin"/><Relationship Id="rId10" Type="http://schemas.openxmlformats.org/officeDocument/2006/relationships/oleObject" Target="../embeddings/oleObject8.bin"/><Relationship Id="rId4" Type="http://schemas.openxmlformats.org/officeDocument/2006/relationships/image" Target="../media/image14.emf"/><Relationship Id="rId9" Type="http://schemas.openxmlformats.org/officeDocument/2006/relationships/oleObject" Target="../embeddings/oleObject7.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oleObject" Target="../embeddings/oleObject6.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5.emf"/><Relationship Id="rId11" Type="http://schemas.openxmlformats.org/officeDocument/2006/relationships/image" Target="../media/image19.emf"/><Relationship Id="rId5" Type="http://schemas.openxmlformats.org/officeDocument/2006/relationships/oleObject" Target="../embeddings/oleObject2.bin"/><Relationship Id="rId10" Type="http://schemas.openxmlformats.org/officeDocument/2006/relationships/oleObject" Target="../embeddings/oleObject11.bin"/><Relationship Id="rId4" Type="http://schemas.openxmlformats.org/officeDocument/2006/relationships/image" Target="../media/image14.emf"/><Relationship Id="rId9" Type="http://schemas.openxmlformats.org/officeDocument/2006/relationships/image" Target="../media/image16.emf"/></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hyperlink" Target="http://sarafinasprocess.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cientificupdate.com/webinar_events/test-process-mixing-sensitivities-using-the-bourne-protocol/20181113/" TargetMode="External"/><Relationship Id="rId2" Type="http://schemas.openxmlformats.org/officeDocument/2006/relationships/hyperlink" Target="https://dcresources.scale-up.com/#q=Sarafinas+Talking+Mixing" TargetMode="External"/><Relationship Id="rId1" Type="http://schemas.openxmlformats.org/officeDocument/2006/relationships/slideLayout" Target="../slideLayouts/slideLayout2.xml"/><Relationship Id="rId4" Type="http://schemas.openxmlformats.org/officeDocument/2006/relationships/hyperlink" Target="https://dcresources.scale-up.com/?q=Sarafinas+Bourne%20Protocol#q=Sarafinas+Bourne+Protoco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0296C-8A05-4DCF-8B7B-0A3598EE3410}"/>
              </a:ext>
            </a:extLst>
          </p:cNvPr>
          <p:cNvSpPr>
            <a:spLocks noGrp="1"/>
          </p:cNvSpPr>
          <p:nvPr>
            <p:ph type="ctrTitle"/>
          </p:nvPr>
        </p:nvSpPr>
        <p:spPr/>
        <p:txBody>
          <a:bodyPr>
            <a:normAutofit fontScale="90000"/>
          </a:bodyPr>
          <a:lstStyle/>
          <a:p>
            <a:r>
              <a:rPr lang="en-US" dirty="0"/>
              <a:t>Mixing-sensitive reactions:</a:t>
            </a:r>
            <a:br>
              <a:rPr lang="en-US" dirty="0"/>
            </a:br>
            <a:r>
              <a:rPr lang="en-US" dirty="0"/>
              <a:t>Recognizing them and</a:t>
            </a:r>
            <a:br>
              <a:rPr lang="en-US" dirty="0"/>
            </a:br>
            <a:r>
              <a:rPr lang="en-US" dirty="0"/>
              <a:t>Dealing with them</a:t>
            </a:r>
          </a:p>
        </p:txBody>
      </p:sp>
      <p:sp>
        <p:nvSpPr>
          <p:cNvPr id="3" name="Subtitle 2">
            <a:extLst>
              <a:ext uri="{FF2B5EF4-FFF2-40B4-BE49-F238E27FC236}">
                <a16:creationId xmlns:a16="http://schemas.microsoft.com/office/drawing/2014/main" id="{B2359951-FDCF-4E50-A89F-0837EAAED68A}"/>
              </a:ext>
            </a:extLst>
          </p:cNvPr>
          <p:cNvSpPr>
            <a:spLocks noGrp="1"/>
          </p:cNvSpPr>
          <p:nvPr>
            <p:ph type="subTitle" idx="1"/>
          </p:nvPr>
        </p:nvSpPr>
        <p:spPr/>
        <p:txBody>
          <a:bodyPr>
            <a:normAutofit lnSpcReduction="10000"/>
          </a:bodyPr>
          <a:lstStyle/>
          <a:p>
            <a:r>
              <a:rPr lang="en-US" dirty="0"/>
              <a:t>Aaron Sarafinas</a:t>
            </a:r>
          </a:p>
          <a:p>
            <a:r>
              <a:rPr lang="en-US" dirty="0"/>
              <a:t>Principal</a:t>
            </a:r>
            <a:br>
              <a:rPr lang="en-US" dirty="0"/>
            </a:br>
            <a:r>
              <a:rPr lang="en-US" dirty="0"/>
              <a:t>Sarafinas Process &amp; Mixing Consulting LLC</a:t>
            </a:r>
          </a:p>
          <a:p>
            <a:r>
              <a:rPr lang="en-US" dirty="0"/>
              <a:t>Chemical Consultants Network – September 11, 2019</a:t>
            </a:r>
          </a:p>
        </p:txBody>
      </p:sp>
    </p:spTree>
    <p:extLst>
      <p:ext uri="{BB962C8B-B14F-4D97-AF65-F5344CB8AC3E}">
        <p14:creationId xmlns:p14="http://schemas.microsoft.com/office/powerpoint/2010/main" val="144370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9C060-F9CD-4701-A4E3-C6A44F4D91AF}"/>
              </a:ext>
            </a:extLst>
          </p:cNvPr>
          <p:cNvSpPr>
            <a:spLocks noGrp="1"/>
          </p:cNvSpPr>
          <p:nvPr>
            <p:ph type="title"/>
          </p:nvPr>
        </p:nvSpPr>
        <p:spPr/>
        <p:txBody>
          <a:bodyPr/>
          <a:lstStyle/>
          <a:p>
            <a:r>
              <a:rPr lang="en-US" dirty="0"/>
              <a:t>Consider this reaction system</a:t>
            </a:r>
          </a:p>
        </p:txBody>
      </p:sp>
      <p:sp>
        <p:nvSpPr>
          <p:cNvPr id="3" name="Content Placeholder 2">
            <a:extLst>
              <a:ext uri="{FF2B5EF4-FFF2-40B4-BE49-F238E27FC236}">
                <a16:creationId xmlns:a16="http://schemas.microsoft.com/office/drawing/2014/main" id="{E04A3664-D0B3-4CD2-A428-4101C77FA2B1}"/>
              </a:ext>
            </a:extLst>
          </p:cNvPr>
          <p:cNvSpPr>
            <a:spLocks noGrp="1"/>
          </p:cNvSpPr>
          <p:nvPr>
            <p:ph idx="1"/>
          </p:nvPr>
        </p:nvSpPr>
        <p:spPr>
          <a:xfrm>
            <a:off x="628650" y="1371602"/>
            <a:ext cx="7886700" cy="5486398"/>
          </a:xfrm>
        </p:spPr>
        <p:txBody>
          <a:bodyPr>
            <a:normAutofit/>
          </a:bodyPr>
          <a:lstStyle/>
          <a:p>
            <a:r>
              <a:rPr lang="en-US" dirty="0"/>
              <a:t>Competitive-Consecutive  </a:t>
            </a:r>
            <a:br>
              <a:rPr lang="en-US" dirty="0"/>
            </a:br>
            <a:r>
              <a:rPr lang="en-US" dirty="0"/>
              <a:t>or Series-Parallel Reactions</a:t>
            </a:r>
          </a:p>
          <a:p>
            <a:r>
              <a:rPr lang="en-US" dirty="0">
                <a:sym typeface="Wingdings" panose="05000000000000000000" pitchFamily="2" charset="2"/>
              </a:rPr>
              <a:t>How can we minimize losses to S?</a:t>
            </a:r>
          </a:p>
          <a:p>
            <a:pPr lvl="1"/>
            <a:r>
              <a:rPr lang="en-US" dirty="0">
                <a:sym typeface="Wingdings" panose="05000000000000000000" pitchFamily="2" charset="2"/>
              </a:rPr>
              <a:t>Get the charges to be stoichiometrically appropriate</a:t>
            </a:r>
          </a:p>
          <a:p>
            <a:pPr lvl="2"/>
            <a:r>
              <a:rPr lang="en-US" dirty="0">
                <a:sym typeface="Wingdings" panose="05000000000000000000" pitchFamily="2" charset="2"/>
              </a:rPr>
              <a:t>Excess B will make S</a:t>
            </a:r>
          </a:p>
          <a:p>
            <a:pPr lvl="1"/>
            <a:r>
              <a:rPr lang="en-US" dirty="0">
                <a:sym typeface="Wingdings" panose="05000000000000000000" pitchFamily="2" charset="2"/>
              </a:rPr>
              <a:t>Order of addition</a:t>
            </a:r>
          </a:p>
          <a:p>
            <a:pPr lvl="2"/>
            <a:r>
              <a:rPr lang="en-US" dirty="0">
                <a:sym typeface="Wingdings" panose="05000000000000000000" pitchFamily="2" charset="2"/>
              </a:rPr>
              <a:t>Add A to B?</a:t>
            </a:r>
          </a:p>
          <a:p>
            <a:pPr lvl="2"/>
            <a:r>
              <a:rPr lang="en-US" dirty="0">
                <a:sym typeface="Wingdings" panose="05000000000000000000" pitchFamily="2" charset="2"/>
              </a:rPr>
              <a:t>Add B to A?</a:t>
            </a:r>
          </a:p>
          <a:p>
            <a:pPr lvl="1"/>
            <a:r>
              <a:rPr lang="en-US" dirty="0">
                <a:sym typeface="Wingdings" panose="05000000000000000000" pitchFamily="2" charset="2"/>
              </a:rPr>
              <a:t>Having more B around leads to more S</a:t>
            </a:r>
          </a:p>
          <a:p>
            <a:r>
              <a:rPr lang="en-US" dirty="0">
                <a:sym typeface="Wingdings" panose="05000000000000000000" pitchFamily="2" charset="2"/>
              </a:rPr>
              <a:t>OK, that’s rather elementary </a:t>
            </a:r>
            <a:br>
              <a:rPr lang="en-US" dirty="0">
                <a:sym typeface="Wingdings" panose="05000000000000000000" pitchFamily="2" charset="2"/>
              </a:rPr>
            </a:br>
            <a:r>
              <a:rPr lang="en-US" dirty="0">
                <a:sym typeface="Wingdings" panose="05000000000000000000" pitchFamily="2" charset="2"/>
              </a:rPr>
              <a:t>(even for an engineer), but </a:t>
            </a:r>
            <a:br>
              <a:rPr lang="en-US" dirty="0">
                <a:sym typeface="Wingdings" panose="05000000000000000000" pitchFamily="2" charset="2"/>
              </a:rPr>
            </a:br>
            <a:r>
              <a:rPr lang="en-US" dirty="0">
                <a:sym typeface="Wingdings" panose="05000000000000000000" pitchFamily="2" charset="2"/>
              </a:rPr>
              <a:t>what does this have to do </a:t>
            </a:r>
            <a:br>
              <a:rPr lang="en-US" dirty="0">
                <a:sym typeface="Wingdings" panose="05000000000000000000" pitchFamily="2" charset="2"/>
              </a:rPr>
            </a:br>
            <a:r>
              <a:rPr lang="en-US" dirty="0">
                <a:sym typeface="Wingdings" panose="05000000000000000000" pitchFamily="2" charset="2"/>
              </a:rPr>
              <a:t>with mixing?</a:t>
            </a:r>
          </a:p>
          <a:p>
            <a:pPr marL="457200" lvl="1" indent="0">
              <a:buNone/>
            </a:pPr>
            <a:endParaRPr lang="en-US" dirty="0">
              <a:sym typeface="Wingdings" panose="05000000000000000000" pitchFamily="2" charset="2"/>
            </a:endParaRPr>
          </a:p>
        </p:txBody>
      </p:sp>
      <p:sp>
        <p:nvSpPr>
          <p:cNvPr id="4" name="Footer Placeholder 3">
            <a:extLst>
              <a:ext uri="{FF2B5EF4-FFF2-40B4-BE49-F238E27FC236}">
                <a16:creationId xmlns:a16="http://schemas.microsoft.com/office/drawing/2014/main" id="{4D9E6F51-070E-44F9-A544-242AE8E9C521}"/>
              </a:ext>
            </a:extLst>
          </p:cNvPr>
          <p:cNvSpPr>
            <a:spLocks noGrp="1"/>
          </p:cNvSpPr>
          <p:nvPr>
            <p:ph type="ftr" sz="quarter" idx="11"/>
          </p:nvPr>
        </p:nvSpPr>
        <p:spPr/>
        <p:txBody>
          <a:bodyPr/>
          <a:lstStyle/>
          <a:p>
            <a:r>
              <a:rPr lang="en-US"/>
              <a:t>Chemical Consultants Network Meeting, Bala Cynwyd, PA - 11-September-2019</a:t>
            </a:r>
          </a:p>
        </p:txBody>
      </p:sp>
      <p:sp>
        <p:nvSpPr>
          <p:cNvPr id="5" name="Slide Number Placeholder 4">
            <a:extLst>
              <a:ext uri="{FF2B5EF4-FFF2-40B4-BE49-F238E27FC236}">
                <a16:creationId xmlns:a16="http://schemas.microsoft.com/office/drawing/2014/main" id="{38C50194-1F5B-412B-B93D-CF55122C938E}"/>
              </a:ext>
            </a:extLst>
          </p:cNvPr>
          <p:cNvSpPr>
            <a:spLocks noGrp="1"/>
          </p:cNvSpPr>
          <p:nvPr>
            <p:ph type="sldNum" sz="quarter" idx="12"/>
          </p:nvPr>
        </p:nvSpPr>
        <p:spPr/>
        <p:txBody>
          <a:bodyPr/>
          <a:lstStyle/>
          <a:p>
            <a:fld id="{DB72125C-AC2D-4A14-91FF-76C5DBC10812}" type="slidenum">
              <a:rPr lang="en-US" smtClean="0"/>
              <a:t>10</a:t>
            </a:fld>
            <a:endParaRPr lang="en-US"/>
          </a:p>
        </p:txBody>
      </p:sp>
      <p:grpSp>
        <p:nvGrpSpPr>
          <p:cNvPr id="20" name="Group 19">
            <a:extLst>
              <a:ext uri="{FF2B5EF4-FFF2-40B4-BE49-F238E27FC236}">
                <a16:creationId xmlns:a16="http://schemas.microsoft.com/office/drawing/2014/main" id="{4CBF8C13-C152-42D5-A986-A889BDCC49CE}"/>
              </a:ext>
            </a:extLst>
          </p:cNvPr>
          <p:cNvGrpSpPr/>
          <p:nvPr/>
        </p:nvGrpSpPr>
        <p:grpSpPr>
          <a:xfrm>
            <a:off x="5540928" y="3269832"/>
            <a:ext cx="2665864" cy="2705004"/>
            <a:chOff x="5540928" y="3269832"/>
            <a:chExt cx="2665864" cy="2705004"/>
          </a:xfrm>
        </p:grpSpPr>
        <p:sp>
          <p:nvSpPr>
            <p:cNvPr id="6" name="Rectangle 5">
              <a:extLst>
                <a:ext uri="{FF2B5EF4-FFF2-40B4-BE49-F238E27FC236}">
                  <a16:creationId xmlns:a16="http://schemas.microsoft.com/office/drawing/2014/main" id="{4FA87923-4E6F-4161-834B-9C878322ECB9}"/>
                </a:ext>
              </a:extLst>
            </p:cNvPr>
            <p:cNvSpPr/>
            <p:nvPr/>
          </p:nvSpPr>
          <p:spPr>
            <a:xfrm>
              <a:off x="5540928" y="3269832"/>
              <a:ext cx="780176" cy="64595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 name="Rectangle 6">
              <a:extLst>
                <a:ext uri="{FF2B5EF4-FFF2-40B4-BE49-F238E27FC236}">
                  <a16:creationId xmlns:a16="http://schemas.microsoft.com/office/drawing/2014/main" id="{AA8CB72C-1526-4E45-9C36-F28458B70B46}"/>
                </a:ext>
              </a:extLst>
            </p:cNvPr>
            <p:cNvSpPr/>
            <p:nvPr/>
          </p:nvSpPr>
          <p:spPr>
            <a:xfrm>
              <a:off x="5540928" y="4299358"/>
              <a:ext cx="780176" cy="64595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8" name="Rectangle 7">
              <a:extLst>
                <a:ext uri="{FF2B5EF4-FFF2-40B4-BE49-F238E27FC236}">
                  <a16:creationId xmlns:a16="http://schemas.microsoft.com/office/drawing/2014/main" id="{ADFD3737-1A3B-4332-89E7-16EE35BEF277}"/>
                </a:ext>
              </a:extLst>
            </p:cNvPr>
            <p:cNvSpPr/>
            <p:nvPr/>
          </p:nvSpPr>
          <p:spPr>
            <a:xfrm>
              <a:off x="5540928" y="5328884"/>
              <a:ext cx="780176" cy="64595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t>
              </a:r>
            </a:p>
          </p:txBody>
        </p:sp>
        <p:sp>
          <p:nvSpPr>
            <p:cNvPr id="9" name="Rectangle 8">
              <a:extLst>
                <a:ext uri="{FF2B5EF4-FFF2-40B4-BE49-F238E27FC236}">
                  <a16:creationId xmlns:a16="http://schemas.microsoft.com/office/drawing/2014/main" id="{0C46C4AF-61AF-4252-85C1-A442C42084AC}"/>
                </a:ext>
              </a:extLst>
            </p:cNvPr>
            <p:cNvSpPr/>
            <p:nvPr/>
          </p:nvSpPr>
          <p:spPr>
            <a:xfrm>
              <a:off x="7426616" y="5328884"/>
              <a:ext cx="780176" cy="64595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
              </a:r>
            </a:p>
          </p:txBody>
        </p:sp>
        <p:sp>
          <p:nvSpPr>
            <p:cNvPr id="10" name="Rectangle 9">
              <a:extLst>
                <a:ext uri="{FF2B5EF4-FFF2-40B4-BE49-F238E27FC236}">
                  <a16:creationId xmlns:a16="http://schemas.microsoft.com/office/drawing/2014/main" id="{D685EEEB-ECF4-41F3-AD0F-E0B115DB1862}"/>
                </a:ext>
              </a:extLst>
            </p:cNvPr>
            <p:cNvSpPr/>
            <p:nvPr/>
          </p:nvSpPr>
          <p:spPr>
            <a:xfrm>
              <a:off x="7426616" y="4299358"/>
              <a:ext cx="780176" cy="645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1" name="Rectangle 10">
              <a:extLst>
                <a:ext uri="{FF2B5EF4-FFF2-40B4-BE49-F238E27FC236}">
                  <a16:creationId xmlns:a16="http://schemas.microsoft.com/office/drawing/2014/main" id="{D69292EE-241F-4443-A890-E17C5C35A16A}"/>
                </a:ext>
              </a:extLst>
            </p:cNvPr>
            <p:cNvSpPr/>
            <p:nvPr/>
          </p:nvSpPr>
          <p:spPr>
            <a:xfrm>
              <a:off x="7426616" y="3269832"/>
              <a:ext cx="780176" cy="64595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cxnSp>
          <p:nvCxnSpPr>
            <p:cNvPr id="13" name="Straight Arrow Connector 12">
              <a:extLst>
                <a:ext uri="{FF2B5EF4-FFF2-40B4-BE49-F238E27FC236}">
                  <a16:creationId xmlns:a16="http://schemas.microsoft.com/office/drawing/2014/main" id="{8BB672EF-4619-443A-B462-38F02A05C080}"/>
                </a:ext>
              </a:extLst>
            </p:cNvPr>
            <p:cNvCxnSpPr>
              <a:stCxn id="6" idx="2"/>
              <a:endCxn id="7" idx="0"/>
            </p:cNvCxnSpPr>
            <p:nvPr/>
          </p:nvCxnSpPr>
          <p:spPr>
            <a:xfrm>
              <a:off x="5931016" y="3915784"/>
              <a:ext cx="0" cy="3835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0014873-CE0C-4881-8147-616855123265}"/>
                </a:ext>
              </a:extLst>
            </p:cNvPr>
            <p:cNvCxnSpPr>
              <a:stCxn id="11" idx="2"/>
            </p:cNvCxnSpPr>
            <p:nvPr/>
          </p:nvCxnSpPr>
          <p:spPr>
            <a:xfrm>
              <a:off x="7816704" y="3915784"/>
              <a:ext cx="0" cy="3835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B09B81F9-E9BC-4EEE-9087-D25CB7624073}"/>
              </a:ext>
            </a:extLst>
          </p:cNvPr>
          <p:cNvGrpSpPr/>
          <p:nvPr/>
        </p:nvGrpSpPr>
        <p:grpSpPr>
          <a:xfrm>
            <a:off x="5931016" y="4945310"/>
            <a:ext cx="1885688" cy="706550"/>
            <a:chOff x="5931016" y="4945310"/>
            <a:chExt cx="1885688" cy="706550"/>
          </a:xfrm>
        </p:grpSpPr>
        <p:cxnSp>
          <p:nvCxnSpPr>
            <p:cNvPr id="17" name="Straight Arrow Connector 16">
              <a:extLst>
                <a:ext uri="{FF2B5EF4-FFF2-40B4-BE49-F238E27FC236}">
                  <a16:creationId xmlns:a16="http://schemas.microsoft.com/office/drawing/2014/main" id="{114E1809-2BF1-4679-88EE-D398F74C49EB}"/>
                </a:ext>
              </a:extLst>
            </p:cNvPr>
            <p:cNvCxnSpPr>
              <a:stCxn id="7" idx="2"/>
              <a:endCxn id="9" idx="1"/>
            </p:cNvCxnSpPr>
            <p:nvPr/>
          </p:nvCxnSpPr>
          <p:spPr>
            <a:xfrm>
              <a:off x="5931016" y="4945310"/>
              <a:ext cx="1495600" cy="70655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4F6C4EB-FD19-494E-991E-851D140ED7F9}"/>
                </a:ext>
              </a:extLst>
            </p:cNvPr>
            <p:cNvCxnSpPr>
              <a:stCxn id="10" idx="2"/>
              <a:endCxn id="8" idx="3"/>
            </p:cNvCxnSpPr>
            <p:nvPr/>
          </p:nvCxnSpPr>
          <p:spPr>
            <a:xfrm flipH="1">
              <a:off x="6321104" y="4945310"/>
              <a:ext cx="1495600" cy="70655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E80FD157-5848-4BF5-86ED-C54DCD1D69FB}"/>
              </a:ext>
            </a:extLst>
          </p:cNvPr>
          <p:cNvSpPr txBox="1"/>
          <p:nvPr/>
        </p:nvSpPr>
        <p:spPr>
          <a:xfrm>
            <a:off x="4731391" y="1259443"/>
            <a:ext cx="4412609" cy="923330"/>
          </a:xfrm>
          <a:prstGeom prst="rect">
            <a:avLst/>
          </a:prstGeom>
          <a:noFill/>
        </p:spPr>
        <p:txBody>
          <a:bodyPr wrap="square" rtlCol="0">
            <a:spAutoFit/>
          </a:bodyPr>
          <a:lstStyle/>
          <a:p>
            <a:r>
              <a:rPr lang="en-US" sz="2400" dirty="0">
                <a:highlight>
                  <a:srgbClr val="0000FF"/>
                </a:highlight>
              </a:rPr>
              <a:t> </a:t>
            </a:r>
            <a:r>
              <a:rPr lang="en-US" sz="2400" dirty="0">
                <a:solidFill>
                  <a:schemeClr val="bg1"/>
                </a:solidFill>
                <a:highlight>
                  <a:srgbClr val="0000FF"/>
                </a:highlight>
              </a:rPr>
              <a:t>A</a:t>
            </a:r>
            <a:r>
              <a:rPr lang="en-US" sz="2400" dirty="0">
                <a:highlight>
                  <a:srgbClr val="0000FF"/>
                </a:highlight>
              </a:rPr>
              <a:t> </a:t>
            </a:r>
            <a:r>
              <a:rPr lang="en-US" sz="2400" dirty="0"/>
              <a:t> + </a:t>
            </a:r>
            <a:r>
              <a:rPr lang="en-US" sz="2400" dirty="0">
                <a:highlight>
                  <a:srgbClr val="FFFF00"/>
                </a:highlight>
              </a:rPr>
              <a:t> B </a:t>
            </a:r>
            <a:r>
              <a:rPr lang="en-US" sz="2400" dirty="0"/>
              <a:t> </a:t>
            </a:r>
            <a:r>
              <a:rPr lang="en-US" sz="2400" dirty="0">
                <a:sym typeface="Wingdings" panose="05000000000000000000" pitchFamily="2" charset="2"/>
              </a:rPr>
              <a:t> </a:t>
            </a:r>
            <a:r>
              <a:rPr lang="en-US" sz="2400" dirty="0">
                <a:highlight>
                  <a:srgbClr val="008000"/>
                </a:highlight>
                <a:sym typeface="Wingdings" panose="05000000000000000000" pitchFamily="2" charset="2"/>
              </a:rPr>
              <a:t> </a:t>
            </a:r>
            <a:r>
              <a:rPr lang="en-US" sz="2400" dirty="0">
                <a:solidFill>
                  <a:schemeClr val="bg1"/>
                </a:solidFill>
                <a:highlight>
                  <a:srgbClr val="008000"/>
                </a:highlight>
                <a:sym typeface="Wingdings" panose="05000000000000000000" pitchFamily="2" charset="2"/>
              </a:rPr>
              <a:t>R</a:t>
            </a:r>
            <a:r>
              <a:rPr lang="en-US" sz="2400" dirty="0">
                <a:highlight>
                  <a:srgbClr val="008000"/>
                </a:highlight>
                <a:sym typeface="Wingdings" panose="05000000000000000000" pitchFamily="2" charset="2"/>
              </a:rPr>
              <a:t> </a:t>
            </a:r>
            <a:r>
              <a:rPr lang="en-US" sz="2400" dirty="0">
                <a:sym typeface="Wingdings" panose="05000000000000000000" pitchFamily="2" charset="2"/>
              </a:rPr>
              <a:t> (desired product)</a:t>
            </a:r>
            <a:br>
              <a:rPr lang="en-US" sz="2400" dirty="0">
                <a:sym typeface="Wingdings" panose="05000000000000000000" pitchFamily="2" charset="2"/>
              </a:rPr>
            </a:br>
            <a:endParaRPr lang="en-US" sz="600" dirty="0">
              <a:sym typeface="Wingdings" panose="05000000000000000000" pitchFamily="2" charset="2"/>
            </a:endParaRPr>
          </a:p>
          <a:p>
            <a:r>
              <a:rPr lang="en-US" sz="2400" dirty="0">
                <a:highlight>
                  <a:srgbClr val="008000"/>
                </a:highlight>
                <a:sym typeface="Wingdings" panose="05000000000000000000" pitchFamily="2" charset="2"/>
              </a:rPr>
              <a:t> </a:t>
            </a:r>
            <a:r>
              <a:rPr lang="en-US" sz="2400" dirty="0">
                <a:solidFill>
                  <a:schemeClr val="bg1"/>
                </a:solidFill>
                <a:highlight>
                  <a:srgbClr val="008000"/>
                </a:highlight>
                <a:sym typeface="Wingdings" panose="05000000000000000000" pitchFamily="2" charset="2"/>
              </a:rPr>
              <a:t>R</a:t>
            </a:r>
            <a:r>
              <a:rPr lang="en-US" sz="2400" dirty="0">
                <a:highlight>
                  <a:srgbClr val="008000"/>
                </a:highlight>
                <a:sym typeface="Wingdings" panose="05000000000000000000" pitchFamily="2" charset="2"/>
              </a:rPr>
              <a:t> </a:t>
            </a:r>
            <a:r>
              <a:rPr lang="en-US" sz="2400" dirty="0">
                <a:sym typeface="Wingdings" panose="05000000000000000000" pitchFamily="2" charset="2"/>
              </a:rPr>
              <a:t> + </a:t>
            </a:r>
            <a:r>
              <a:rPr lang="en-US" sz="2400" dirty="0">
                <a:highlight>
                  <a:srgbClr val="FFFF00"/>
                </a:highlight>
                <a:sym typeface="Wingdings" panose="05000000000000000000" pitchFamily="2" charset="2"/>
              </a:rPr>
              <a:t> B </a:t>
            </a:r>
            <a:r>
              <a:rPr lang="en-US" sz="2400" dirty="0">
                <a:sym typeface="Wingdings" panose="05000000000000000000" pitchFamily="2" charset="2"/>
              </a:rPr>
              <a:t>  </a:t>
            </a:r>
            <a:r>
              <a:rPr lang="en-US" sz="2400" dirty="0">
                <a:highlight>
                  <a:srgbClr val="FF0000"/>
                </a:highlight>
                <a:sym typeface="Wingdings" panose="05000000000000000000" pitchFamily="2" charset="2"/>
              </a:rPr>
              <a:t> </a:t>
            </a:r>
            <a:r>
              <a:rPr lang="en-US" sz="2400" dirty="0">
                <a:solidFill>
                  <a:schemeClr val="bg1"/>
                </a:solidFill>
                <a:highlight>
                  <a:srgbClr val="FF0000"/>
                </a:highlight>
                <a:sym typeface="Wingdings" panose="05000000000000000000" pitchFamily="2" charset="2"/>
              </a:rPr>
              <a:t>S</a:t>
            </a:r>
            <a:r>
              <a:rPr lang="en-US" sz="2400" dirty="0">
                <a:highlight>
                  <a:srgbClr val="FF0000"/>
                </a:highlight>
                <a:sym typeface="Wingdings" panose="05000000000000000000" pitchFamily="2" charset="2"/>
              </a:rPr>
              <a:t> </a:t>
            </a:r>
            <a:r>
              <a:rPr lang="en-US" sz="2400" dirty="0">
                <a:sym typeface="Wingdings" panose="05000000000000000000" pitchFamily="2" charset="2"/>
              </a:rPr>
              <a:t> (undesired impurity)</a:t>
            </a:r>
            <a:endParaRPr lang="en-US" sz="2400" dirty="0"/>
          </a:p>
        </p:txBody>
      </p:sp>
    </p:spTree>
    <p:extLst>
      <p:ext uri="{BB962C8B-B14F-4D97-AF65-F5344CB8AC3E}">
        <p14:creationId xmlns:p14="http://schemas.microsoft.com/office/powerpoint/2010/main" val="124478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6BDFA-15CB-4440-86DF-7B8EAC24EF6D}"/>
              </a:ext>
            </a:extLst>
          </p:cNvPr>
          <p:cNvSpPr>
            <a:spLocks noGrp="1"/>
          </p:cNvSpPr>
          <p:nvPr>
            <p:ph type="title"/>
          </p:nvPr>
        </p:nvSpPr>
        <p:spPr/>
        <p:txBody>
          <a:bodyPr>
            <a:normAutofit/>
          </a:bodyPr>
          <a:lstStyle/>
          <a:p>
            <a:r>
              <a:rPr lang="en-US" dirty="0"/>
              <a:t>So, what is “mixing?”</a:t>
            </a:r>
          </a:p>
        </p:txBody>
      </p:sp>
      <p:sp>
        <p:nvSpPr>
          <p:cNvPr id="3" name="Content Placeholder 2">
            <a:extLst>
              <a:ext uri="{FF2B5EF4-FFF2-40B4-BE49-F238E27FC236}">
                <a16:creationId xmlns:a16="http://schemas.microsoft.com/office/drawing/2014/main" id="{3D881D28-0BA5-40E4-B7EA-16E4720BD13D}"/>
              </a:ext>
            </a:extLst>
          </p:cNvPr>
          <p:cNvSpPr>
            <a:spLocks noGrp="1"/>
          </p:cNvSpPr>
          <p:nvPr>
            <p:ph idx="1"/>
          </p:nvPr>
        </p:nvSpPr>
        <p:spPr/>
        <p:txBody>
          <a:bodyPr>
            <a:normAutofit/>
          </a:bodyPr>
          <a:lstStyle/>
          <a:p>
            <a:r>
              <a:rPr lang="en-US" sz="2800" dirty="0"/>
              <a:t>My favorite definition of “mixing”</a:t>
            </a:r>
          </a:p>
          <a:p>
            <a:pPr lvl="1"/>
            <a:r>
              <a:rPr lang="en-US" sz="2400" dirty="0"/>
              <a:t>A </a:t>
            </a:r>
            <a:r>
              <a:rPr lang="en-US" sz="2400" b="1" dirty="0"/>
              <a:t>process operation </a:t>
            </a:r>
            <a:r>
              <a:rPr lang="en-US" sz="2400" dirty="0"/>
              <a:t>where</a:t>
            </a:r>
            <a:br>
              <a:rPr lang="en-US" sz="2400" dirty="0"/>
            </a:br>
            <a:br>
              <a:rPr lang="en-US" sz="2400" dirty="0"/>
            </a:br>
            <a:r>
              <a:rPr lang="en-US" sz="2400" b="1" dirty="0"/>
              <a:t>mechanical energy</a:t>
            </a:r>
            <a:br>
              <a:rPr lang="en-US" sz="2400" dirty="0"/>
            </a:br>
            <a:br>
              <a:rPr lang="en-US" sz="2400" dirty="0"/>
            </a:br>
            <a:r>
              <a:rPr lang="en-US" sz="2400" b="1" dirty="0"/>
              <a:t>induces fluid motion </a:t>
            </a:r>
            <a:r>
              <a:rPr lang="en-US" sz="2400" dirty="0"/>
              <a:t>in a volume of fluid</a:t>
            </a:r>
            <a:br>
              <a:rPr lang="en-US" sz="2400" dirty="0"/>
            </a:br>
            <a:br>
              <a:rPr lang="en-US" sz="2400" dirty="0"/>
            </a:br>
            <a:r>
              <a:rPr lang="en-US" sz="2400" dirty="0"/>
              <a:t>in order to</a:t>
            </a:r>
            <a:br>
              <a:rPr lang="en-US" sz="2400" dirty="0"/>
            </a:br>
            <a:br>
              <a:rPr lang="en-US" sz="2400" dirty="0"/>
            </a:br>
            <a:r>
              <a:rPr lang="en-US" sz="2400" b="1" dirty="0"/>
              <a:t>reduce inhomogeneities </a:t>
            </a:r>
            <a:r>
              <a:rPr lang="en-US" sz="2400" dirty="0"/>
              <a:t>of the fluid’s properties</a:t>
            </a:r>
            <a:br>
              <a:rPr lang="en-US" sz="2400" dirty="0"/>
            </a:br>
            <a:br>
              <a:rPr lang="en-US" sz="2400" dirty="0"/>
            </a:br>
            <a:r>
              <a:rPr lang="en-US" sz="2400" b="1" dirty="0"/>
              <a:t>to achieve a desired process result</a:t>
            </a:r>
          </a:p>
        </p:txBody>
      </p:sp>
      <p:sp>
        <p:nvSpPr>
          <p:cNvPr id="4" name="Footer Placeholder 3">
            <a:extLst>
              <a:ext uri="{FF2B5EF4-FFF2-40B4-BE49-F238E27FC236}">
                <a16:creationId xmlns:a16="http://schemas.microsoft.com/office/drawing/2014/main" id="{88EB32EE-00E1-46F0-B281-23ACB4E3F26E}"/>
              </a:ext>
            </a:extLst>
          </p:cNvPr>
          <p:cNvSpPr>
            <a:spLocks noGrp="1"/>
          </p:cNvSpPr>
          <p:nvPr>
            <p:ph type="ftr" sz="quarter" idx="11"/>
          </p:nvPr>
        </p:nvSpPr>
        <p:spPr/>
        <p:txBody>
          <a:bodyPr/>
          <a:lstStyle/>
          <a:p>
            <a:r>
              <a:rPr lang="en-US"/>
              <a:t>Chemical Consultants Network Meeting, Bala Cynwyd, PA - 11-September-2019</a:t>
            </a:r>
          </a:p>
        </p:txBody>
      </p:sp>
      <p:sp>
        <p:nvSpPr>
          <p:cNvPr id="5" name="Slide Number Placeholder 4">
            <a:extLst>
              <a:ext uri="{FF2B5EF4-FFF2-40B4-BE49-F238E27FC236}">
                <a16:creationId xmlns:a16="http://schemas.microsoft.com/office/drawing/2014/main" id="{40B53176-BB09-4CAF-AF84-FDBC5973C4F5}"/>
              </a:ext>
            </a:extLst>
          </p:cNvPr>
          <p:cNvSpPr>
            <a:spLocks noGrp="1"/>
          </p:cNvSpPr>
          <p:nvPr>
            <p:ph type="sldNum" sz="quarter" idx="12"/>
          </p:nvPr>
        </p:nvSpPr>
        <p:spPr/>
        <p:txBody>
          <a:bodyPr/>
          <a:lstStyle/>
          <a:p>
            <a:fld id="{DB72125C-AC2D-4A14-91FF-76C5DBC10812}" type="slidenum">
              <a:rPr lang="en-US" smtClean="0"/>
              <a:t>11</a:t>
            </a:fld>
            <a:endParaRPr lang="en-US"/>
          </a:p>
        </p:txBody>
      </p:sp>
      <p:grpSp>
        <p:nvGrpSpPr>
          <p:cNvPr id="20" name="Group 19">
            <a:extLst>
              <a:ext uri="{FF2B5EF4-FFF2-40B4-BE49-F238E27FC236}">
                <a16:creationId xmlns:a16="http://schemas.microsoft.com/office/drawing/2014/main" id="{D361A3FC-BB57-4861-ABD7-2CB615517620}"/>
              </a:ext>
            </a:extLst>
          </p:cNvPr>
          <p:cNvGrpSpPr/>
          <p:nvPr/>
        </p:nvGrpSpPr>
        <p:grpSpPr>
          <a:xfrm>
            <a:off x="5264458" y="2964917"/>
            <a:ext cx="3839346" cy="3139321"/>
            <a:chOff x="5264458" y="2964917"/>
            <a:chExt cx="3839346" cy="3139321"/>
          </a:xfrm>
        </p:grpSpPr>
        <p:sp>
          <p:nvSpPr>
            <p:cNvPr id="6" name="Oval 5">
              <a:extLst>
                <a:ext uri="{FF2B5EF4-FFF2-40B4-BE49-F238E27FC236}">
                  <a16:creationId xmlns:a16="http://schemas.microsoft.com/office/drawing/2014/main" id="{4FB439E0-9416-45E2-B068-D859AB158DC9}"/>
                </a:ext>
              </a:extLst>
            </p:cNvPr>
            <p:cNvSpPr/>
            <p:nvPr/>
          </p:nvSpPr>
          <p:spPr>
            <a:xfrm>
              <a:off x="5264458" y="4358936"/>
              <a:ext cx="2263806" cy="568171"/>
            </a:xfrm>
            <a:prstGeom prst="ellipse">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7A675476-C1D2-440D-A8FA-2E5A53D7589B}"/>
                </a:ext>
              </a:extLst>
            </p:cNvPr>
            <p:cNvSpPr txBox="1"/>
            <p:nvPr/>
          </p:nvSpPr>
          <p:spPr>
            <a:xfrm>
              <a:off x="7578503" y="2964917"/>
              <a:ext cx="1525301" cy="3139321"/>
            </a:xfrm>
            <a:prstGeom prst="rect">
              <a:avLst/>
            </a:prstGeom>
            <a:noFill/>
          </p:spPr>
          <p:txBody>
            <a:bodyPr wrap="square" rtlCol="0">
              <a:spAutoFit/>
            </a:bodyPr>
            <a:lstStyle/>
            <a:p>
              <a:r>
                <a:rPr lang="en-US" dirty="0"/>
                <a:t>Concentration</a:t>
              </a:r>
            </a:p>
            <a:p>
              <a:endParaRPr lang="en-US" dirty="0"/>
            </a:p>
            <a:p>
              <a:r>
                <a:rPr lang="en-US" dirty="0"/>
                <a:t>Temperature</a:t>
              </a:r>
            </a:p>
            <a:p>
              <a:endParaRPr lang="en-US" dirty="0"/>
            </a:p>
            <a:p>
              <a:r>
                <a:rPr lang="en-US" dirty="0"/>
                <a:t>Density</a:t>
              </a:r>
            </a:p>
            <a:p>
              <a:endParaRPr lang="en-US" dirty="0"/>
            </a:p>
            <a:p>
              <a:r>
                <a:rPr lang="en-US" dirty="0"/>
                <a:t>Viscosity</a:t>
              </a:r>
            </a:p>
            <a:p>
              <a:endParaRPr lang="en-US" dirty="0"/>
            </a:p>
            <a:p>
              <a:r>
                <a:rPr lang="en-US" dirty="0"/>
                <a:t>Suspension</a:t>
              </a:r>
            </a:p>
            <a:p>
              <a:endParaRPr lang="en-US" dirty="0"/>
            </a:p>
            <a:p>
              <a:r>
                <a:rPr lang="en-US" dirty="0"/>
                <a:t>Drop size</a:t>
              </a:r>
            </a:p>
          </p:txBody>
        </p:sp>
        <p:cxnSp>
          <p:nvCxnSpPr>
            <p:cNvPr id="9" name="Straight Arrow Connector 8">
              <a:extLst>
                <a:ext uri="{FF2B5EF4-FFF2-40B4-BE49-F238E27FC236}">
                  <a16:creationId xmlns:a16="http://schemas.microsoft.com/office/drawing/2014/main" id="{4BF4DAA9-24F3-4A12-95E6-C19EE5476625}"/>
                </a:ext>
              </a:extLst>
            </p:cNvPr>
            <p:cNvCxnSpPr>
              <a:cxnSpLocks/>
              <a:stCxn id="6" idx="0"/>
            </p:cNvCxnSpPr>
            <p:nvPr/>
          </p:nvCxnSpPr>
          <p:spPr>
            <a:xfrm flipV="1">
              <a:off x="6396361" y="3160207"/>
              <a:ext cx="1182142" cy="11987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C8FD82D-7DAB-4865-B80E-588E9C1B4F05}"/>
                </a:ext>
              </a:extLst>
            </p:cNvPr>
            <p:cNvCxnSpPr>
              <a:stCxn id="6" idx="7"/>
            </p:cNvCxnSpPr>
            <p:nvPr/>
          </p:nvCxnSpPr>
          <p:spPr>
            <a:xfrm flipV="1">
              <a:off x="7196737" y="3697793"/>
              <a:ext cx="409865" cy="744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F732837-1664-4075-BB6D-E38E09A9505E}"/>
                </a:ext>
              </a:extLst>
            </p:cNvPr>
            <p:cNvCxnSpPr>
              <a:stCxn id="6" idx="6"/>
            </p:cNvCxnSpPr>
            <p:nvPr/>
          </p:nvCxnSpPr>
          <p:spPr>
            <a:xfrm flipV="1">
              <a:off x="7528264" y="4358936"/>
              <a:ext cx="64174" cy="2840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A9325D6-FD92-4F5C-A721-77956B58C6B1}"/>
                </a:ext>
              </a:extLst>
            </p:cNvPr>
            <p:cNvCxnSpPr/>
            <p:nvPr/>
          </p:nvCxnSpPr>
          <p:spPr>
            <a:xfrm>
              <a:off x="7535346" y="4643021"/>
              <a:ext cx="71256" cy="1574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58036A1-D246-4D78-BDB5-CBCAA708A8CF}"/>
                </a:ext>
              </a:extLst>
            </p:cNvPr>
            <p:cNvCxnSpPr>
              <a:stCxn id="6" idx="5"/>
            </p:cNvCxnSpPr>
            <p:nvPr/>
          </p:nvCxnSpPr>
          <p:spPr>
            <a:xfrm>
              <a:off x="7196737" y="4843900"/>
              <a:ext cx="367155" cy="4602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FBEF12A-D1D7-46F3-BDD2-4508FA4654EF}"/>
                </a:ext>
              </a:extLst>
            </p:cNvPr>
            <p:cNvCxnSpPr>
              <a:stCxn id="6" idx="4"/>
            </p:cNvCxnSpPr>
            <p:nvPr/>
          </p:nvCxnSpPr>
          <p:spPr>
            <a:xfrm>
              <a:off x="6396361" y="4927107"/>
              <a:ext cx="1163990" cy="9369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1572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97DC0-732C-4128-BC16-85B708996391}"/>
              </a:ext>
            </a:extLst>
          </p:cNvPr>
          <p:cNvSpPr>
            <a:spLocks noGrp="1"/>
          </p:cNvSpPr>
          <p:nvPr>
            <p:ph type="title"/>
          </p:nvPr>
        </p:nvSpPr>
        <p:spPr/>
        <p:txBody>
          <a:bodyPr/>
          <a:lstStyle/>
          <a:p>
            <a:r>
              <a:rPr lang="en-US" dirty="0"/>
              <a:t>Snapshots from the video</a:t>
            </a:r>
          </a:p>
        </p:txBody>
      </p:sp>
      <p:sp>
        <p:nvSpPr>
          <p:cNvPr id="18" name="Content Placeholder 17">
            <a:extLst>
              <a:ext uri="{FF2B5EF4-FFF2-40B4-BE49-F238E27FC236}">
                <a16:creationId xmlns:a16="http://schemas.microsoft.com/office/drawing/2014/main" id="{DACEDB32-768C-4C80-AB49-60113283BFDB}"/>
              </a:ext>
            </a:extLst>
          </p:cNvPr>
          <p:cNvSpPr>
            <a:spLocks noGrp="1"/>
          </p:cNvSpPr>
          <p:nvPr>
            <p:ph idx="1"/>
          </p:nvPr>
        </p:nvSpPr>
        <p:spPr>
          <a:xfrm>
            <a:off x="628650" y="1060872"/>
            <a:ext cx="7886700" cy="4805363"/>
          </a:xfrm>
        </p:spPr>
        <p:txBody>
          <a:bodyPr/>
          <a:lstStyle/>
          <a:p>
            <a:r>
              <a:rPr lang="en-US" dirty="0"/>
              <a:t>Colorization with an indicator dye</a:t>
            </a:r>
            <a:br>
              <a:rPr lang="en-US" dirty="0"/>
            </a:br>
            <a:br>
              <a:rPr lang="en-US" dirty="0"/>
            </a:br>
            <a:br>
              <a:rPr lang="en-US" dirty="0"/>
            </a:br>
            <a:br>
              <a:rPr lang="en-US" dirty="0"/>
            </a:br>
            <a:br>
              <a:rPr lang="en-US" dirty="0"/>
            </a:br>
            <a:br>
              <a:rPr lang="en-US" dirty="0"/>
            </a:br>
            <a:br>
              <a:rPr lang="en-US" dirty="0"/>
            </a:br>
            <a:br>
              <a:rPr lang="en-US" dirty="0"/>
            </a:br>
            <a:r>
              <a:rPr lang="en-US" dirty="0"/>
              <a:t>Decolorization of the dye with reagent</a:t>
            </a:r>
          </a:p>
        </p:txBody>
      </p:sp>
      <p:sp>
        <p:nvSpPr>
          <p:cNvPr id="4" name="Footer Placeholder 3">
            <a:extLst>
              <a:ext uri="{FF2B5EF4-FFF2-40B4-BE49-F238E27FC236}">
                <a16:creationId xmlns:a16="http://schemas.microsoft.com/office/drawing/2014/main" id="{8BB3FCC0-0981-4580-A58C-901B4BCF94CB}"/>
              </a:ext>
            </a:extLst>
          </p:cNvPr>
          <p:cNvSpPr>
            <a:spLocks noGrp="1"/>
          </p:cNvSpPr>
          <p:nvPr>
            <p:ph type="ftr" sz="quarter" idx="11"/>
          </p:nvPr>
        </p:nvSpPr>
        <p:spPr/>
        <p:txBody>
          <a:bodyPr/>
          <a:lstStyle/>
          <a:p>
            <a:r>
              <a:rPr lang="en-US"/>
              <a:t>Chemical Consultants Network Meeting, Bala Cynwyd, PA - 11-September-2019</a:t>
            </a:r>
          </a:p>
        </p:txBody>
      </p:sp>
      <p:sp>
        <p:nvSpPr>
          <p:cNvPr id="5" name="Slide Number Placeholder 4">
            <a:extLst>
              <a:ext uri="{FF2B5EF4-FFF2-40B4-BE49-F238E27FC236}">
                <a16:creationId xmlns:a16="http://schemas.microsoft.com/office/drawing/2014/main" id="{A000857C-3669-4E1D-B3E2-7BA3000D560B}"/>
              </a:ext>
            </a:extLst>
          </p:cNvPr>
          <p:cNvSpPr>
            <a:spLocks noGrp="1"/>
          </p:cNvSpPr>
          <p:nvPr>
            <p:ph type="sldNum" sz="quarter" idx="12"/>
          </p:nvPr>
        </p:nvSpPr>
        <p:spPr/>
        <p:txBody>
          <a:bodyPr/>
          <a:lstStyle/>
          <a:p>
            <a:fld id="{DB72125C-AC2D-4A14-91FF-76C5DBC10812}" type="slidenum">
              <a:rPr lang="en-US" smtClean="0"/>
              <a:t>12</a:t>
            </a:fld>
            <a:endParaRPr lang="en-US"/>
          </a:p>
        </p:txBody>
      </p:sp>
      <p:grpSp>
        <p:nvGrpSpPr>
          <p:cNvPr id="16" name="Group 15">
            <a:extLst>
              <a:ext uri="{FF2B5EF4-FFF2-40B4-BE49-F238E27FC236}">
                <a16:creationId xmlns:a16="http://schemas.microsoft.com/office/drawing/2014/main" id="{F1ADA738-B260-44A3-9B3C-9D096F219BF7}"/>
              </a:ext>
            </a:extLst>
          </p:cNvPr>
          <p:cNvGrpSpPr/>
          <p:nvPr/>
        </p:nvGrpSpPr>
        <p:grpSpPr>
          <a:xfrm>
            <a:off x="0" y="1454526"/>
            <a:ext cx="9129173" cy="5376346"/>
            <a:chOff x="0" y="1490044"/>
            <a:chExt cx="9129173" cy="5376346"/>
          </a:xfrm>
        </p:grpSpPr>
        <p:grpSp>
          <p:nvGrpSpPr>
            <p:cNvPr id="10" name="Group 9">
              <a:extLst>
                <a:ext uri="{FF2B5EF4-FFF2-40B4-BE49-F238E27FC236}">
                  <a16:creationId xmlns:a16="http://schemas.microsoft.com/office/drawing/2014/main" id="{E49B3AA7-4605-4BFC-9366-F323B189E824}"/>
                </a:ext>
              </a:extLst>
            </p:cNvPr>
            <p:cNvGrpSpPr>
              <a:grpSpLocks noChangeAspect="1"/>
            </p:cNvGrpSpPr>
            <p:nvPr/>
          </p:nvGrpSpPr>
          <p:grpSpPr>
            <a:xfrm>
              <a:off x="3048132" y="1490044"/>
              <a:ext cx="3044952" cy="2274186"/>
              <a:chOff x="4572000" y="1029266"/>
              <a:chExt cx="4572000" cy="3414693"/>
            </a:xfrm>
          </p:grpSpPr>
          <p:pic>
            <p:nvPicPr>
              <p:cNvPr id="7" name="Picture 6">
                <a:extLst>
                  <a:ext uri="{FF2B5EF4-FFF2-40B4-BE49-F238E27FC236}">
                    <a16:creationId xmlns:a16="http://schemas.microsoft.com/office/drawing/2014/main" id="{E61C283B-1791-483F-A2DF-2ED3BC99B29D}"/>
                  </a:ext>
                </a:extLst>
              </p:cNvPr>
              <p:cNvPicPr>
                <a:picLocks noChangeAspect="1"/>
              </p:cNvPicPr>
              <p:nvPr/>
            </p:nvPicPr>
            <p:blipFill>
              <a:blip r:embed="rId2"/>
              <a:stretch>
                <a:fillRect/>
              </a:stretch>
            </p:blipFill>
            <p:spPr>
              <a:xfrm>
                <a:off x="4572000" y="1029266"/>
                <a:ext cx="4572000" cy="3414693"/>
              </a:xfrm>
              <a:prstGeom prst="rect">
                <a:avLst/>
              </a:prstGeom>
            </p:spPr>
          </p:pic>
          <p:sp>
            <p:nvSpPr>
              <p:cNvPr id="9" name="TextBox 8">
                <a:extLst>
                  <a:ext uri="{FF2B5EF4-FFF2-40B4-BE49-F238E27FC236}">
                    <a16:creationId xmlns:a16="http://schemas.microsoft.com/office/drawing/2014/main" id="{D4894143-AEBF-4393-86E0-DFFC894A1E66}"/>
                  </a:ext>
                </a:extLst>
              </p:cNvPr>
              <p:cNvSpPr txBox="1"/>
              <p:nvPr/>
            </p:nvSpPr>
            <p:spPr>
              <a:xfrm>
                <a:off x="4572000" y="3473492"/>
                <a:ext cx="941776" cy="970467"/>
              </a:xfrm>
              <a:prstGeom prst="rect">
                <a:avLst/>
              </a:prstGeom>
              <a:solidFill>
                <a:schemeClr val="bg1"/>
              </a:solidFill>
            </p:spPr>
            <p:txBody>
              <a:bodyPr wrap="square" rtlCol="0">
                <a:spAutoFit/>
              </a:bodyPr>
              <a:lstStyle/>
              <a:p>
                <a:r>
                  <a:rPr lang="en-US" dirty="0"/>
                  <a:t>t = 1.0 s</a:t>
                </a:r>
              </a:p>
            </p:txBody>
          </p:sp>
        </p:grpSp>
        <p:grpSp>
          <p:nvGrpSpPr>
            <p:cNvPr id="11" name="Group 10">
              <a:extLst>
                <a:ext uri="{FF2B5EF4-FFF2-40B4-BE49-F238E27FC236}">
                  <a16:creationId xmlns:a16="http://schemas.microsoft.com/office/drawing/2014/main" id="{CB2EB906-1C4E-4979-AB10-784361ADE486}"/>
                </a:ext>
              </a:extLst>
            </p:cNvPr>
            <p:cNvGrpSpPr>
              <a:grpSpLocks noChangeAspect="1"/>
            </p:cNvGrpSpPr>
            <p:nvPr/>
          </p:nvGrpSpPr>
          <p:grpSpPr>
            <a:xfrm>
              <a:off x="0" y="1490044"/>
              <a:ext cx="3044952" cy="2274238"/>
              <a:chOff x="0" y="1029266"/>
              <a:chExt cx="4572000" cy="3414772"/>
            </a:xfrm>
          </p:grpSpPr>
          <p:pic>
            <p:nvPicPr>
              <p:cNvPr id="6" name="Picture 5">
                <a:extLst>
                  <a:ext uri="{FF2B5EF4-FFF2-40B4-BE49-F238E27FC236}">
                    <a16:creationId xmlns:a16="http://schemas.microsoft.com/office/drawing/2014/main" id="{81F1CCC7-B4C4-4B08-B0E3-CA284B89ADB3}"/>
                  </a:ext>
                </a:extLst>
              </p:cNvPr>
              <p:cNvPicPr>
                <a:picLocks noChangeAspect="1"/>
              </p:cNvPicPr>
              <p:nvPr/>
            </p:nvPicPr>
            <p:blipFill>
              <a:blip r:embed="rId3"/>
              <a:stretch>
                <a:fillRect/>
              </a:stretch>
            </p:blipFill>
            <p:spPr>
              <a:xfrm>
                <a:off x="0" y="1029266"/>
                <a:ext cx="4572000" cy="3414772"/>
              </a:xfrm>
              <a:prstGeom prst="rect">
                <a:avLst/>
              </a:prstGeom>
            </p:spPr>
          </p:pic>
          <p:sp>
            <p:nvSpPr>
              <p:cNvPr id="8" name="TextBox 7">
                <a:extLst>
                  <a:ext uri="{FF2B5EF4-FFF2-40B4-BE49-F238E27FC236}">
                    <a16:creationId xmlns:a16="http://schemas.microsoft.com/office/drawing/2014/main" id="{3A25440B-1A10-4540-8D51-0BAE2B637190}"/>
                  </a:ext>
                </a:extLst>
              </p:cNvPr>
              <p:cNvSpPr txBox="1"/>
              <p:nvPr/>
            </p:nvSpPr>
            <p:spPr>
              <a:xfrm>
                <a:off x="18105" y="3867104"/>
                <a:ext cx="1397059" cy="558751"/>
              </a:xfrm>
              <a:prstGeom prst="rect">
                <a:avLst/>
              </a:prstGeom>
              <a:solidFill>
                <a:schemeClr val="bg1"/>
              </a:solidFill>
            </p:spPr>
            <p:txBody>
              <a:bodyPr wrap="square" rtlCol="0">
                <a:spAutoFit/>
              </a:bodyPr>
              <a:lstStyle/>
              <a:p>
                <a:r>
                  <a:rPr lang="en-US" dirty="0"/>
                  <a:t>t = 0.5 s</a:t>
                </a:r>
              </a:p>
            </p:txBody>
          </p:sp>
        </p:grpSp>
        <p:grpSp>
          <p:nvGrpSpPr>
            <p:cNvPr id="14" name="Group 13">
              <a:extLst>
                <a:ext uri="{FF2B5EF4-FFF2-40B4-BE49-F238E27FC236}">
                  <a16:creationId xmlns:a16="http://schemas.microsoft.com/office/drawing/2014/main" id="{7D7895BB-E0A3-4B9C-992E-5DFBA122268B}"/>
                </a:ext>
              </a:extLst>
            </p:cNvPr>
            <p:cNvGrpSpPr>
              <a:grpSpLocks noChangeAspect="1"/>
            </p:cNvGrpSpPr>
            <p:nvPr/>
          </p:nvGrpSpPr>
          <p:grpSpPr>
            <a:xfrm>
              <a:off x="6084221" y="1501941"/>
              <a:ext cx="3044952" cy="2273171"/>
              <a:chOff x="2250002" y="3050621"/>
              <a:chExt cx="4572000" cy="3413169"/>
            </a:xfrm>
          </p:grpSpPr>
          <p:pic>
            <p:nvPicPr>
              <p:cNvPr id="12" name="Picture 11">
                <a:extLst>
                  <a:ext uri="{FF2B5EF4-FFF2-40B4-BE49-F238E27FC236}">
                    <a16:creationId xmlns:a16="http://schemas.microsoft.com/office/drawing/2014/main" id="{E034D769-4E27-482F-8E16-6802EFB29894}"/>
                  </a:ext>
                </a:extLst>
              </p:cNvPr>
              <p:cNvPicPr>
                <a:picLocks noChangeAspect="1"/>
              </p:cNvPicPr>
              <p:nvPr/>
            </p:nvPicPr>
            <p:blipFill>
              <a:blip r:embed="rId4"/>
              <a:stretch>
                <a:fillRect/>
              </a:stretch>
            </p:blipFill>
            <p:spPr>
              <a:xfrm>
                <a:off x="2250002" y="3050621"/>
                <a:ext cx="4572000" cy="3413169"/>
              </a:xfrm>
              <a:prstGeom prst="rect">
                <a:avLst/>
              </a:prstGeom>
            </p:spPr>
          </p:pic>
          <p:sp>
            <p:nvSpPr>
              <p:cNvPr id="13" name="TextBox 12">
                <a:extLst>
                  <a:ext uri="{FF2B5EF4-FFF2-40B4-BE49-F238E27FC236}">
                    <a16:creationId xmlns:a16="http://schemas.microsoft.com/office/drawing/2014/main" id="{4F41CA27-E9A6-4012-A805-8F44B5743F33}"/>
                  </a:ext>
                </a:extLst>
              </p:cNvPr>
              <p:cNvSpPr txBox="1"/>
              <p:nvPr/>
            </p:nvSpPr>
            <p:spPr>
              <a:xfrm>
                <a:off x="2259337" y="5447560"/>
                <a:ext cx="941776" cy="970467"/>
              </a:xfrm>
              <a:prstGeom prst="rect">
                <a:avLst/>
              </a:prstGeom>
              <a:solidFill>
                <a:schemeClr val="bg1"/>
              </a:solidFill>
            </p:spPr>
            <p:txBody>
              <a:bodyPr wrap="square" rtlCol="0">
                <a:spAutoFit/>
              </a:bodyPr>
              <a:lstStyle/>
              <a:p>
                <a:r>
                  <a:rPr lang="en-US" dirty="0"/>
                  <a:t>t = 1.8 s</a:t>
                </a:r>
              </a:p>
            </p:txBody>
          </p:sp>
        </p:grpSp>
        <p:sp>
          <p:nvSpPr>
            <p:cNvPr id="17" name="TextBox 16">
              <a:extLst>
                <a:ext uri="{FF2B5EF4-FFF2-40B4-BE49-F238E27FC236}">
                  <a16:creationId xmlns:a16="http://schemas.microsoft.com/office/drawing/2014/main" id="{AAAAF198-4932-4AF8-BE89-9CEE53AA1C9C}"/>
                </a:ext>
              </a:extLst>
            </p:cNvPr>
            <p:cNvSpPr txBox="1"/>
            <p:nvPr/>
          </p:nvSpPr>
          <p:spPr>
            <a:xfrm>
              <a:off x="5966007" y="6558613"/>
              <a:ext cx="1503308" cy="307777"/>
            </a:xfrm>
            <a:prstGeom prst="rect">
              <a:avLst/>
            </a:prstGeom>
            <a:noFill/>
          </p:spPr>
          <p:txBody>
            <a:bodyPr wrap="square" rtlCol="0">
              <a:spAutoFit/>
            </a:bodyPr>
            <a:lstStyle/>
            <a:p>
              <a:r>
                <a:rPr lang="en-US" sz="1400" dirty="0"/>
                <a:t>Images from FMP</a:t>
              </a:r>
            </a:p>
          </p:txBody>
        </p:sp>
      </p:grpSp>
      <p:sp>
        <p:nvSpPr>
          <p:cNvPr id="3" name="TextBox 2">
            <a:extLst>
              <a:ext uri="{FF2B5EF4-FFF2-40B4-BE49-F238E27FC236}">
                <a16:creationId xmlns:a16="http://schemas.microsoft.com/office/drawing/2014/main" id="{940A21BB-1CDB-41AF-9230-013C04DD22E6}"/>
              </a:ext>
            </a:extLst>
          </p:cNvPr>
          <p:cNvSpPr txBox="1"/>
          <p:nvPr/>
        </p:nvSpPr>
        <p:spPr>
          <a:xfrm>
            <a:off x="17753" y="6482074"/>
            <a:ext cx="6811392" cy="369332"/>
          </a:xfrm>
          <a:prstGeom prst="rect">
            <a:avLst/>
          </a:prstGeom>
          <a:noFill/>
        </p:spPr>
        <p:txBody>
          <a:bodyPr wrap="square" rtlCol="0">
            <a:spAutoFit/>
          </a:bodyPr>
          <a:lstStyle/>
          <a:p>
            <a:r>
              <a:rPr lang="en-US" dirty="0"/>
              <a:t>From “Talking Mixing:  Basics of Mixing” (Sarafinas 2019)</a:t>
            </a:r>
          </a:p>
        </p:txBody>
      </p:sp>
      <p:grpSp>
        <p:nvGrpSpPr>
          <p:cNvPr id="20" name="Group 19">
            <a:extLst>
              <a:ext uri="{FF2B5EF4-FFF2-40B4-BE49-F238E27FC236}">
                <a16:creationId xmlns:a16="http://schemas.microsoft.com/office/drawing/2014/main" id="{F272B5D5-CE5A-4797-B1EC-2C2F7F37B457}"/>
              </a:ext>
            </a:extLst>
          </p:cNvPr>
          <p:cNvGrpSpPr>
            <a:grpSpLocks noChangeAspect="1"/>
          </p:cNvGrpSpPr>
          <p:nvPr/>
        </p:nvGrpSpPr>
        <p:grpSpPr>
          <a:xfrm>
            <a:off x="63535" y="4037855"/>
            <a:ext cx="3044952" cy="2275300"/>
            <a:chOff x="0" y="1033272"/>
            <a:chExt cx="4572000" cy="3416370"/>
          </a:xfrm>
        </p:grpSpPr>
        <p:pic>
          <p:nvPicPr>
            <p:cNvPr id="21" name="Picture 20">
              <a:extLst>
                <a:ext uri="{FF2B5EF4-FFF2-40B4-BE49-F238E27FC236}">
                  <a16:creationId xmlns:a16="http://schemas.microsoft.com/office/drawing/2014/main" id="{E01444ED-E769-48F6-B989-38EA3D68A000}"/>
                </a:ext>
              </a:extLst>
            </p:cNvPr>
            <p:cNvPicPr>
              <a:picLocks noChangeAspect="1"/>
            </p:cNvPicPr>
            <p:nvPr/>
          </p:nvPicPr>
          <p:blipFill>
            <a:blip r:embed="rId5"/>
            <a:stretch>
              <a:fillRect/>
            </a:stretch>
          </p:blipFill>
          <p:spPr>
            <a:xfrm>
              <a:off x="0" y="1033272"/>
              <a:ext cx="4572000" cy="3416370"/>
            </a:xfrm>
            <a:prstGeom prst="rect">
              <a:avLst/>
            </a:prstGeom>
          </p:spPr>
        </p:pic>
        <p:sp>
          <p:nvSpPr>
            <p:cNvPr id="22" name="TextBox 21">
              <a:extLst>
                <a:ext uri="{FF2B5EF4-FFF2-40B4-BE49-F238E27FC236}">
                  <a16:creationId xmlns:a16="http://schemas.microsoft.com/office/drawing/2014/main" id="{B2190AB9-940A-4334-BAE4-F161A16681E8}"/>
                </a:ext>
              </a:extLst>
            </p:cNvPr>
            <p:cNvSpPr txBox="1"/>
            <p:nvPr/>
          </p:nvSpPr>
          <p:spPr>
            <a:xfrm>
              <a:off x="19050" y="3869695"/>
              <a:ext cx="1191877" cy="554553"/>
            </a:xfrm>
            <a:prstGeom prst="rect">
              <a:avLst/>
            </a:prstGeom>
            <a:solidFill>
              <a:schemeClr val="bg1"/>
            </a:solidFill>
          </p:spPr>
          <p:txBody>
            <a:bodyPr wrap="square" rtlCol="0">
              <a:spAutoFit/>
            </a:bodyPr>
            <a:lstStyle/>
            <a:p>
              <a:r>
                <a:rPr lang="en-US" dirty="0"/>
                <a:t>t = 0 s</a:t>
              </a:r>
            </a:p>
          </p:txBody>
        </p:sp>
      </p:grpSp>
      <p:grpSp>
        <p:nvGrpSpPr>
          <p:cNvPr id="23" name="Group 22">
            <a:extLst>
              <a:ext uri="{FF2B5EF4-FFF2-40B4-BE49-F238E27FC236}">
                <a16:creationId xmlns:a16="http://schemas.microsoft.com/office/drawing/2014/main" id="{867C6FEE-1928-4ED1-B974-6187B1710952}"/>
              </a:ext>
            </a:extLst>
          </p:cNvPr>
          <p:cNvGrpSpPr>
            <a:grpSpLocks noChangeAspect="1"/>
          </p:cNvGrpSpPr>
          <p:nvPr/>
        </p:nvGrpSpPr>
        <p:grpSpPr>
          <a:xfrm>
            <a:off x="6094030" y="4027675"/>
            <a:ext cx="3044952" cy="2273171"/>
            <a:chOff x="6803931" y="5598101"/>
            <a:chExt cx="4572000" cy="3413169"/>
          </a:xfrm>
        </p:grpSpPr>
        <p:pic>
          <p:nvPicPr>
            <p:cNvPr id="24" name="Picture 23">
              <a:extLst>
                <a:ext uri="{FF2B5EF4-FFF2-40B4-BE49-F238E27FC236}">
                  <a16:creationId xmlns:a16="http://schemas.microsoft.com/office/drawing/2014/main" id="{AEFCE860-250A-4C70-9D2F-349E4DC23155}"/>
                </a:ext>
              </a:extLst>
            </p:cNvPr>
            <p:cNvPicPr>
              <a:picLocks noChangeAspect="1"/>
            </p:cNvPicPr>
            <p:nvPr/>
          </p:nvPicPr>
          <p:blipFill>
            <a:blip r:embed="rId6"/>
            <a:stretch>
              <a:fillRect/>
            </a:stretch>
          </p:blipFill>
          <p:spPr>
            <a:xfrm>
              <a:off x="6803931" y="5598101"/>
              <a:ext cx="4572000" cy="3413169"/>
            </a:xfrm>
            <a:prstGeom prst="rect">
              <a:avLst/>
            </a:prstGeom>
          </p:spPr>
        </p:pic>
        <p:sp>
          <p:nvSpPr>
            <p:cNvPr id="25" name="TextBox 24">
              <a:extLst>
                <a:ext uri="{FF2B5EF4-FFF2-40B4-BE49-F238E27FC236}">
                  <a16:creationId xmlns:a16="http://schemas.microsoft.com/office/drawing/2014/main" id="{8A74B534-5B50-491E-92C7-D49F6C31DF42}"/>
                </a:ext>
              </a:extLst>
            </p:cNvPr>
            <p:cNvSpPr txBox="1"/>
            <p:nvPr/>
          </p:nvSpPr>
          <p:spPr>
            <a:xfrm>
              <a:off x="6816057" y="8024950"/>
              <a:ext cx="867946" cy="970467"/>
            </a:xfrm>
            <a:prstGeom prst="rect">
              <a:avLst/>
            </a:prstGeom>
            <a:solidFill>
              <a:schemeClr val="bg1"/>
            </a:solidFill>
          </p:spPr>
          <p:txBody>
            <a:bodyPr wrap="square" rtlCol="0">
              <a:spAutoFit/>
            </a:bodyPr>
            <a:lstStyle/>
            <a:p>
              <a:r>
                <a:rPr lang="en-US" dirty="0"/>
                <a:t>t = 16 s</a:t>
              </a:r>
            </a:p>
          </p:txBody>
        </p:sp>
      </p:grpSp>
      <p:grpSp>
        <p:nvGrpSpPr>
          <p:cNvPr id="26" name="Group 25">
            <a:extLst>
              <a:ext uri="{FF2B5EF4-FFF2-40B4-BE49-F238E27FC236}">
                <a16:creationId xmlns:a16="http://schemas.microsoft.com/office/drawing/2014/main" id="{2A9727E3-6873-4FF0-9EF3-4485969937F2}"/>
              </a:ext>
            </a:extLst>
          </p:cNvPr>
          <p:cNvGrpSpPr>
            <a:grpSpLocks noChangeAspect="1"/>
          </p:cNvGrpSpPr>
          <p:nvPr/>
        </p:nvGrpSpPr>
        <p:grpSpPr>
          <a:xfrm>
            <a:off x="3039269" y="4042389"/>
            <a:ext cx="3044952" cy="2272100"/>
            <a:chOff x="2286000" y="3021499"/>
            <a:chExt cx="4572000" cy="3411562"/>
          </a:xfrm>
        </p:grpSpPr>
        <p:pic>
          <p:nvPicPr>
            <p:cNvPr id="27" name="Picture 26">
              <a:extLst>
                <a:ext uri="{FF2B5EF4-FFF2-40B4-BE49-F238E27FC236}">
                  <a16:creationId xmlns:a16="http://schemas.microsoft.com/office/drawing/2014/main" id="{31F11094-9352-4A91-98F2-D5B7EF172DD3}"/>
                </a:ext>
              </a:extLst>
            </p:cNvPr>
            <p:cNvPicPr>
              <a:picLocks noChangeAspect="1"/>
            </p:cNvPicPr>
            <p:nvPr/>
          </p:nvPicPr>
          <p:blipFill>
            <a:blip r:embed="rId7"/>
            <a:stretch>
              <a:fillRect/>
            </a:stretch>
          </p:blipFill>
          <p:spPr>
            <a:xfrm>
              <a:off x="2286000" y="3021499"/>
              <a:ext cx="4572000" cy="3411562"/>
            </a:xfrm>
            <a:prstGeom prst="rect">
              <a:avLst/>
            </a:prstGeom>
          </p:spPr>
        </p:pic>
        <p:sp>
          <p:nvSpPr>
            <p:cNvPr id="28" name="TextBox 27">
              <a:extLst>
                <a:ext uri="{FF2B5EF4-FFF2-40B4-BE49-F238E27FC236}">
                  <a16:creationId xmlns:a16="http://schemas.microsoft.com/office/drawing/2014/main" id="{ECC1D9AC-5BA7-4BEC-919F-0EE3604A1B3C}"/>
                </a:ext>
              </a:extLst>
            </p:cNvPr>
            <p:cNvSpPr txBox="1"/>
            <p:nvPr/>
          </p:nvSpPr>
          <p:spPr>
            <a:xfrm>
              <a:off x="2326745" y="5416231"/>
              <a:ext cx="724470" cy="970467"/>
            </a:xfrm>
            <a:prstGeom prst="rect">
              <a:avLst/>
            </a:prstGeom>
            <a:solidFill>
              <a:schemeClr val="bg1"/>
            </a:solidFill>
          </p:spPr>
          <p:txBody>
            <a:bodyPr wrap="square" rtlCol="0">
              <a:spAutoFit/>
            </a:bodyPr>
            <a:lstStyle/>
            <a:p>
              <a:r>
                <a:rPr lang="en-US" dirty="0"/>
                <a:t>t = 8 s</a:t>
              </a:r>
            </a:p>
          </p:txBody>
        </p:sp>
      </p:grpSp>
    </p:spTree>
    <p:extLst>
      <p:ext uri="{BB962C8B-B14F-4D97-AF65-F5344CB8AC3E}">
        <p14:creationId xmlns:p14="http://schemas.microsoft.com/office/powerpoint/2010/main" val="1282179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49B3AA7-4605-4BFC-9366-F323B189E824}"/>
              </a:ext>
            </a:extLst>
          </p:cNvPr>
          <p:cNvGrpSpPr/>
          <p:nvPr/>
        </p:nvGrpSpPr>
        <p:grpSpPr>
          <a:xfrm>
            <a:off x="4572000" y="1029266"/>
            <a:ext cx="4572000" cy="3414693"/>
            <a:chOff x="4572000" y="1029266"/>
            <a:chExt cx="4572000" cy="3414693"/>
          </a:xfrm>
        </p:grpSpPr>
        <p:pic>
          <p:nvPicPr>
            <p:cNvPr id="7" name="Picture 6">
              <a:extLst>
                <a:ext uri="{FF2B5EF4-FFF2-40B4-BE49-F238E27FC236}">
                  <a16:creationId xmlns:a16="http://schemas.microsoft.com/office/drawing/2014/main" id="{E61C283B-1791-483F-A2DF-2ED3BC99B29D}"/>
                </a:ext>
              </a:extLst>
            </p:cNvPr>
            <p:cNvPicPr>
              <a:picLocks noChangeAspect="1"/>
            </p:cNvPicPr>
            <p:nvPr/>
          </p:nvPicPr>
          <p:blipFill>
            <a:blip r:embed="rId2"/>
            <a:stretch>
              <a:fillRect/>
            </a:stretch>
          </p:blipFill>
          <p:spPr>
            <a:xfrm>
              <a:off x="4572000" y="1029266"/>
              <a:ext cx="4572000" cy="3414693"/>
            </a:xfrm>
            <a:prstGeom prst="rect">
              <a:avLst/>
            </a:prstGeom>
          </p:spPr>
        </p:pic>
        <p:sp>
          <p:nvSpPr>
            <p:cNvPr id="9" name="TextBox 8">
              <a:extLst>
                <a:ext uri="{FF2B5EF4-FFF2-40B4-BE49-F238E27FC236}">
                  <a16:creationId xmlns:a16="http://schemas.microsoft.com/office/drawing/2014/main" id="{D4894143-AEBF-4393-86E0-DFFC894A1E66}"/>
                </a:ext>
              </a:extLst>
            </p:cNvPr>
            <p:cNvSpPr txBox="1"/>
            <p:nvPr/>
          </p:nvSpPr>
          <p:spPr>
            <a:xfrm>
              <a:off x="8201500" y="4055617"/>
              <a:ext cx="923450" cy="369332"/>
            </a:xfrm>
            <a:prstGeom prst="rect">
              <a:avLst/>
            </a:prstGeom>
            <a:solidFill>
              <a:schemeClr val="bg1"/>
            </a:solidFill>
          </p:spPr>
          <p:txBody>
            <a:bodyPr wrap="square" rtlCol="0">
              <a:spAutoFit/>
            </a:bodyPr>
            <a:lstStyle/>
            <a:p>
              <a:r>
                <a:rPr lang="en-US" dirty="0"/>
                <a:t>t = 1.0 s</a:t>
              </a:r>
            </a:p>
          </p:txBody>
        </p:sp>
      </p:grpSp>
      <p:sp>
        <p:nvSpPr>
          <p:cNvPr id="2" name="Title 1">
            <a:extLst>
              <a:ext uri="{FF2B5EF4-FFF2-40B4-BE49-F238E27FC236}">
                <a16:creationId xmlns:a16="http://schemas.microsoft.com/office/drawing/2014/main" id="{60597DC0-732C-4128-BC16-85B708996391}"/>
              </a:ext>
            </a:extLst>
          </p:cNvPr>
          <p:cNvSpPr>
            <a:spLocks noGrp="1"/>
          </p:cNvSpPr>
          <p:nvPr>
            <p:ph type="title"/>
          </p:nvPr>
        </p:nvSpPr>
        <p:spPr/>
        <p:txBody>
          <a:bodyPr/>
          <a:lstStyle/>
          <a:p>
            <a:r>
              <a:rPr lang="en-US" dirty="0"/>
              <a:t>Complexity of flow patterns</a:t>
            </a:r>
          </a:p>
        </p:txBody>
      </p:sp>
      <p:sp>
        <p:nvSpPr>
          <p:cNvPr id="4" name="Footer Placeholder 3">
            <a:extLst>
              <a:ext uri="{FF2B5EF4-FFF2-40B4-BE49-F238E27FC236}">
                <a16:creationId xmlns:a16="http://schemas.microsoft.com/office/drawing/2014/main" id="{8BB3FCC0-0981-4580-A58C-901B4BCF94CB}"/>
              </a:ext>
            </a:extLst>
          </p:cNvPr>
          <p:cNvSpPr>
            <a:spLocks noGrp="1"/>
          </p:cNvSpPr>
          <p:nvPr>
            <p:ph type="ftr" sz="quarter" idx="11"/>
          </p:nvPr>
        </p:nvSpPr>
        <p:spPr/>
        <p:txBody>
          <a:bodyPr/>
          <a:lstStyle/>
          <a:p>
            <a:r>
              <a:rPr lang="en-US"/>
              <a:t>Chemical Consultants Network Meeting, Bala Cynwyd, PA - 11-September-2019</a:t>
            </a:r>
          </a:p>
        </p:txBody>
      </p:sp>
      <p:sp>
        <p:nvSpPr>
          <p:cNvPr id="5" name="Slide Number Placeholder 4">
            <a:extLst>
              <a:ext uri="{FF2B5EF4-FFF2-40B4-BE49-F238E27FC236}">
                <a16:creationId xmlns:a16="http://schemas.microsoft.com/office/drawing/2014/main" id="{A000857C-3669-4E1D-B3E2-7BA3000D560B}"/>
              </a:ext>
            </a:extLst>
          </p:cNvPr>
          <p:cNvSpPr>
            <a:spLocks noGrp="1"/>
          </p:cNvSpPr>
          <p:nvPr>
            <p:ph type="sldNum" sz="quarter" idx="12"/>
          </p:nvPr>
        </p:nvSpPr>
        <p:spPr/>
        <p:txBody>
          <a:bodyPr/>
          <a:lstStyle/>
          <a:p>
            <a:fld id="{DB72125C-AC2D-4A14-91FF-76C5DBC10812}" type="slidenum">
              <a:rPr lang="en-US" smtClean="0"/>
              <a:t>13</a:t>
            </a:fld>
            <a:endParaRPr lang="en-US"/>
          </a:p>
        </p:txBody>
      </p:sp>
      <p:grpSp>
        <p:nvGrpSpPr>
          <p:cNvPr id="11" name="Group 10">
            <a:extLst>
              <a:ext uri="{FF2B5EF4-FFF2-40B4-BE49-F238E27FC236}">
                <a16:creationId xmlns:a16="http://schemas.microsoft.com/office/drawing/2014/main" id="{CB2EB906-1C4E-4979-AB10-784361ADE486}"/>
              </a:ext>
            </a:extLst>
          </p:cNvPr>
          <p:cNvGrpSpPr/>
          <p:nvPr/>
        </p:nvGrpSpPr>
        <p:grpSpPr>
          <a:xfrm>
            <a:off x="0" y="1029266"/>
            <a:ext cx="4572000" cy="3414772"/>
            <a:chOff x="0" y="1029266"/>
            <a:chExt cx="4572000" cy="3414772"/>
          </a:xfrm>
        </p:grpSpPr>
        <p:pic>
          <p:nvPicPr>
            <p:cNvPr id="6" name="Picture 5">
              <a:extLst>
                <a:ext uri="{FF2B5EF4-FFF2-40B4-BE49-F238E27FC236}">
                  <a16:creationId xmlns:a16="http://schemas.microsoft.com/office/drawing/2014/main" id="{81F1CCC7-B4C4-4B08-B0E3-CA284B89ADB3}"/>
                </a:ext>
              </a:extLst>
            </p:cNvPr>
            <p:cNvPicPr>
              <a:picLocks noChangeAspect="1"/>
            </p:cNvPicPr>
            <p:nvPr/>
          </p:nvPicPr>
          <p:blipFill>
            <a:blip r:embed="rId3"/>
            <a:stretch>
              <a:fillRect/>
            </a:stretch>
          </p:blipFill>
          <p:spPr>
            <a:xfrm>
              <a:off x="0" y="1029266"/>
              <a:ext cx="4572000" cy="3414772"/>
            </a:xfrm>
            <a:prstGeom prst="rect">
              <a:avLst/>
            </a:prstGeom>
          </p:spPr>
        </p:pic>
        <p:sp>
          <p:nvSpPr>
            <p:cNvPr id="8" name="TextBox 7">
              <a:extLst>
                <a:ext uri="{FF2B5EF4-FFF2-40B4-BE49-F238E27FC236}">
                  <a16:creationId xmlns:a16="http://schemas.microsoft.com/office/drawing/2014/main" id="{3A25440B-1A10-4540-8D51-0BAE2B637190}"/>
                </a:ext>
              </a:extLst>
            </p:cNvPr>
            <p:cNvSpPr txBox="1"/>
            <p:nvPr/>
          </p:nvSpPr>
          <p:spPr>
            <a:xfrm>
              <a:off x="18106" y="4056521"/>
              <a:ext cx="923450" cy="369332"/>
            </a:xfrm>
            <a:prstGeom prst="rect">
              <a:avLst/>
            </a:prstGeom>
            <a:solidFill>
              <a:schemeClr val="bg1"/>
            </a:solidFill>
          </p:spPr>
          <p:txBody>
            <a:bodyPr wrap="square" rtlCol="0">
              <a:spAutoFit/>
            </a:bodyPr>
            <a:lstStyle/>
            <a:p>
              <a:r>
                <a:rPr lang="en-US" dirty="0"/>
                <a:t>t = 0.5 s</a:t>
              </a:r>
            </a:p>
          </p:txBody>
        </p:sp>
      </p:grpSp>
      <p:grpSp>
        <p:nvGrpSpPr>
          <p:cNvPr id="14" name="Group 13">
            <a:extLst>
              <a:ext uri="{FF2B5EF4-FFF2-40B4-BE49-F238E27FC236}">
                <a16:creationId xmlns:a16="http://schemas.microsoft.com/office/drawing/2014/main" id="{7D7895BB-E0A3-4B9C-992E-5DFBA122268B}"/>
              </a:ext>
            </a:extLst>
          </p:cNvPr>
          <p:cNvGrpSpPr/>
          <p:nvPr/>
        </p:nvGrpSpPr>
        <p:grpSpPr>
          <a:xfrm>
            <a:off x="2286000" y="3040394"/>
            <a:ext cx="4572000" cy="3413169"/>
            <a:chOff x="2286000" y="3040394"/>
            <a:chExt cx="4572000" cy="3413169"/>
          </a:xfrm>
        </p:grpSpPr>
        <p:pic>
          <p:nvPicPr>
            <p:cNvPr id="12" name="Picture 11">
              <a:extLst>
                <a:ext uri="{FF2B5EF4-FFF2-40B4-BE49-F238E27FC236}">
                  <a16:creationId xmlns:a16="http://schemas.microsoft.com/office/drawing/2014/main" id="{E034D769-4E27-482F-8E16-6802EFB29894}"/>
                </a:ext>
              </a:extLst>
            </p:cNvPr>
            <p:cNvPicPr>
              <a:picLocks noChangeAspect="1"/>
            </p:cNvPicPr>
            <p:nvPr/>
          </p:nvPicPr>
          <p:blipFill>
            <a:blip r:embed="rId4"/>
            <a:stretch>
              <a:fillRect/>
            </a:stretch>
          </p:blipFill>
          <p:spPr>
            <a:xfrm>
              <a:off x="2286000" y="3040394"/>
              <a:ext cx="4572000" cy="3413169"/>
            </a:xfrm>
            <a:prstGeom prst="rect">
              <a:avLst/>
            </a:prstGeom>
          </p:spPr>
        </p:pic>
        <p:sp>
          <p:nvSpPr>
            <p:cNvPr id="13" name="TextBox 12">
              <a:extLst>
                <a:ext uri="{FF2B5EF4-FFF2-40B4-BE49-F238E27FC236}">
                  <a16:creationId xmlns:a16="http://schemas.microsoft.com/office/drawing/2014/main" id="{4F41CA27-E9A6-4012-A805-8F44B5743F33}"/>
                </a:ext>
              </a:extLst>
            </p:cNvPr>
            <p:cNvSpPr txBox="1"/>
            <p:nvPr/>
          </p:nvSpPr>
          <p:spPr>
            <a:xfrm>
              <a:off x="2313159" y="6066125"/>
              <a:ext cx="923450" cy="369332"/>
            </a:xfrm>
            <a:prstGeom prst="rect">
              <a:avLst/>
            </a:prstGeom>
            <a:solidFill>
              <a:schemeClr val="bg1"/>
            </a:solidFill>
          </p:spPr>
          <p:txBody>
            <a:bodyPr wrap="square" rtlCol="0">
              <a:spAutoFit/>
            </a:bodyPr>
            <a:lstStyle/>
            <a:p>
              <a:r>
                <a:rPr lang="en-US" dirty="0"/>
                <a:t>t = 1.8 s</a:t>
              </a:r>
            </a:p>
          </p:txBody>
        </p:sp>
      </p:grpSp>
      <p:sp>
        <p:nvSpPr>
          <p:cNvPr id="15" name="TextBox 14">
            <a:extLst>
              <a:ext uri="{FF2B5EF4-FFF2-40B4-BE49-F238E27FC236}">
                <a16:creationId xmlns:a16="http://schemas.microsoft.com/office/drawing/2014/main" id="{96FDF606-B364-4540-85BE-5D913FC0993E}"/>
              </a:ext>
            </a:extLst>
          </p:cNvPr>
          <p:cNvSpPr txBox="1"/>
          <p:nvPr/>
        </p:nvSpPr>
        <p:spPr>
          <a:xfrm>
            <a:off x="18106" y="4698749"/>
            <a:ext cx="2267894" cy="1754326"/>
          </a:xfrm>
          <a:prstGeom prst="rect">
            <a:avLst/>
          </a:prstGeom>
          <a:noFill/>
        </p:spPr>
        <p:txBody>
          <a:bodyPr wrap="square" rtlCol="0">
            <a:spAutoFit/>
          </a:bodyPr>
          <a:lstStyle/>
          <a:p>
            <a:r>
              <a:rPr lang="en-US" dirty="0">
                <a:solidFill>
                  <a:srgbClr val="FF0000"/>
                </a:solidFill>
              </a:rPr>
              <a:t>Simple 2D streamlines </a:t>
            </a:r>
            <a:br>
              <a:rPr lang="en-US" dirty="0">
                <a:solidFill>
                  <a:srgbClr val="FF0000"/>
                </a:solidFill>
              </a:rPr>
            </a:br>
            <a:r>
              <a:rPr lang="en-US" dirty="0">
                <a:solidFill>
                  <a:srgbClr val="FF0000"/>
                </a:solidFill>
              </a:rPr>
              <a:t>do not adequately represent the concentration gradients or the details of the flows.</a:t>
            </a:r>
          </a:p>
        </p:txBody>
      </p:sp>
      <p:sp>
        <p:nvSpPr>
          <p:cNvPr id="17" name="TextBox 16">
            <a:extLst>
              <a:ext uri="{FF2B5EF4-FFF2-40B4-BE49-F238E27FC236}">
                <a16:creationId xmlns:a16="http://schemas.microsoft.com/office/drawing/2014/main" id="{AAAAF198-4932-4AF8-BE89-9CEE53AA1C9C}"/>
              </a:ext>
            </a:extLst>
          </p:cNvPr>
          <p:cNvSpPr txBox="1"/>
          <p:nvPr/>
        </p:nvSpPr>
        <p:spPr>
          <a:xfrm>
            <a:off x="7579257" y="5673319"/>
            <a:ext cx="1503308" cy="307777"/>
          </a:xfrm>
          <a:prstGeom prst="rect">
            <a:avLst/>
          </a:prstGeom>
          <a:noFill/>
        </p:spPr>
        <p:txBody>
          <a:bodyPr wrap="square" rtlCol="0">
            <a:spAutoFit/>
          </a:bodyPr>
          <a:lstStyle/>
          <a:p>
            <a:r>
              <a:rPr lang="en-US" sz="1400" dirty="0"/>
              <a:t>Images from FMP</a:t>
            </a:r>
          </a:p>
        </p:txBody>
      </p:sp>
      <p:sp>
        <p:nvSpPr>
          <p:cNvPr id="3" name="TextBox 2">
            <a:extLst>
              <a:ext uri="{FF2B5EF4-FFF2-40B4-BE49-F238E27FC236}">
                <a16:creationId xmlns:a16="http://schemas.microsoft.com/office/drawing/2014/main" id="{940A21BB-1CDB-41AF-9230-013C04DD22E6}"/>
              </a:ext>
            </a:extLst>
          </p:cNvPr>
          <p:cNvSpPr txBox="1"/>
          <p:nvPr/>
        </p:nvSpPr>
        <p:spPr>
          <a:xfrm>
            <a:off x="7113233" y="4507934"/>
            <a:ext cx="1775534" cy="1200329"/>
          </a:xfrm>
          <a:prstGeom prst="rect">
            <a:avLst/>
          </a:prstGeom>
          <a:noFill/>
        </p:spPr>
        <p:txBody>
          <a:bodyPr wrap="square" rtlCol="0">
            <a:spAutoFit/>
          </a:bodyPr>
          <a:lstStyle/>
          <a:p>
            <a:r>
              <a:rPr lang="en-US" dirty="0"/>
              <a:t>From “Talking Mixing:  Basics of Mixing” (Sarafinas 2019)</a:t>
            </a:r>
          </a:p>
        </p:txBody>
      </p:sp>
    </p:spTree>
    <p:extLst>
      <p:ext uri="{BB962C8B-B14F-4D97-AF65-F5344CB8AC3E}">
        <p14:creationId xmlns:p14="http://schemas.microsoft.com/office/powerpoint/2010/main" val="194978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7A11-E728-4B50-9179-041569A65455}"/>
              </a:ext>
            </a:extLst>
          </p:cNvPr>
          <p:cNvSpPr>
            <a:spLocks noGrp="1"/>
          </p:cNvSpPr>
          <p:nvPr>
            <p:ph type="title"/>
          </p:nvPr>
        </p:nvSpPr>
        <p:spPr/>
        <p:txBody>
          <a:bodyPr/>
          <a:lstStyle/>
          <a:p>
            <a:r>
              <a:rPr lang="en-US" dirty="0"/>
              <a:t>What does it look like at “halftime?”</a:t>
            </a:r>
          </a:p>
        </p:txBody>
      </p:sp>
      <p:sp>
        <p:nvSpPr>
          <p:cNvPr id="4" name="Footer Placeholder 3">
            <a:extLst>
              <a:ext uri="{FF2B5EF4-FFF2-40B4-BE49-F238E27FC236}">
                <a16:creationId xmlns:a16="http://schemas.microsoft.com/office/drawing/2014/main" id="{30225781-2C52-4169-B84D-6D7CBAC8E24A}"/>
              </a:ext>
            </a:extLst>
          </p:cNvPr>
          <p:cNvSpPr>
            <a:spLocks noGrp="1"/>
          </p:cNvSpPr>
          <p:nvPr>
            <p:ph type="ftr" sz="quarter" idx="11"/>
          </p:nvPr>
        </p:nvSpPr>
        <p:spPr/>
        <p:txBody>
          <a:bodyPr/>
          <a:lstStyle/>
          <a:p>
            <a:r>
              <a:rPr lang="en-US"/>
              <a:t>Chemical Consultants Network Meeting, Bala Cynwyd, PA - 11-September-2019</a:t>
            </a:r>
          </a:p>
        </p:txBody>
      </p:sp>
      <p:sp>
        <p:nvSpPr>
          <p:cNvPr id="5" name="Slide Number Placeholder 4">
            <a:extLst>
              <a:ext uri="{FF2B5EF4-FFF2-40B4-BE49-F238E27FC236}">
                <a16:creationId xmlns:a16="http://schemas.microsoft.com/office/drawing/2014/main" id="{F18BB3A4-34F2-463C-A891-1642AFBB263D}"/>
              </a:ext>
            </a:extLst>
          </p:cNvPr>
          <p:cNvSpPr>
            <a:spLocks noGrp="1"/>
          </p:cNvSpPr>
          <p:nvPr>
            <p:ph type="sldNum" sz="quarter" idx="12"/>
          </p:nvPr>
        </p:nvSpPr>
        <p:spPr/>
        <p:txBody>
          <a:bodyPr/>
          <a:lstStyle/>
          <a:p>
            <a:fld id="{DB72125C-AC2D-4A14-91FF-76C5DBC10812}" type="slidenum">
              <a:rPr lang="en-US" smtClean="0"/>
              <a:t>14</a:t>
            </a:fld>
            <a:endParaRPr lang="en-US"/>
          </a:p>
        </p:txBody>
      </p:sp>
      <p:sp>
        <p:nvSpPr>
          <p:cNvPr id="14" name="TextBox 13">
            <a:extLst>
              <a:ext uri="{FF2B5EF4-FFF2-40B4-BE49-F238E27FC236}">
                <a16:creationId xmlns:a16="http://schemas.microsoft.com/office/drawing/2014/main" id="{ED2B0C1F-6BE3-432F-87CB-901C2AE994A4}"/>
              </a:ext>
            </a:extLst>
          </p:cNvPr>
          <p:cNvSpPr txBox="1"/>
          <p:nvPr/>
        </p:nvSpPr>
        <p:spPr>
          <a:xfrm>
            <a:off x="-1" y="5232732"/>
            <a:ext cx="2833735" cy="1200329"/>
          </a:xfrm>
          <a:prstGeom prst="rect">
            <a:avLst/>
          </a:prstGeom>
          <a:noFill/>
        </p:spPr>
        <p:txBody>
          <a:bodyPr wrap="square" rtlCol="0">
            <a:spAutoFit/>
          </a:bodyPr>
          <a:lstStyle/>
          <a:p>
            <a:r>
              <a:rPr lang="en-US" dirty="0">
                <a:solidFill>
                  <a:srgbClr val="FF0000"/>
                </a:solidFill>
              </a:rPr>
              <a:t>How is </a:t>
            </a:r>
            <a:r>
              <a:rPr lang="en-US" i="1" dirty="0">
                <a:solidFill>
                  <a:srgbClr val="FF0000"/>
                </a:solidFill>
              </a:rPr>
              <a:t>your</a:t>
            </a:r>
            <a:r>
              <a:rPr lang="en-US" dirty="0">
                <a:solidFill>
                  <a:srgbClr val="FF0000"/>
                </a:solidFill>
              </a:rPr>
              <a:t> process affected by the time it takes for the concentration gradients to disappear?</a:t>
            </a:r>
          </a:p>
        </p:txBody>
      </p:sp>
      <p:grpSp>
        <p:nvGrpSpPr>
          <p:cNvPr id="20" name="Group 19">
            <a:extLst>
              <a:ext uri="{FF2B5EF4-FFF2-40B4-BE49-F238E27FC236}">
                <a16:creationId xmlns:a16="http://schemas.microsoft.com/office/drawing/2014/main" id="{430F15D7-8BC1-441D-A00D-0F638D797AC5}"/>
              </a:ext>
            </a:extLst>
          </p:cNvPr>
          <p:cNvGrpSpPr/>
          <p:nvPr/>
        </p:nvGrpSpPr>
        <p:grpSpPr>
          <a:xfrm>
            <a:off x="0" y="1033272"/>
            <a:ext cx="4572000" cy="3416370"/>
            <a:chOff x="0" y="1033272"/>
            <a:chExt cx="4572000" cy="3416370"/>
          </a:xfrm>
        </p:grpSpPr>
        <p:pic>
          <p:nvPicPr>
            <p:cNvPr id="7" name="Picture 6">
              <a:extLst>
                <a:ext uri="{FF2B5EF4-FFF2-40B4-BE49-F238E27FC236}">
                  <a16:creationId xmlns:a16="http://schemas.microsoft.com/office/drawing/2014/main" id="{3EE81021-A314-48F7-A27E-E32A902646AD}"/>
                </a:ext>
              </a:extLst>
            </p:cNvPr>
            <p:cNvPicPr>
              <a:picLocks noChangeAspect="1"/>
            </p:cNvPicPr>
            <p:nvPr/>
          </p:nvPicPr>
          <p:blipFill>
            <a:blip r:embed="rId2"/>
            <a:stretch>
              <a:fillRect/>
            </a:stretch>
          </p:blipFill>
          <p:spPr>
            <a:xfrm>
              <a:off x="0" y="1033272"/>
              <a:ext cx="4572000" cy="3416370"/>
            </a:xfrm>
            <a:prstGeom prst="rect">
              <a:avLst/>
            </a:prstGeom>
          </p:spPr>
        </p:pic>
        <p:sp>
          <p:nvSpPr>
            <p:cNvPr id="15" name="TextBox 14">
              <a:extLst>
                <a:ext uri="{FF2B5EF4-FFF2-40B4-BE49-F238E27FC236}">
                  <a16:creationId xmlns:a16="http://schemas.microsoft.com/office/drawing/2014/main" id="{D88A2F16-26AE-4922-A03D-72F17F444E94}"/>
                </a:ext>
              </a:extLst>
            </p:cNvPr>
            <p:cNvSpPr txBox="1"/>
            <p:nvPr/>
          </p:nvSpPr>
          <p:spPr>
            <a:xfrm>
              <a:off x="19050" y="4056318"/>
              <a:ext cx="923450" cy="369332"/>
            </a:xfrm>
            <a:prstGeom prst="rect">
              <a:avLst/>
            </a:prstGeom>
            <a:solidFill>
              <a:schemeClr val="bg1"/>
            </a:solidFill>
          </p:spPr>
          <p:txBody>
            <a:bodyPr wrap="square" rtlCol="0">
              <a:spAutoFit/>
            </a:bodyPr>
            <a:lstStyle/>
            <a:p>
              <a:r>
                <a:rPr lang="en-US" dirty="0"/>
                <a:t>t = 0 s</a:t>
              </a:r>
            </a:p>
          </p:txBody>
        </p:sp>
      </p:grpSp>
      <p:grpSp>
        <p:nvGrpSpPr>
          <p:cNvPr id="19" name="Group 18">
            <a:extLst>
              <a:ext uri="{FF2B5EF4-FFF2-40B4-BE49-F238E27FC236}">
                <a16:creationId xmlns:a16="http://schemas.microsoft.com/office/drawing/2014/main" id="{FAB15014-3B59-4A90-B02D-11C24E1BF259}"/>
              </a:ext>
            </a:extLst>
          </p:cNvPr>
          <p:cNvGrpSpPr/>
          <p:nvPr/>
        </p:nvGrpSpPr>
        <p:grpSpPr>
          <a:xfrm>
            <a:off x="4572000" y="1031531"/>
            <a:ext cx="4572000" cy="3413169"/>
            <a:chOff x="4572000" y="1031531"/>
            <a:chExt cx="4572000" cy="3413169"/>
          </a:xfrm>
        </p:grpSpPr>
        <p:pic>
          <p:nvPicPr>
            <p:cNvPr id="10" name="Picture 9">
              <a:extLst>
                <a:ext uri="{FF2B5EF4-FFF2-40B4-BE49-F238E27FC236}">
                  <a16:creationId xmlns:a16="http://schemas.microsoft.com/office/drawing/2014/main" id="{B92C772B-264E-4FF5-9180-8824DCB6EE79}"/>
                </a:ext>
              </a:extLst>
            </p:cNvPr>
            <p:cNvPicPr>
              <a:picLocks noChangeAspect="1"/>
            </p:cNvPicPr>
            <p:nvPr/>
          </p:nvPicPr>
          <p:blipFill>
            <a:blip r:embed="rId3"/>
            <a:stretch>
              <a:fillRect/>
            </a:stretch>
          </p:blipFill>
          <p:spPr>
            <a:xfrm>
              <a:off x="4572000" y="1031531"/>
              <a:ext cx="4572000" cy="3413169"/>
            </a:xfrm>
            <a:prstGeom prst="rect">
              <a:avLst/>
            </a:prstGeom>
          </p:spPr>
        </p:pic>
        <p:sp>
          <p:nvSpPr>
            <p:cNvPr id="16" name="TextBox 15">
              <a:extLst>
                <a:ext uri="{FF2B5EF4-FFF2-40B4-BE49-F238E27FC236}">
                  <a16:creationId xmlns:a16="http://schemas.microsoft.com/office/drawing/2014/main" id="{FEA0540C-4E20-4CA1-8355-558C4802DAE5}"/>
                </a:ext>
              </a:extLst>
            </p:cNvPr>
            <p:cNvSpPr txBox="1"/>
            <p:nvPr/>
          </p:nvSpPr>
          <p:spPr>
            <a:xfrm>
              <a:off x="8201500" y="4056318"/>
              <a:ext cx="923450" cy="369332"/>
            </a:xfrm>
            <a:prstGeom prst="rect">
              <a:avLst/>
            </a:prstGeom>
            <a:solidFill>
              <a:schemeClr val="bg1"/>
            </a:solidFill>
          </p:spPr>
          <p:txBody>
            <a:bodyPr wrap="square" rtlCol="0">
              <a:spAutoFit/>
            </a:bodyPr>
            <a:lstStyle/>
            <a:p>
              <a:r>
                <a:rPr lang="en-US" dirty="0"/>
                <a:t>t = 16 s</a:t>
              </a:r>
            </a:p>
          </p:txBody>
        </p:sp>
      </p:grpSp>
      <p:grpSp>
        <p:nvGrpSpPr>
          <p:cNvPr id="13" name="Group 12">
            <a:extLst>
              <a:ext uri="{FF2B5EF4-FFF2-40B4-BE49-F238E27FC236}">
                <a16:creationId xmlns:a16="http://schemas.microsoft.com/office/drawing/2014/main" id="{A10BB830-A78C-4BAC-8D59-4B7D8DD85C54}"/>
              </a:ext>
            </a:extLst>
          </p:cNvPr>
          <p:cNvGrpSpPr/>
          <p:nvPr/>
        </p:nvGrpSpPr>
        <p:grpSpPr>
          <a:xfrm>
            <a:off x="2735031" y="3021499"/>
            <a:ext cx="4572000" cy="3411562"/>
            <a:chOff x="2286000" y="3021499"/>
            <a:chExt cx="4572000" cy="3411562"/>
          </a:xfrm>
        </p:grpSpPr>
        <p:pic>
          <p:nvPicPr>
            <p:cNvPr id="11" name="Picture 10">
              <a:extLst>
                <a:ext uri="{FF2B5EF4-FFF2-40B4-BE49-F238E27FC236}">
                  <a16:creationId xmlns:a16="http://schemas.microsoft.com/office/drawing/2014/main" id="{4444D620-5159-4151-BC72-65C5B50B35BD}"/>
                </a:ext>
              </a:extLst>
            </p:cNvPr>
            <p:cNvPicPr>
              <a:picLocks noChangeAspect="1"/>
            </p:cNvPicPr>
            <p:nvPr/>
          </p:nvPicPr>
          <p:blipFill>
            <a:blip r:embed="rId4"/>
            <a:stretch>
              <a:fillRect/>
            </a:stretch>
          </p:blipFill>
          <p:spPr>
            <a:xfrm>
              <a:off x="2286000" y="3021499"/>
              <a:ext cx="4572000" cy="3411562"/>
            </a:xfrm>
            <a:prstGeom prst="rect">
              <a:avLst/>
            </a:prstGeom>
          </p:spPr>
        </p:pic>
        <p:sp>
          <p:nvSpPr>
            <p:cNvPr id="12" name="TextBox 11">
              <a:extLst>
                <a:ext uri="{FF2B5EF4-FFF2-40B4-BE49-F238E27FC236}">
                  <a16:creationId xmlns:a16="http://schemas.microsoft.com/office/drawing/2014/main" id="{A00D2BBE-0FB8-49F4-AD4A-3777457383E1}"/>
                </a:ext>
              </a:extLst>
            </p:cNvPr>
            <p:cNvSpPr txBox="1"/>
            <p:nvPr/>
          </p:nvSpPr>
          <p:spPr>
            <a:xfrm>
              <a:off x="2326744" y="6041168"/>
              <a:ext cx="923450" cy="369332"/>
            </a:xfrm>
            <a:prstGeom prst="rect">
              <a:avLst/>
            </a:prstGeom>
            <a:solidFill>
              <a:schemeClr val="bg1"/>
            </a:solidFill>
          </p:spPr>
          <p:txBody>
            <a:bodyPr wrap="square" rtlCol="0">
              <a:spAutoFit/>
            </a:bodyPr>
            <a:lstStyle/>
            <a:p>
              <a:r>
                <a:rPr lang="en-US" dirty="0"/>
                <a:t>t = 8 s</a:t>
              </a:r>
            </a:p>
          </p:txBody>
        </p:sp>
      </p:grpSp>
      <p:sp>
        <p:nvSpPr>
          <p:cNvPr id="17" name="TextBox 16">
            <a:extLst>
              <a:ext uri="{FF2B5EF4-FFF2-40B4-BE49-F238E27FC236}">
                <a16:creationId xmlns:a16="http://schemas.microsoft.com/office/drawing/2014/main" id="{EB174557-C4CC-4B84-AD7D-CD19BA45B2F5}"/>
              </a:ext>
            </a:extLst>
          </p:cNvPr>
          <p:cNvSpPr txBox="1"/>
          <p:nvPr/>
        </p:nvSpPr>
        <p:spPr>
          <a:xfrm>
            <a:off x="7579257" y="5673319"/>
            <a:ext cx="1503308" cy="307777"/>
          </a:xfrm>
          <a:prstGeom prst="rect">
            <a:avLst/>
          </a:prstGeom>
          <a:noFill/>
        </p:spPr>
        <p:txBody>
          <a:bodyPr wrap="square" rtlCol="0">
            <a:spAutoFit/>
          </a:bodyPr>
          <a:lstStyle/>
          <a:p>
            <a:r>
              <a:rPr lang="en-US" sz="1400" dirty="0"/>
              <a:t>Images from FMP</a:t>
            </a:r>
          </a:p>
        </p:txBody>
      </p:sp>
      <p:sp>
        <p:nvSpPr>
          <p:cNvPr id="18" name="TextBox 17">
            <a:extLst>
              <a:ext uri="{FF2B5EF4-FFF2-40B4-BE49-F238E27FC236}">
                <a16:creationId xmlns:a16="http://schemas.microsoft.com/office/drawing/2014/main" id="{4859DA44-64E9-4B2B-996D-D8CCE6B65B07}"/>
              </a:ext>
            </a:extLst>
          </p:cNvPr>
          <p:cNvSpPr txBox="1"/>
          <p:nvPr/>
        </p:nvSpPr>
        <p:spPr>
          <a:xfrm>
            <a:off x="7335591" y="4510940"/>
            <a:ext cx="1775534" cy="1200329"/>
          </a:xfrm>
          <a:prstGeom prst="rect">
            <a:avLst/>
          </a:prstGeom>
          <a:noFill/>
        </p:spPr>
        <p:txBody>
          <a:bodyPr wrap="square" rtlCol="0">
            <a:spAutoFit/>
          </a:bodyPr>
          <a:lstStyle/>
          <a:p>
            <a:r>
              <a:rPr lang="en-US" dirty="0"/>
              <a:t>From “Talking Mixing:  Basics of Mixing” (Sarafinas 2019)</a:t>
            </a:r>
          </a:p>
        </p:txBody>
      </p:sp>
    </p:spTree>
    <p:extLst>
      <p:ext uri="{BB962C8B-B14F-4D97-AF65-F5344CB8AC3E}">
        <p14:creationId xmlns:p14="http://schemas.microsoft.com/office/powerpoint/2010/main" val="346954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32FCE-02AC-4DB1-A4A7-D6462EE5CD5B}"/>
              </a:ext>
            </a:extLst>
          </p:cNvPr>
          <p:cNvSpPr>
            <a:spLocks noGrp="1"/>
          </p:cNvSpPr>
          <p:nvPr>
            <p:ph type="title"/>
          </p:nvPr>
        </p:nvSpPr>
        <p:spPr/>
        <p:txBody>
          <a:bodyPr/>
          <a:lstStyle/>
          <a:p>
            <a:r>
              <a:rPr lang="en-US" dirty="0"/>
              <a:t>Does mixing affect reactions?  Sometimes</a:t>
            </a:r>
          </a:p>
        </p:txBody>
      </p:sp>
      <p:sp>
        <p:nvSpPr>
          <p:cNvPr id="3" name="Content Placeholder 2">
            <a:extLst>
              <a:ext uri="{FF2B5EF4-FFF2-40B4-BE49-F238E27FC236}">
                <a16:creationId xmlns:a16="http://schemas.microsoft.com/office/drawing/2014/main" id="{BFF70388-313E-4394-AC63-922FF2FA5625}"/>
              </a:ext>
            </a:extLst>
          </p:cNvPr>
          <p:cNvSpPr>
            <a:spLocks noGrp="1"/>
          </p:cNvSpPr>
          <p:nvPr>
            <p:ph idx="1"/>
          </p:nvPr>
        </p:nvSpPr>
        <p:spPr>
          <a:xfrm>
            <a:off x="628650" y="1371600"/>
            <a:ext cx="7886700" cy="5486400"/>
          </a:xfrm>
        </p:spPr>
        <p:txBody>
          <a:bodyPr/>
          <a:lstStyle/>
          <a:p>
            <a:r>
              <a:rPr lang="en-US" dirty="0"/>
              <a:t>Consider only the first reaction  </a:t>
            </a:r>
            <a:r>
              <a:rPr lang="en-US" dirty="0">
                <a:solidFill>
                  <a:schemeClr val="bg1"/>
                </a:solidFill>
                <a:highlight>
                  <a:srgbClr val="0000FF"/>
                </a:highlight>
              </a:rPr>
              <a:t>A</a:t>
            </a:r>
            <a:r>
              <a:rPr lang="en-US" dirty="0"/>
              <a:t>+</a:t>
            </a:r>
            <a:r>
              <a:rPr lang="en-US" dirty="0">
                <a:highlight>
                  <a:srgbClr val="FFFF00"/>
                </a:highlight>
              </a:rPr>
              <a:t>B</a:t>
            </a:r>
            <a:r>
              <a:rPr lang="en-US" dirty="0">
                <a:sym typeface="Wingdings" panose="05000000000000000000" pitchFamily="2" charset="2"/>
              </a:rPr>
              <a:t></a:t>
            </a:r>
            <a:r>
              <a:rPr lang="en-US" dirty="0">
                <a:solidFill>
                  <a:schemeClr val="bg1"/>
                </a:solidFill>
                <a:highlight>
                  <a:srgbClr val="008000"/>
                </a:highlight>
                <a:sym typeface="Wingdings" panose="05000000000000000000" pitchFamily="2" charset="2"/>
              </a:rPr>
              <a:t>R</a:t>
            </a:r>
            <a:br>
              <a:rPr lang="en-US" dirty="0">
                <a:sym typeface="Wingdings" panose="05000000000000000000" pitchFamily="2" charset="2"/>
              </a:rPr>
            </a:br>
            <a:r>
              <a:rPr lang="en-US" dirty="0">
                <a:sym typeface="Wingdings" panose="05000000000000000000" pitchFamily="2" charset="2"/>
              </a:rPr>
              <a:t>with the rate expression 	    		</a:t>
            </a:r>
            <a:r>
              <a:rPr lang="en-US" dirty="0" err="1">
                <a:sym typeface="Wingdings" panose="05000000000000000000" pitchFamily="2" charset="2"/>
              </a:rPr>
              <a:t>r</a:t>
            </a:r>
            <a:r>
              <a:rPr lang="en-US" baseline="-25000" dirty="0" err="1">
                <a:sym typeface="Wingdings" panose="05000000000000000000" pitchFamily="2" charset="2"/>
              </a:rPr>
              <a:t>R</a:t>
            </a:r>
            <a:r>
              <a:rPr lang="en-US" dirty="0">
                <a:sym typeface="Wingdings" panose="05000000000000000000" pitchFamily="2" charset="2"/>
              </a:rPr>
              <a:t> = k</a:t>
            </a:r>
            <a:r>
              <a:rPr lang="en-US" baseline="-25000" dirty="0">
                <a:sym typeface="Wingdings" panose="05000000000000000000" pitchFamily="2" charset="2"/>
              </a:rPr>
              <a:t>1</a:t>
            </a:r>
            <a:r>
              <a:rPr lang="en-US" dirty="0">
                <a:sym typeface="Wingdings" panose="05000000000000000000" pitchFamily="2" charset="2"/>
              </a:rPr>
              <a:t>[</a:t>
            </a:r>
            <a:r>
              <a:rPr lang="en-US" dirty="0">
                <a:solidFill>
                  <a:schemeClr val="bg1"/>
                </a:solidFill>
                <a:highlight>
                  <a:srgbClr val="0000FF"/>
                </a:highlight>
                <a:sym typeface="Wingdings" panose="05000000000000000000" pitchFamily="2" charset="2"/>
              </a:rPr>
              <a:t>A</a:t>
            </a:r>
            <a:r>
              <a:rPr lang="en-US" dirty="0">
                <a:sym typeface="Wingdings" panose="05000000000000000000" pitchFamily="2" charset="2"/>
              </a:rPr>
              <a:t>][</a:t>
            </a:r>
            <a:r>
              <a:rPr lang="en-US" dirty="0">
                <a:highlight>
                  <a:srgbClr val="FFFF00"/>
                </a:highlight>
                <a:sym typeface="Wingdings" panose="05000000000000000000" pitchFamily="2" charset="2"/>
              </a:rPr>
              <a:t>B</a:t>
            </a:r>
            <a:r>
              <a:rPr lang="en-US" dirty="0">
                <a:sym typeface="Wingdings" panose="05000000000000000000" pitchFamily="2" charset="2"/>
              </a:rPr>
              <a:t>]</a:t>
            </a:r>
          </a:p>
          <a:p>
            <a:r>
              <a:rPr lang="en-US" dirty="0">
                <a:sym typeface="Wingdings" panose="05000000000000000000" pitchFamily="2" charset="2"/>
              </a:rPr>
              <a:t>Does mixing affect the reaction rate?</a:t>
            </a:r>
          </a:p>
          <a:p>
            <a:pPr lvl="1"/>
            <a:r>
              <a:rPr lang="en-US" dirty="0">
                <a:sym typeface="Wingdings" panose="05000000000000000000" pitchFamily="2" charset="2"/>
              </a:rPr>
              <a:t>“But since the composition is uniform throughout…” </a:t>
            </a:r>
            <a:br>
              <a:rPr lang="en-US" dirty="0">
                <a:sym typeface="Wingdings" panose="05000000000000000000" pitchFamily="2" charset="2"/>
              </a:rPr>
            </a:br>
            <a:r>
              <a:rPr lang="en-US" dirty="0">
                <a:sym typeface="Wingdings" panose="05000000000000000000" pitchFamily="2" charset="2"/>
              </a:rPr>
              <a:t>(</a:t>
            </a:r>
            <a:r>
              <a:rPr lang="en-US" dirty="0" err="1">
                <a:sym typeface="Wingdings" panose="05000000000000000000" pitchFamily="2" charset="2"/>
              </a:rPr>
              <a:t>Levenspiel</a:t>
            </a:r>
            <a:r>
              <a:rPr lang="en-US" dirty="0">
                <a:sym typeface="Wingdings" panose="05000000000000000000" pitchFamily="2" charset="2"/>
              </a:rPr>
              <a:t>, 1972, Chapter 5 “Steady-State Mixed-Flow Reactor”)</a:t>
            </a:r>
          </a:p>
          <a:p>
            <a:pPr lvl="1"/>
            <a:r>
              <a:rPr lang="en-US" dirty="0">
                <a:sym typeface="Wingdings" panose="05000000000000000000" pitchFamily="2" charset="2"/>
              </a:rPr>
              <a:t>Does mixing affect the tank-average rate constant? </a:t>
            </a:r>
          </a:p>
          <a:p>
            <a:pPr lvl="1"/>
            <a:r>
              <a:rPr lang="en-US" dirty="0">
                <a:sym typeface="Wingdings" panose="05000000000000000000" pitchFamily="2" charset="2"/>
              </a:rPr>
              <a:t>Does mixing affect the tank-average concentrations of A and B?</a:t>
            </a:r>
          </a:p>
          <a:p>
            <a:r>
              <a:rPr lang="en-US" dirty="0">
                <a:sym typeface="Wingdings" panose="05000000000000000000" pitchFamily="2" charset="2"/>
              </a:rPr>
              <a:t>Mixing can affect the </a:t>
            </a:r>
            <a:r>
              <a:rPr lang="en-US" i="1" dirty="0">
                <a:sym typeface="Wingdings" panose="05000000000000000000" pitchFamily="2" charset="2"/>
              </a:rPr>
              <a:t>local</a:t>
            </a:r>
            <a:r>
              <a:rPr lang="en-US" dirty="0">
                <a:sym typeface="Wingdings" panose="05000000000000000000" pitchFamily="2" charset="2"/>
              </a:rPr>
              <a:t> reaction rate</a:t>
            </a:r>
          </a:p>
          <a:p>
            <a:pPr lvl="1"/>
            <a:r>
              <a:rPr lang="en-US" dirty="0">
                <a:sym typeface="Wingdings" panose="05000000000000000000" pitchFamily="2" charset="2"/>
              </a:rPr>
              <a:t>How can mixing affect the </a:t>
            </a:r>
            <a:r>
              <a:rPr lang="en-US" i="1" dirty="0">
                <a:sym typeface="Wingdings" panose="05000000000000000000" pitchFamily="2" charset="2"/>
              </a:rPr>
              <a:t>local</a:t>
            </a:r>
            <a:r>
              <a:rPr lang="en-US" dirty="0">
                <a:sym typeface="Wingdings" panose="05000000000000000000" pitchFamily="2" charset="2"/>
              </a:rPr>
              <a:t> rate constant?</a:t>
            </a:r>
          </a:p>
          <a:p>
            <a:pPr lvl="2"/>
            <a:r>
              <a:rPr lang="en-US" dirty="0">
                <a:sym typeface="Wingdings" panose="05000000000000000000" pitchFamily="2" charset="2"/>
              </a:rPr>
              <a:t>Temperature gradients in the vessel</a:t>
            </a:r>
          </a:p>
          <a:p>
            <a:pPr lvl="1"/>
            <a:r>
              <a:rPr lang="en-US" dirty="0">
                <a:sym typeface="Wingdings" panose="05000000000000000000" pitchFamily="2" charset="2"/>
              </a:rPr>
              <a:t>How can mixing affect </a:t>
            </a:r>
            <a:r>
              <a:rPr lang="en-US" i="1" dirty="0">
                <a:sym typeface="Wingdings" panose="05000000000000000000" pitchFamily="2" charset="2"/>
              </a:rPr>
              <a:t>local</a:t>
            </a:r>
            <a:r>
              <a:rPr lang="en-US" dirty="0">
                <a:sym typeface="Wingdings" panose="05000000000000000000" pitchFamily="2" charset="2"/>
              </a:rPr>
              <a:t> concentrations?</a:t>
            </a:r>
          </a:p>
          <a:p>
            <a:pPr lvl="2"/>
            <a:r>
              <a:rPr lang="en-US" dirty="0">
                <a:sym typeface="Wingdings" panose="05000000000000000000" pitchFamily="2" charset="2"/>
              </a:rPr>
              <a:t>Miscible liquid blending, as shown in the video</a:t>
            </a:r>
          </a:p>
          <a:p>
            <a:pPr lvl="2"/>
            <a:r>
              <a:rPr lang="en-US" dirty="0">
                <a:sym typeface="Wingdings" panose="05000000000000000000" pitchFamily="2" charset="2"/>
              </a:rPr>
              <a:t>Mass transfer </a:t>
            </a:r>
          </a:p>
        </p:txBody>
      </p:sp>
      <p:sp>
        <p:nvSpPr>
          <p:cNvPr id="4" name="Footer Placeholder 3">
            <a:extLst>
              <a:ext uri="{FF2B5EF4-FFF2-40B4-BE49-F238E27FC236}">
                <a16:creationId xmlns:a16="http://schemas.microsoft.com/office/drawing/2014/main" id="{D753D203-20EB-4080-B731-11CD0B962338}"/>
              </a:ext>
            </a:extLst>
          </p:cNvPr>
          <p:cNvSpPr>
            <a:spLocks noGrp="1"/>
          </p:cNvSpPr>
          <p:nvPr>
            <p:ph type="ftr" sz="quarter" idx="11"/>
          </p:nvPr>
        </p:nvSpPr>
        <p:spPr/>
        <p:txBody>
          <a:bodyPr/>
          <a:lstStyle/>
          <a:p>
            <a:r>
              <a:rPr lang="en-US"/>
              <a:t>Chemical Consultants Network Meeting, Bala Cynwyd, PA - 11-September-2019</a:t>
            </a:r>
          </a:p>
        </p:txBody>
      </p:sp>
      <p:sp>
        <p:nvSpPr>
          <p:cNvPr id="5" name="Slide Number Placeholder 4">
            <a:extLst>
              <a:ext uri="{FF2B5EF4-FFF2-40B4-BE49-F238E27FC236}">
                <a16:creationId xmlns:a16="http://schemas.microsoft.com/office/drawing/2014/main" id="{85981B1C-8434-4A85-9B5A-BA3CA0BB3522}"/>
              </a:ext>
            </a:extLst>
          </p:cNvPr>
          <p:cNvSpPr>
            <a:spLocks noGrp="1"/>
          </p:cNvSpPr>
          <p:nvPr>
            <p:ph type="sldNum" sz="quarter" idx="12"/>
          </p:nvPr>
        </p:nvSpPr>
        <p:spPr/>
        <p:txBody>
          <a:bodyPr/>
          <a:lstStyle/>
          <a:p>
            <a:fld id="{DB72125C-AC2D-4A14-91FF-76C5DBC10812}" type="slidenum">
              <a:rPr lang="en-US" smtClean="0"/>
              <a:t>15</a:t>
            </a:fld>
            <a:endParaRPr lang="en-US"/>
          </a:p>
        </p:txBody>
      </p:sp>
      <p:pic>
        <p:nvPicPr>
          <p:cNvPr id="6" name="Picture 5">
            <a:extLst>
              <a:ext uri="{FF2B5EF4-FFF2-40B4-BE49-F238E27FC236}">
                <a16:creationId xmlns:a16="http://schemas.microsoft.com/office/drawing/2014/main" id="{F68C1865-FAD4-4162-9155-E8AED12B3140}"/>
              </a:ext>
            </a:extLst>
          </p:cNvPr>
          <p:cNvPicPr>
            <a:picLocks noChangeAspect="1"/>
          </p:cNvPicPr>
          <p:nvPr/>
        </p:nvPicPr>
        <p:blipFill>
          <a:blip r:embed="rId3"/>
          <a:stretch>
            <a:fillRect/>
          </a:stretch>
        </p:blipFill>
        <p:spPr>
          <a:xfrm>
            <a:off x="6380714" y="3938954"/>
            <a:ext cx="2753237" cy="2053915"/>
          </a:xfrm>
          <a:prstGeom prst="rect">
            <a:avLst/>
          </a:prstGeom>
        </p:spPr>
      </p:pic>
    </p:spTree>
    <p:extLst>
      <p:ext uri="{BB962C8B-B14F-4D97-AF65-F5344CB8AC3E}">
        <p14:creationId xmlns:p14="http://schemas.microsoft.com/office/powerpoint/2010/main" val="615453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C3A96BB-500C-4998-AA40-08B05D351A6D}"/>
              </a:ext>
            </a:extLst>
          </p:cNvPr>
          <p:cNvPicPr>
            <a:picLocks noChangeAspect="1"/>
          </p:cNvPicPr>
          <p:nvPr/>
        </p:nvPicPr>
        <p:blipFill>
          <a:blip r:embed="rId3"/>
          <a:stretch>
            <a:fillRect/>
          </a:stretch>
        </p:blipFill>
        <p:spPr>
          <a:xfrm>
            <a:off x="4108639" y="1343585"/>
            <a:ext cx="4886325" cy="2847975"/>
          </a:xfrm>
          <a:prstGeom prst="rect">
            <a:avLst/>
          </a:prstGeom>
        </p:spPr>
      </p:pic>
      <p:sp>
        <p:nvSpPr>
          <p:cNvPr id="3" name="Content Placeholder 2">
            <a:extLst>
              <a:ext uri="{FF2B5EF4-FFF2-40B4-BE49-F238E27FC236}">
                <a16:creationId xmlns:a16="http://schemas.microsoft.com/office/drawing/2014/main" id="{AA89A504-E2BF-42E6-93CB-079F2A530842}"/>
              </a:ext>
            </a:extLst>
          </p:cNvPr>
          <p:cNvSpPr>
            <a:spLocks noGrp="1"/>
          </p:cNvSpPr>
          <p:nvPr>
            <p:ph idx="1"/>
          </p:nvPr>
        </p:nvSpPr>
        <p:spPr>
          <a:xfrm>
            <a:off x="628650" y="1371602"/>
            <a:ext cx="7886700" cy="5423481"/>
          </a:xfrm>
        </p:spPr>
        <p:txBody>
          <a:bodyPr>
            <a:normAutofit/>
          </a:bodyPr>
          <a:lstStyle/>
          <a:p>
            <a:r>
              <a:rPr lang="en-US" dirty="0"/>
              <a:t>Process Scheme:</a:t>
            </a:r>
          </a:p>
          <a:p>
            <a:endParaRPr lang="en-US" dirty="0"/>
          </a:p>
          <a:p>
            <a:endParaRPr lang="en-US" dirty="0"/>
          </a:p>
          <a:p>
            <a:endParaRPr lang="en-US" dirty="0"/>
          </a:p>
          <a:p>
            <a:r>
              <a:rPr lang="en-US" dirty="0"/>
              <a:t>Reactions</a:t>
            </a:r>
          </a:p>
          <a:p>
            <a:endParaRPr lang="en-US" dirty="0"/>
          </a:p>
          <a:p>
            <a:r>
              <a:rPr lang="en-US" dirty="0"/>
              <a:t>What happens if:</a:t>
            </a:r>
          </a:p>
          <a:p>
            <a:pPr lvl="1"/>
            <a:r>
              <a:rPr lang="en-US" dirty="0"/>
              <a:t>k2 &gt;&gt; k1?  Only S</a:t>
            </a:r>
          </a:p>
          <a:p>
            <a:pPr lvl="1"/>
            <a:r>
              <a:rPr lang="en-US" dirty="0"/>
              <a:t>k1 &gt;&gt; k2?  R is favored</a:t>
            </a:r>
          </a:p>
          <a:p>
            <a:r>
              <a:rPr lang="en-US" dirty="0"/>
              <a:t>But what happens in the feed zone, where [B] is high?</a:t>
            </a:r>
          </a:p>
          <a:p>
            <a:pPr lvl="1"/>
            <a:r>
              <a:rPr lang="en-US" dirty="0"/>
              <a:t>Doesn’t matter if k2 &gt;&gt; k1, still getting S</a:t>
            </a:r>
          </a:p>
          <a:p>
            <a:pPr lvl="1"/>
            <a:r>
              <a:rPr lang="en-US" b="1" dirty="0">
                <a:solidFill>
                  <a:srgbClr val="FF0000"/>
                </a:solidFill>
              </a:rPr>
              <a:t>But if k1 &gt;&gt; k2, then the mixing probably will matter</a:t>
            </a:r>
          </a:p>
          <a:p>
            <a:pPr lvl="1"/>
            <a:endParaRPr lang="en-US" dirty="0"/>
          </a:p>
          <a:p>
            <a:pPr lvl="1"/>
            <a:endParaRPr lang="en-US" dirty="0"/>
          </a:p>
          <a:p>
            <a:endParaRPr lang="en-US" dirty="0"/>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3C923C2E-AF8B-4894-AA64-E44C98B024CD}"/>
              </a:ext>
            </a:extLst>
          </p:cNvPr>
          <p:cNvSpPr>
            <a:spLocks noGrp="1"/>
          </p:cNvSpPr>
          <p:nvPr>
            <p:ph type="title"/>
          </p:nvPr>
        </p:nvSpPr>
        <p:spPr/>
        <p:txBody>
          <a:bodyPr/>
          <a:lstStyle/>
          <a:p>
            <a:r>
              <a:rPr lang="en-US" dirty="0"/>
              <a:t>Back to the competing reactions…</a:t>
            </a:r>
          </a:p>
        </p:txBody>
      </p:sp>
      <p:sp>
        <p:nvSpPr>
          <p:cNvPr id="4" name="Footer Placeholder 3">
            <a:extLst>
              <a:ext uri="{FF2B5EF4-FFF2-40B4-BE49-F238E27FC236}">
                <a16:creationId xmlns:a16="http://schemas.microsoft.com/office/drawing/2014/main" id="{5DBADD77-1A74-42AD-90E6-AB45A78349D0}"/>
              </a:ext>
            </a:extLst>
          </p:cNvPr>
          <p:cNvSpPr>
            <a:spLocks noGrp="1"/>
          </p:cNvSpPr>
          <p:nvPr>
            <p:ph type="ftr" sz="quarter" idx="11"/>
          </p:nvPr>
        </p:nvSpPr>
        <p:spPr/>
        <p:txBody>
          <a:bodyPr/>
          <a:lstStyle/>
          <a:p>
            <a:r>
              <a:rPr lang="en-US"/>
              <a:t>Chemical Consultants Network Meeting, Bala Cynwyd, PA - 11-September-2019</a:t>
            </a:r>
          </a:p>
        </p:txBody>
      </p:sp>
      <p:sp>
        <p:nvSpPr>
          <p:cNvPr id="5" name="Slide Number Placeholder 4">
            <a:extLst>
              <a:ext uri="{FF2B5EF4-FFF2-40B4-BE49-F238E27FC236}">
                <a16:creationId xmlns:a16="http://schemas.microsoft.com/office/drawing/2014/main" id="{E6EDC34E-EFF9-442C-A463-C659943EF3E7}"/>
              </a:ext>
            </a:extLst>
          </p:cNvPr>
          <p:cNvSpPr>
            <a:spLocks noGrp="1"/>
          </p:cNvSpPr>
          <p:nvPr>
            <p:ph type="sldNum" sz="quarter" idx="12"/>
          </p:nvPr>
        </p:nvSpPr>
        <p:spPr/>
        <p:txBody>
          <a:bodyPr/>
          <a:lstStyle/>
          <a:p>
            <a:fld id="{DB72125C-AC2D-4A14-91FF-76C5DBC10812}" type="slidenum">
              <a:rPr lang="en-US" smtClean="0"/>
              <a:t>16</a:t>
            </a:fld>
            <a:endParaRPr lang="en-US"/>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AF79EE3-13C5-4D2F-876A-89E62E66044D}"/>
                  </a:ext>
                </a:extLst>
              </p:cNvPr>
              <p:cNvSpPr txBox="1"/>
              <p:nvPr/>
            </p:nvSpPr>
            <p:spPr>
              <a:xfrm>
                <a:off x="2438081" y="3136392"/>
                <a:ext cx="1162369" cy="3777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 </m:t>
                      </m:r>
                      <m:groupChr>
                        <m:groupChrPr>
                          <m:chr m:val="→"/>
                          <m:vertJc m:val="bot"/>
                          <m:ctrlPr>
                            <a:rPr lang="en-US" b="0" i="1" smtClean="0">
                              <a:latin typeface="Cambria Math" panose="02040503050406030204" pitchFamily="18" charset="0"/>
                            </a:rPr>
                          </m:ctrlPr>
                        </m:groupChrPr>
                        <m:e>
                          <m:r>
                            <m:rPr>
                              <m:brk m:alnAt="2"/>
                            </m:rPr>
                            <a:rPr lang="en-US" b="0" i="1" smtClean="0">
                              <a:latin typeface="Cambria Math" panose="02040503050406030204" pitchFamily="18" charset="0"/>
                            </a:rPr>
                            <m:t>𝑘</m:t>
                          </m:r>
                          <m:r>
                            <a:rPr lang="en-US" b="0" i="1" smtClean="0">
                              <a:latin typeface="Cambria Math" panose="02040503050406030204" pitchFamily="18" charset="0"/>
                            </a:rPr>
                            <m:t>1</m:t>
                          </m:r>
                        </m:e>
                      </m:groupCh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𝑅</m:t>
                      </m:r>
                    </m:oMath>
                  </m:oMathPara>
                </a14:m>
                <a:endParaRPr lang="en-US" dirty="0"/>
              </a:p>
            </p:txBody>
          </p:sp>
        </mc:Choice>
        <mc:Fallback xmlns="">
          <p:sp>
            <p:nvSpPr>
              <p:cNvPr id="11" name="TextBox 10">
                <a:extLst>
                  <a:ext uri="{FF2B5EF4-FFF2-40B4-BE49-F238E27FC236}">
                    <a16:creationId xmlns:a16="http://schemas.microsoft.com/office/drawing/2014/main" id="{BAF79EE3-13C5-4D2F-876A-89E62E66044D}"/>
                  </a:ext>
                </a:extLst>
              </p:cNvPr>
              <p:cNvSpPr txBox="1">
                <a:spLocks noRot="1" noChangeAspect="1" noMove="1" noResize="1" noEditPoints="1" noAdjustHandles="1" noChangeArrowheads="1" noChangeShapeType="1" noTextEdit="1"/>
              </p:cNvSpPr>
              <p:nvPr/>
            </p:nvSpPr>
            <p:spPr>
              <a:xfrm>
                <a:off x="2438081" y="3136392"/>
                <a:ext cx="1162369" cy="37779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6DD3341-969D-490D-93B6-829BB694BACA}"/>
                  </a:ext>
                </a:extLst>
              </p:cNvPr>
              <p:cNvSpPr txBox="1"/>
              <p:nvPr/>
            </p:nvSpPr>
            <p:spPr>
              <a:xfrm>
                <a:off x="2409506" y="3645984"/>
                <a:ext cx="1150058" cy="3777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 </m:t>
                      </m:r>
                      <m:groupChr>
                        <m:groupChrPr>
                          <m:chr m:val="→"/>
                          <m:vertJc m:val="bot"/>
                          <m:ctrlPr>
                            <a:rPr lang="en-US" b="0" i="1" smtClean="0">
                              <a:latin typeface="Cambria Math" panose="02040503050406030204" pitchFamily="18" charset="0"/>
                            </a:rPr>
                          </m:ctrlPr>
                        </m:groupChrPr>
                        <m:e>
                          <m:r>
                            <m:rPr>
                              <m:brk m:alnAt="2"/>
                            </m:rPr>
                            <a:rPr lang="en-US" b="0" i="1" smtClean="0">
                              <a:latin typeface="Cambria Math" panose="02040503050406030204" pitchFamily="18" charset="0"/>
                            </a:rPr>
                            <m:t>𝑘</m:t>
                          </m:r>
                          <m:r>
                            <a:rPr lang="en-US" b="0" i="1" smtClean="0">
                              <a:latin typeface="Cambria Math" panose="02040503050406030204" pitchFamily="18" charset="0"/>
                            </a:rPr>
                            <m:t>2</m:t>
                          </m:r>
                        </m:e>
                      </m:groupCh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𝑆</m:t>
                      </m:r>
                    </m:oMath>
                  </m:oMathPara>
                </a14:m>
                <a:endParaRPr lang="en-US" dirty="0"/>
              </a:p>
            </p:txBody>
          </p:sp>
        </mc:Choice>
        <mc:Fallback xmlns="">
          <p:sp>
            <p:nvSpPr>
              <p:cNvPr id="12" name="TextBox 11">
                <a:extLst>
                  <a:ext uri="{FF2B5EF4-FFF2-40B4-BE49-F238E27FC236}">
                    <a16:creationId xmlns:a16="http://schemas.microsoft.com/office/drawing/2014/main" id="{36DD3341-969D-490D-93B6-829BB694BACA}"/>
                  </a:ext>
                </a:extLst>
              </p:cNvPr>
              <p:cNvSpPr txBox="1">
                <a:spLocks noRot="1" noChangeAspect="1" noMove="1" noResize="1" noEditPoints="1" noAdjustHandles="1" noChangeArrowheads="1" noChangeShapeType="1" noTextEdit="1"/>
              </p:cNvSpPr>
              <p:nvPr/>
            </p:nvSpPr>
            <p:spPr>
              <a:xfrm>
                <a:off x="2409506" y="3645984"/>
                <a:ext cx="1150058" cy="377796"/>
              </a:xfrm>
              <a:prstGeom prst="rect">
                <a:avLst/>
              </a:prstGeom>
              <a:blipFill>
                <a:blip r:embed="rId5"/>
                <a:stretch>
                  <a:fillRect/>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A40D9153-4FE4-46F3-8CE1-A622F23392B9}"/>
              </a:ext>
            </a:extLst>
          </p:cNvPr>
          <p:cNvSpPr txBox="1"/>
          <p:nvPr/>
        </p:nvSpPr>
        <p:spPr>
          <a:xfrm>
            <a:off x="5945349" y="1611791"/>
            <a:ext cx="2739701" cy="646331"/>
          </a:xfrm>
          <a:prstGeom prst="rect">
            <a:avLst/>
          </a:prstGeom>
          <a:noFill/>
        </p:spPr>
        <p:txBody>
          <a:bodyPr wrap="square" rtlCol="0">
            <a:spAutoFit/>
          </a:bodyPr>
          <a:lstStyle/>
          <a:p>
            <a:r>
              <a:rPr lang="en-US" b="1" dirty="0">
                <a:solidFill>
                  <a:schemeClr val="accent1"/>
                </a:solidFill>
              </a:rPr>
              <a:t>Competitive-Consecutive </a:t>
            </a:r>
            <a:br>
              <a:rPr lang="en-US" b="1" dirty="0">
                <a:solidFill>
                  <a:schemeClr val="accent1"/>
                </a:solidFill>
              </a:rPr>
            </a:br>
            <a:r>
              <a:rPr lang="en-US" b="1" dirty="0">
                <a:solidFill>
                  <a:schemeClr val="accent1"/>
                </a:solidFill>
              </a:rPr>
              <a:t>(Series-Parallel) Reactions</a:t>
            </a:r>
          </a:p>
        </p:txBody>
      </p:sp>
    </p:spTree>
    <p:extLst>
      <p:ext uri="{BB962C8B-B14F-4D97-AF65-F5344CB8AC3E}">
        <p14:creationId xmlns:p14="http://schemas.microsoft.com/office/powerpoint/2010/main" val="487308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F198F-23F9-4787-9F1D-FE0FB64DECAB}"/>
              </a:ext>
            </a:extLst>
          </p:cNvPr>
          <p:cNvSpPr>
            <a:spLocks noGrp="1"/>
          </p:cNvSpPr>
          <p:nvPr>
            <p:ph type="title"/>
          </p:nvPr>
        </p:nvSpPr>
        <p:spPr/>
        <p:txBody>
          <a:bodyPr/>
          <a:lstStyle/>
          <a:p>
            <a:r>
              <a:rPr lang="en-US" dirty="0"/>
              <a:t>A Sanitized Example</a:t>
            </a:r>
          </a:p>
        </p:txBody>
      </p:sp>
      <p:sp>
        <p:nvSpPr>
          <p:cNvPr id="3" name="Content Placeholder 2">
            <a:extLst>
              <a:ext uri="{FF2B5EF4-FFF2-40B4-BE49-F238E27FC236}">
                <a16:creationId xmlns:a16="http://schemas.microsoft.com/office/drawing/2014/main" id="{684E91EB-0CE0-49D5-8047-941FB58559CF}"/>
              </a:ext>
            </a:extLst>
          </p:cNvPr>
          <p:cNvSpPr>
            <a:spLocks noGrp="1"/>
          </p:cNvSpPr>
          <p:nvPr>
            <p:ph idx="1"/>
          </p:nvPr>
        </p:nvSpPr>
        <p:spPr/>
        <p:txBody>
          <a:bodyPr>
            <a:normAutofit/>
          </a:bodyPr>
          <a:lstStyle/>
          <a:p>
            <a:r>
              <a:rPr lang="en-US" dirty="0"/>
              <a:t>Suppose you want to make this molecule:</a:t>
            </a:r>
          </a:p>
          <a:p>
            <a:endParaRPr lang="en-US" dirty="0"/>
          </a:p>
          <a:p>
            <a:endParaRPr lang="en-US" dirty="0"/>
          </a:p>
          <a:p>
            <a:endParaRPr lang="en-US" dirty="0"/>
          </a:p>
          <a:p>
            <a:endParaRPr lang="en-US" dirty="0"/>
          </a:p>
          <a:p>
            <a:r>
              <a:rPr lang="en-US" dirty="0"/>
              <a:t>From these materials</a:t>
            </a:r>
          </a:p>
        </p:txBody>
      </p:sp>
      <p:graphicFrame>
        <p:nvGraphicFramePr>
          <p:cNvPr id="7" name="Object 5">
            <a:extLst>
              <a:ext uri="{FF2B5EF4-FFF2-40B4-BE49-F238E27FC236}">
                <a16:creationId xmlns:a16="http://schemas.microsoft.com/office/drawing/2014/main" id="{A86E9164-AEF6-4003-89EF-BC2B7805D045}"/>
              </a:ext>
            </a:extLst>
          </p:cNvPr>
          <p:cNvGraphicFramePr>
            <a:graphicFrameLocks noChangeAspect="1"/>
          </p:cNvGraphicFramePr>
          <p:nvPr>
            <p:extLst>
              <p:ext uri="{D42A27DB-BD31-4B8C-83A1-F6EECF244321}">
                <p14:modId xmlns:p14="http://schemas.microsoft.com/office/powerpoint/2010/main" val="3285501602"/>
              </p:ext>
            </p:extLst>
          </p:nvPr>
        </p:nvGraphicFramePr>
        <p:xfrm>
          <a:off x="3699833" y="4463661"/>
          <a:ext cx="2284115" cy="895350"/>
        </p:xfrm>
        <a:graphic>
          <a:graphicData uri="http://schemas.openxmlformats.org/presentationml/2006/ole">
            <mc:AlternateContent xmlns:mc="http://schemas.openxmlformats.org/markup-compatibility/2006">
              <mc:Choice xmlns:v="urn:schemas-microsoft-com:vml" Requires="v">
                <p:oleObj spid="_x0000_s16528" name="CS ChemDraw Drawing" r:id="rId3" imgW="1307415" imgH="513307" progId="ChemDraw.Document.6.0">
                  <p:embed/>
                </p:oleObj>
              </mc:Choice>
              <mc:Fallback>
                <p:oleObj name="CS ChemDraw Drawing" r:id="rId3" imgW="1307415" imgH="513307" progId="ChemDraw.Document.6.0">
                  <p:embed/>
                  <p:pic>
                    <p:nvPicPr>
                      <p:cNvPr id="7" name="Object 5">
                        <a:extLst>
                          <a:ext uri="{FF2B5EF4-FFF2-40B4-BE49-F238E27FC236}">
                            <a16:creationId xmlns:a16="http://schemas.microsoft.com/office/drawing/2014/main" id="{A86E9164-AEF6-4003-89EF-BC2B7805D0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9833" y="4463661"/>
                        <a:ext cx="2284115" cy="895350"/>
                      </a:xfrm>
                      <a:prstGeom prst="rect">
                        <a:avLst/>
                      </a:prstGeom>
                      <a:noFill/>
                      <a:ln>
                        <a:noFill/>
                      </a:ln>
                      <a:effectLst/>
                    </p:spPr>
                  </p:pic>
                </p:oleObj>
              </mc:Fallback>
            </mc:AlternateContent>
          </a:graphicData>
        </a:graphic>
      </p:graphicFrame>
      <p:graphicFrame>
        <p:nvGraphicFramePr>
          <p:cNvPr id="8" name="Object 6">
            <a:extLst>
              <a:ext uri="{FF2B5EF4-FFF2-40B4-BE49-F238E27FC236}">
                <a16:creationId xmlns:a16="http://schemas.microsoft.com/office/drawing/2014/main" id="{8E97537F-9F8E-452A-A01F-C9B41404111A}"/>
              </a:ext>
            </a:extLst>
          </p:cNvPr>
          <p:cNvGraphicFramePr>
            <a:graphicFrameLocks noChangeAspect="1"/>
          </p:cNvGraphicFramePr>
          <p:nvPr>
            <p:extLst>
              <p:ext uri="{D42A27DB-BD31-4B8C-83A1-F6EECF244321}">
                <p14:modId xmlns:p14="http://schemas.microsoft.com/office/powerpoint/2010/main" val="1769479004"/>
              </p:ext>
            </p:extLst>
          </p:nvPr>
        </p:nvGraphicFramePr>
        <p:xfrm>
          <a:off x="1011461" y="4410345"/>
          <a:ext cx="1634677" cy="1001982"/>
        </p:xfrm>
        <a:graphic>
          <a:graphicData uri="http://schemas.openxmlformats.org/presentationml/2006/ole">
            <mc:AlternateContent xmlns:mc="http://schemas.openxmlformats.org/markup-compatibility/2006">
              <mc:Choice xmlns:v="urn:schemas-microsoft-com:vml" Requires="v">
                <p:oleObj spid="_x0000_s16529" name="CS ChemDraw Drawing" r:id="rId5" imgW="1004105" imgH="615212" progId="ChemDraw.Document.6.0">
                  <p:embed/>
                </p:oleObj>
              </mc:Choice>
              <mc:Fallback>
                <p:oleObj name="CS ChemDraw Drawing" r:id="rId5" imgW="1004105" imgH="615212" progId="ChemDraw.Document.6.0">
                  <p:embed/>
                  <p:pic>
                    <p:nvPicPr>
                      <p:cNvPr id="8" name="Object 6">
                        <a:extLst>
                          <a:ext uri="{FF2B5EF4-FFF2-40B4-BE49-F238E27FC236}">
                            <a16:creationId xmlns:a16="http://schemas.microsoft.com/office/drawing/2014/main" id="{8E97537F-9F8E-452A-A01F-C9B4140411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1461" y="4410345"/>
                        <a:ext cx="1634677" cy="1001982"/>
                      </a:xfrm>
                      <a:prstGeom prst="rect">
                        <a:avLst/>
                      </a:prstGeom>
                      <a:noFill/>
                      <a:ln>
                        <a:noFill/>
                      </a:ln>
                      <a:effectLst/>
                    </p:spPr>
                  </p:pic>
                </p:oleObj>
              </mc:Fallback>
            </mc:AlternateContent>
          </a:graphicData>
        </a:graphic>
      </p:graphicFrame>
      <p:grpSp>
        <p:nvGrpSpPr>
          <p:cNvPr id="16" name="Group 15">
            <a:extLst>
              <a:ext uri="{FF2B5EF4-FFF2-40B4-BE49-F238E27FC236}">
                <a16:creationId xmlns:a16="http://schemas.microsoft.com/office/drawing/2014/main" id="{39941EB5-943D-4B93-A289-77B83DAD5B6B}"/>
              </a:ext>
            </a:extLst>
          </p:cNvPr>
          <p:cNvGrpSpPr/>
          <p:nvPr/>
        </p:nvGrpSpPr>
        <p:grpSpPr>
          <a:xfrm>
            <a:off x="2223323" y="1807980"/>
            <a:ext cx="4834528" cy="1650374"/>
            <a:chOff x="5562600" y="4323420"/>
            <a:chExt cx="2972717" cy="987425"/>
          </a:xfrm>
        </p:grpSpPr>
        <p:graphicFrame>
          <p:nvGraphicFramePr>
            <p:cNvPr id="12" name="Object 12">
              <a:extLst>
                <a:ext uri="{FF2B5EF4-FFF2-40B4-BE49-F238E27FC236}">
                  <a16:creationId xmlns:a16="http://schemas.microsoft.com/office/drawing/2014/main" id="{B33EB792-BFBC-4D6B-9389-FCCB8D24735C}"/>
                </a:ext>
              </a:extLst>
            </p:cNvPr>
            <p:cNvGraphicFramePr>
              <a:graphicFrameLocks noChangeAspect="1"/>
            </p:cNvGraphicFramePr>
            <p:nvPr/>
          </p:nvGraphicFramePr>
          <p:xfrm>
            <a:off x="5562600" y="4323420"/>
            <a:ext cx="2835275" cy="987425"/>
          </p:xfrm>
          <a:graphic>
            <a:graphicData uri="http://schemas.openxmlformats.org/presentationml/2006/ole">
              <mc:AlternateContent xmlns:mc="http://schemas.openxmlformats.org/markup-compatibility/2006">
                <mc:Choice xmlns:v="urn:schemas-microsoft-com:vml" Requires="v">
                  <p:oleObj spid="_x0000_s16530" name="CS ChemDraw Drawing" r:id="rId7" imgW="2835835" imgH="987150" progId="ChemDraw.Document.6.0">
                    <p:embed/>
                  </p:oleObj>
                </mc:Choice>
                <mc:Fallback>
                  <p:oleObj name="CS ChemDraw Drawing" r:id="rId7" imgW="2835835" imgH="987150" progId="ChemDraw.Document.6.0">
                    <p:embed/>
                    <p:pic>
                      <p:nvPicPr>
                        <p:cNvPr id="12" name="Object 12">
                          <a:extLst>
                            <a:ext uri="{FF2B5EF4-FFF2-40B4-BE49-F238E27FC236}">
                              <a16:creationId xmlns:a16="http://schemas.microsoft.com/office/drawing/2014/main" id="{B33EB792-BFBC-4D6B-9389-FCCB8D24735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2600" y="4323420"/>
                          <a:ext cx="2835275" cy="987425"/>
                        </a:xfrm>
                        <a:prstGeom prst="rect">
                          <a:avLst/>
                        </a:prstGeom>
                        <a:noFill/>
                        <a:ln>
                          <a:noFill/>
                        </a:ln>
                        <a:effectLst/>
                        <a:extLst>
                          <a:ext uri="{909E8E84-426E-40DD-AFC4-6F175D3DCCD1}">
                            <a14:hiddenFill xmlns:a14="http://schemas.microsoft.com/office/drawing/2010/main">
                              <a:solidFill>
                                <a:srgbClr val="DE313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TextBox 14">
              <a:extLst>
                <a:ext uri="{FF2B5EF4-FFF2-40B4-BE49-F238E27FC236}">
                  <a16:creationId xmlns:a16="http://schemas.microsoft.com/office/drawing/2014/main" id="{C97E11FE-5FCF-4089-848A-75BFCEF0B9C6}"/>
                </a:ext>
              </a:extLst>
            </p:cNvPr>
            <p:cNvSpPr txBox="1"/>
            <p:nvPr/>
          </p:nvSpPr>
          <p:spPr>
            <a:xfrm>
              <a:off x="8105259" y="4773175"/>
              <a:ext cx="430058" cy="220973"/>
            </a:xfrm>
            <a:prstGeom prst="rect">
              <a:avLst/>
            </a:prstGeom>
            <a:solidFill>
              <a:schemeClr val="bg1"/>
            </a:solidFill>
          </p:spPr>
          <p:txBody>
            <a:bodyPr wrap="square" rtlCol="0">
              <a:spAutoFit/>
            </a:bodyPr>
            <a:lstStyle/>
            <a:p>
              <a:r>
                <a:rPr lang="en-US" dirty="0"/>
                <a:t>“C”</a:t>
              </a:r>
            </a:p>
          </p:txBody>
        </p:sp>
      </p:grpSp>
      <p:grpSp>
        <p:nvGrpSpPr>
          <p:cNvPr id="20" name="Group 19">
            <a:extLst>
              <a:ext uri="{FF2B5EF4-FFF2-40B4-BE49-F238E27FC236}">
                <a16:creationId xmlns:a16="http://schemas.microsoft.com/office/drawing/2014/main" id="{0A2E9B5D-604E-4247-A800-ED0D982B680A}"/>
              </a:ext>
            </a:extLst>
          </p:cNvPr>
          <p:cNvGrpSpPr/>
          <p:nvPr/>
        </p:nvGrpSpPr>
        <p:grpSpPr>
          <a:xfrm>
            <a:off x="6628250" y="4377015"/>
            <a:ext cx="1713051" cy="1068642"/>
            <a:chOff x="5615615" y="4081921"/>
            <a:chExt cx="1713051" cy="1068642"/>
          </a:xfrm>
        </p:grpSpPr>
        <p:graphicFrame>
          <p:nvGraphicFramePr>
            <p:cNvPr id="19" name="Object 6">
              <a:extLst>
                <a:ext uri="{FF2B5EF4-FFF2-40B4-BE49-F238E27FC236}">
                  <a16:creationId xmlns:a16="http://schemas.microsoft.com/office/drawing/2014/main" id="{3A274BDB-8A26-4C40-9E0E-1ABAC2C93CDA}"/>
                </a:ext>
              </a:extLst>
            </p:cNvPr>
            <p:cNvGraphicFramePr>
              <a:graphicFrameLocks noChangeAspect="1"/>
            </p:cNvGraphicFramePr>
            <p:nvPr>
              <p:extLst>
                <p:ext uri="{D42A27DB-BD31-4B8C-83A1-F6EECF244321}">
                  <p14:modId xmlns:p14="http://schemas.microsoft.com/office/powerpoint/2010/main" val="2544613426"/>
                </p:ext>
              </p:extLst>
            </p:nvPr>
          </p:nvGraphicFramePr>
          <p:xfrm>
            <a:off x="5693989" y="4081921"/>
            <a:ext cx="1634677" cy="1001982"/>
          </p:xfrm>
          <a:graphic>
            <a:graphicData uri="http://schemas.openxmlformats.org/presentationml/2006/ole">
              <mc:AlternateContent xmlns:mc="http://schemas.openxmlformats.org/markup-compatibility/2006">
                <mc:Choice xmlns:v="urn:schemas-microsoft-com:vml" Requires="v">
                  <p:oleObj spid="_x0000_s16531" name="CS ChemDraw Drawing" r:id="rId5" imgW="1004105" imgH="615212" progId="ChemDraw.Document.6.0">
                    <p:embed/>
                  </p:oleObj>
                </mc:Choice>
                <mc:Fallback>
                  <p:oleObj name="CS ChemDraw Drawing" r:id="rId5" imgW="1004105" imgH="615212" progId="ChemDraw.Document.6.0">
                    <p:embed/>
                    <p:pic>
                      <p:nvPicPr>
                        <p:cNvPr id="8" name="Object 6">
                          <a:extLst>
                            <a:ext uri="{FF2B5EF4-FFF2-40B4-BE49-F238E27FC236}">
                              <a16:creationId xmlns:a16="http://schemas.microsoft.com/office/drawing/2014/main" id="{8E97537F-9F8E-452A-A01F-C9B4140411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93989" y="4081921"/>
                          <a:ext cx="1634677" cy="1001982"/>
                        </a:xfrm>
                        <a:prstGeom prst="rect">
                          <a:avLst/>
                        </a:prstGeom>
                        <a:noFill/>
                        <a:ln>
                          <a:noFill/>
                        </a:ln>
                        <a:effectLst/>
                      </p:spPr>
                    </p:pic>
                  </p:oleObj>
                </mc:Fallback>
              </mc:AlternateContent>
            </a:graphicData>
          </a:graphic>
        </p:graphicFrame>
        <p:sp>
          <p:nvSpPr>
            <p:cNvPr id="5" name="TextBox 4">
              <a:extLst>
                <a:ext uri="{FF2B5EF4-FFF2-40B4-BE49-F238E27FC236}">
                  <a16:creationId xmlns:a16="http://schemas.microsoft.com/office/drawing/2014/main" id="{6400A8E3-D38F-4272-812B-85ADC939A606}"/>
                </a:ext>
              </a:extLst>
            </p:cNvPr>
            <p:cNvSpPr txBox="1"/>
            <p:nvPr/>
          </p:nvSpPr>
          <p:spPr>
            <a:xfrm>
              <a:off x="5615615" y="4781231"/>
              <a:ext cx="536609" cy="369332"/>
            </a:xfrm>
            <a:prstGeom prst="rect">
              <a:avLst/>
            </a:prstGeom>
            <a:solidFill>
              <a:schemeClr val="bg1"/>
            </a:solidFill>
          </p:spPr>
          <p:txBody>
            <a:bodyPr wrap="square" rtlCol="0">
              <a:spAutoFit/>
            </a:bodyPr>
            <a:lstStyle/>
            <a:p>
              <a:r>
                <a:rPr lang="en-US" dirty="0"/>
                <a:t>“C”</a:t>
              </a:r>
            </a:p>
          </p:txBody>
        </p:sp>
      </p:grpSp>
      <p:sp>
        <p:nvSpPr>
          <p:cNvPr id="21" name="TextBox 20">
            <a:extLst>
              <a:ext uri="{FF2B5EF4-FFF2-40B4-BE49-F238E27FC236}">
                <a16:creationId xmlns:a16="http://schemas.microsoft.com/office/drawing/2014/main" id="{FE4D8680-FDD7-4935-8B07-D52C2C1E4074}"/>
              </a:ext>
            </a:extLst>
          </p:cNvPr>
          <p:cNvSpPr txBox="1"/>
          <p:nvPr/>
        </p:nvSpPr>
        <p:spPr>
          <a:xfrm>
            <a:off x="0" y="6480724"/>
            <a:ext cx="2345369" cy="369332"/>
          </a:xfrm>
          <a:prstGeom prst="rect">
            <a:avLst/>
          </a:prstGeom>
          <a:noFill/>
        </p:spPr>
        <p:txBody>
          <a:bodyPr wrap="square" rtlCol="0">
            <a:spAutoFit/>
          </a:bodyPr>
          <a:lstStyle/>
          <a:p>
            <a:r>
              <a:rPr lang="en-US" dirty="0"/>
              <a:t>From Sarafinas, 2011</a:t>
            </a:r>
          </a:p>
        </p:txBody>
      </p:sp>
      <p:sp>
        <p:nvSpPr>
          <p:cNvPr id="22" name="Slide Number Placeholder 21">
            <a:extLst>
              <a:ext uri="{FF2B5EF4-FFF2-40B4-BE49-F238E27FC236}">
                <a16:creationId xmlns:a16="http://schemas.microsoft.com/office/drawing/2014/main" id="{20EA8FD4-9E33-4173-B881-CF94E958F089}"/>
              </a:ext>
            </a:extLst>
          </p:cNvPr>
          <p:cNvSpPr>
            <a:spLocks noGrp="1"/>
          </p:cNvSpPr>
          <p:nvPr>
            <p:ph type="sldNum" sz="quarter" idx="12"/>
          </p:nvPr>
        </p:nvSpPr>
        <p:spPr/>
        <p:txBody>
          <a:bodyPr/>
          <a:lstStyle/>
          <a:p>
            <a:fld id="{DB72125C-AC2D-4A14-91FF-76C5DBC10812}" type="slidenum">
              <a:rPr lang="en-US" smtClean="0"/>
              <a:t>17</a:t>
            </a:fld>
            <a:endParaRPr lang="en-US"/>
          </a:p>
        </p:txBody>
      </p:sp>
      <p:sp>
        <p:nvSpPr>
          <p:cNvPr id="23" name="Footer Placeholder 22">
            <a:extLst>
              <a:ext uri="{FF2B5EF4-FFF2-40B4-BE49-F238E27FC236}">
                <a16:creationId xmlns:a16="http://schemas.microsoft.com/office/drawing/2014/main" id="{D7BC222C-7B41-4F31-9AFC-5BBB8E812D24}"/>
              </a:ext>
            </a:extLst>
          </p:cNvPr>
          <p:cNvSpPr>
            <a:spLocks noGrp="1"/>
          </p:cNvSpPr>
          <p:nvPr>
            <p:ph type="ftr" sz="quarter" idx="11"/>
          </p:nvPr>
        </p:nvSpPr>
        <p:spPr/>
        <p:txBody>
          <a:bodyPr/>
          <a:lstStyle/>
          <a:p>
            <a:r>
              <a:rPr lang="en-US"/>
              <a:t>Chemical Consultants Network Meeting, Bala Cynwyd, PA - 11-September-2019</a:t>
            </a:r>
          </a:p>
        </p:txBody>
      </p:sp>
    </p:spTree>
    <p:extLst>
      <p:ext uri="{BB962C8B-B14F-4D97-AF65-F5344CB8AC3E}">
        <p14:creationId xmlns:p14="http://schemas.microsoft.com/office/powerpoint/2010/main" val="2509931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F198F-23F9-4787-9F1D-FE0FB64DECAB}"/>
              </a:ext>
            </a:extLst>
          </p:cNvPr>
          <p:cNvSpPr>
            <a:spLocks noGrp="1"/>
          </p:cNvSpPr>
          <p:nvPr>
            <p:ph type="title"/>
          </p:nvPr>
        </p:nvSpPr>
        <p:spPr/>
        <p:txBody>
          <a:bodyPr/>
          <a:lstStyle/>
          <a:p>
            <a:r>
              <a:rPr lang="en-US" dirty="0"/>
              <a:t>First reaction:  A+B</a:t>
            </a:r>
            <a:r>
              <a:rPr lang="en-US" dirty="0">
                <a:sym typeface="Wingdings" panose="05000000000000000000" pitchFamily="2" charset="2"/>
              </a:rPr>
              <a:t>R</a:t>
            </a:r>
            <a:endParaRPr lang="en-US" dirty="0"/>
          </a:p>
        </p:txBody>
      </p:sp>
      <p:sp>
        <p:nvSpPr>
          <p:cNvPr id="3" name="Content Placeholder 2">
            <a:extLst>
              <a:ext uri="{FF2B5EF4-FFF2-40B4-BE49-F238E27FC236}">
                <a16:creationId xmlns:a16="http://schemas.microsoft.com/office/drawing/2014/main" id="{684E91EB-0CE0-49D5-8047-941FB58559CF}"/>
              </a:ext>
            </a:extLst>
          </p:cNvPr>
          <p:cNvSpPr>
            <a:spLocks noGrp="1"/>
          </p:cNvSpPr>
          <p:nvPr>
            <p:ph idx="1"/>
          </p:nvPr>
        </p:nvSpPr>
        <p:spPr/>
        <p:txBody>
          <a:bodyPr/>
          <a:lstStyle/>
          <a:p>
            <a:r>
              <a:rPr lang="en-US" dirty="0"/>
              <a:t>Acid Chloride reacting with Amine…</a:t>
            </a:r>
          </a:p>
          <a:p>
            <a:pPr lvl="1"/>
            <a:r>
              <a:rPr lang="en-US" dirty="0"/>
              <a:t>“A”                 	+	          “B”           	</a:t>
            </a:r>
            <a:r>
              <a:rPr lang="en-US" dirty="0">
                <a:sym typeface="Wingdings" panose="05000000000000000000" pitchFamily="2" charset="2"/>
              </a:rPr>
              <a:t>                  “R”</a:t>
            </a:r>
            <a:br>
              <a:rPr lang="en-US" dirty="0">
                <a:sym typeface="Wingdings" panose="05000000000000000000" pitchFamily="2" charset="2"/>
              </a:rPr>
            </a:br>
            <a:br>
              <a:rPr lang="en-US" dirty="0">
                <a:sym typeface="Wingdings" panose="05000000000000000000" pitchFamily="2" charset="2"/>
              </a:rPr>
            </a:br>
            <a:br>
              <a:rPr lang="en-US" dirty="0">
                <a:sym typeface="Wingdings" panose="05000000000000000000" pitchFamily="2" charset="2"/>
              </a:rPr>
            </a:br>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endParaRPr lang="en-US" dirty="0"/>
          </a:p>
          <a:p>
            <a:endParaRPr lang="en-US" dirty="0"/>
          </a:p>
        </p:txBody>
      </p:sp>
      <p:graphicFrame>
        <p:nvGraphicFramePr>
          <p:cNvPr id="7" name="Object 5">
            <a:extLst>
              <a:ext uri="{FF2B5EF4-FFF2-40B4-BE49-F238E27FC236}">
                <a16:creationId xmlns:a16="http://schemas.microsoft.com/office/drawing/2014/main" id="{A86E9164-AEF6-4003-89EF-BC2B7805D045}"/>
              </a:ext>
            </a:extLst>
          </p:cNvPr>
          <p:cNvGraphicFramePr>
            <a:graphicFrameLocks noChangeAspect="1"/>
          </p:cNvGraphicFramePr>
          <p:nvPr>
            <p:extLst>
              <p:ext uri="{D42A27DB-BD31-4B8C-83A1-F6EECF244321}">
                <p14:modId xmlns:p14="http://schemas.microsoft.com/office/powerpoint/2010/main" val="960789615"/>
              </p:ext>
            </p:extLst>
          </p:nvPr>
        </p:nvGraphicFramePr>
        <p:xfrm>
          <a:off x="381942" y="2361206"/>
          <a:ext cx="2284115" cy="895350"/>
        </p:xfrm>
        <a:graphic>
          <a:graphicData uri="http://schemas.openxmlformats.org/presentationml/2006/ole">
            <mc:AlternateContent xmlns:mc="http://schemas.openxmlformats.org/markup-compatibility/2006">
              <mc:Choice xmlns:v="urn:schemas-microsoft-com:vml" Requires="v">
                <p:oleObj spid="_x0000_s11524" name="CS ChemDraw Drawing" r:id="rId3" imgW="1307415" imgH="513307" progId="ChemDraw.Document.6.0">
                  <p:embed/>
                </p:oleObj>
              </mc:Choice>
              <mc:Fallback>
                <p:oleObj name="CS ChemDraw Drawing" r:id="rId3" imgW="1307415" imgH="513307" progId="ChemDraw.Document.6.0">
                  <p:embed/>
                  <p:pic>
                    <p:nvPicPr>
                      <p:cNvPr id="7" name="Object 5">
                        <a:extLst>
                          <a:ext uri="{FF2B5EF4-FFF2-40B4-BE49-F238E27FC236}">
                            <a16:creationId xmlns:a16="http://schemas.microsoft.com/office/drawing/2014/main" id="{A86E9164-AEF6-4003-89EF-BC2B7805D0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942" y="2361206"/>
                        <a:ext cx="2284115" cy="895350"/>
                      </a:xfrm>
                      <a:prstGeom prst="rect">
                        <a:avLst/>
                      </a:prstGeom>
                      <a:noFill/>
                      <a:ln>
                        <a:noFill/>
                      </a:ln>
                      <a:effectLst/>
                    </p:spPr>
                  </p:pic>
                </p:oleObj>
              </mc:Fallback>
            </mc:AlternateContent>
          </a:graphicData>
        </a:graphic>
      </p:graphicFrame>
      <p:graphicFrame>
        <p:nvGraphicFramePr>
          <p:cNvPr id="8" name="Object 6">
            <a:extLst>
              <a:ext uri="{FF2B5EF4-FFF2-40B4-BE49-F238E27FC236}">
                <a16:creationId xmlns:a16="http://schemas.microsoft.com/office/drawing/2014/main" id="{8E97537F-9F8E-452A-A01F-C9B41404111A}"/>
              </a:ext>
            </a:extLst>
          </p:cNvPr>
          <p:cNvGraphicFramePr>
            <a:graphicFrameLocks noChangeAspect="1"/>
          </p:cNvGraphicFramePr>
          <p:nvPr>
            <p:extLst>
              <p:ext uri="{D42A27DB-BD31-4B8C-83A1-F6EECF244321}">
                <p14:modId xmlns:p14="http://schemas.microsoft.com/office/powerpoint/2010/main" val="226101454"/>
              </p:ext>
            </p:extLst>
          </p:nvPr>
        </p:nvGraphicFramePr>
        <p:xfrm>
          <a:off x="4289460" y="2361206"/>
          <a:ext cx="1634677" cy="1001982"/>
        </p:xfrm>
        <a:graphic>
          <a:graphicData uri="http://schemas.openxmlformats.org/presentationml/2006/ole">
            <mc:AlternateContent xmlns:mc="http://schemas.openxmlformats.org/markup-compatibility/2006">
              <mc:Choice xmlns:v="urn:schemas-microsoft-com:vml" Requires="v">
                <p:oleObj spid="_x0000_s11525" name="CS ChemDraw Drawing" r:id="rId5" imgW="1004105" imgH="615212" progId="ChemDraw.Document.6.0">
                  <p:embed/>
                </p:oleObj>
              </mc:Choice>
              <mc:Fallback>
                <p:oleObj name="CS ChemDraw Drawing" r:id="rId5" imgW="1004105" imgH="615212" progId="ChemDraw.Document.6.0">
                  <p:embed/>
                  <p:pic>
                    <p:nvPicPr>
                      <p:cNvPr id="8" name="Object 6">
                        <a:extLst>
                          <a:ext uri="{FF2B5EF4-FFF2-40B4-BE49-F238E27FC236}">
                            <a16:creationId xmlns:a16="http://schemas.microsoft.com/office/drawing/2014/main" id="{8E97537F-9F8E-452A-A01F-C9B4140411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9460" y="2361206"/>
                        <a:ext cx="1634677" cy="1001982"/>
                      </a:xfrm>
                      <a:prstGeom prst="rect">
                        <a:avLst/>
                      </a:prstGeom>
                      <a:noFill/>
                      <a:ln>
                        <a:noFill/>
                      </a:ln>
                      <a:effectLst/>
                    </p:spPr>
                  </p:pic>
                </p:oleObj>
              </mc:Fallback>
            </mc:AlternateContent>
          </a:graphicData>
        </a:graphic>
      </p:graphicFrame>
      <p:graphicFrame>
        <p:nvGraphicFramePr>
          <p:cNvPr id="9" name="Object 8">
            <a:extLst>
              <a:ext uri="{FF2B5EF4-FFF2-40B4-BE49-F238E27FC236}">
                <a16:creationId xmlns:a16="http://schemas.microsoft.com/office/drawing/2014/main" id="{488F87BF-4D3C-4147-A935-78FD2A5BE7C7}"/>
              </a:ext>
            </a:extLst>
          </p:cNvPr>
          <p:cNvGraphicFramePr>
            <a:graphicFrameLocks noChangeAspect="1"/>
          </p:cNvGraphicFramePr>
          <p:nvPr>
            <p:extLst>
              <p:ext uri="{D42A27DB-BD31-4B8C-83A1-F6EECF244321}">
                <p14:modId xmlns:p14="http://schemas.microsoft.com/office/powerpoint/2010/main" val="3674395812"/>
              </p:ext>
            </p:extLst>
          </p:nvPr>
        </p:nvGraphicFramePr>
        <p:xfrm>
          <a:off x="1643172" y="4645972"/>
          <a:ext cx="3195158" cy="1441655"/>
        </p:xfrm>
        <a:graphic>
          <a:graphicData uri="http://schemas.openxmlformats.org/presentationml/2006/ole">
            <mc:AlternateContent xmlns:mc="http://schemas.openxmlformats.org/markup-compatibility/2006">
              <mc:Choice xmlns:v="urn:schemas-microsoft-com:vml" Requires="v">
                <p:oleObj spid="_x0000_s11526" name="CS ChemDraw Drawing" r:id="rId7" imgW="1983924" imgH="895788" progId="ChemDraw.Document.6.0">
                  <p:embed/>
                </p:oleObj>
              </mc:Choice>
              <mc:Fallback>
                <p:oleObj name="CS ChemDraw Drawing" r:id="rId7" imgW="1983924" imgH="895788" progId="ChemDraw.Document.6.0">
                  <p:embed/>
                  <p:pic>
                    <p:nvPicPr>
                      <p:cNvPr id="9" name="Object 8">
                        <a:extLst>
                          <a:ext uri="{FF2B5EF4-FFF2-40B4-BE49-F238E27FC236}">
                            <a16:creationId xmlns:a16="http://schemas.microsoft.com/office/drawing/2014/main" id="{488F87BF-4D3C-4147-A935-78FD2A5BE7C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43172" y="4645972"/>
                        <a:ext cx="3195158" cy="1441655"/>
                      </a:xfrm>
                      <a:prstGeom prst="rect">
                        <a:avLst/>
                      </a:prstGeom>
                      <a:noFill/>
                      <a:ln>
                        <a:noFill/>
                      </a:ln>
                      <a:effectLst/>
                    </p:spPr>
                  </p:pic>
                </p:oleObj>
              </mc:Fallback>
            </mc:AlternateContent>
          </a:graphicData>
        </a:graphic>
      </p:graphicFrame>
      <p:sp>
        <p:nvSpPr>
          <p:cNvPr id="17" name="TextBox 16">
            <a:extLst>
              <a:ext uri="{FF2B5EF4-FFF2-40B4-BE49-F238E27FC236}">
                <a16:creationId xmlns:a16="http://schemas.microsoft.com/office/drawing/2014/main" id="{A8366BEE-52E8-4115-A12A-F4037F5B7B6F}"/>
              </a:ext>
            </a:extLst>
          </p:cNvPr>
          <p:cNvSpPr txBox="1"/>
          <p:nvPr/>
        </p:nvSpPr>
        <p:spPr>
          <a:xfrm>
            <a:off x="7975891" y="5163232"/>
            <a:ext cx="1004888" cy="646331"/>
          </a:xfrm>
          <a:prstGeom prst="rect">
            <a:avLst/>
          </a:prstGeom>
          <a:noFill/>
        </p:spPr>
        <p:txBody>
          <a:bodyPr wrap="square" rtlCol="0">
            <a:spAutoFit/>
          </a:bodyPr>
          <a:lstStyle/>
          <a:p>
            <a:r>
              <a:rPr lang="en-US" dirty="0">
                <a:solidFill>
                  <a:srgbClr val="FF0000"/>
                </a:solidFill>
              </a:rPr>
              <a:t>Heat effects?</a:t>
            </a:r>
          </a:p>
        </p:txBody>
      </p:sp>
      <p:sp>
        <p:nvSpPr>
          <p:cNvPr id="18" name="TextBox 17">
            <a:extLst>
              <a:ext uri="{FF2B5EF4-FFF2-40B4-BE49-F238E27FC236}">
                <a16:creationId xmlns:a16="http://schemas.microsoft.com/office/drawing/2014/main" id="{EEB07707-EE4F-41DE-9869-3527DB06BF8D}"/>
              </a:ext>
            </a:extLst>
          </p:cNvPr>
          <p:cNvSpPr txBox="1"/>
          <p:nvPr/>
        </p:nvSpPr>
        <p:spPr>
          <a:xfrm>
            <a:off x="6467739" y="5163231"/>
            <a:ext cx="1113745" cy="646331"/>
          </a:xfrm>
          <a:prstGeom prst="rect">
            <a:avLst/>
          </a:prstGeom>
          <a:noFill/>
        </p:spPr>
        <p:txBody>
          <a:bodyPr wrap="square" rtlCol="0">
            <a:spAutoFit/>
          </a:bodyPr>
          <a:lstStyle/>
          <a:p>
            <a:r>
              <a:rPr lang="en-US" dirty="0">
                <a:solidFill>
                  <a:srgbClr val="FF0000"/>
                </a:solidFill>
              </a:rPr>
              <a:t>What’s missing?</a:t>
            </a:r>
          </a:p>
        </p:txBody>
      </p:sp>
      <p:sp>
        <p:nvSpPr>
          <p:cNvPr id="19" name="Arrow: Down 18">
            <a:extLst>
              <a:ext uri="{FF2B5EF4-FFF2-40B4-BE49-F238E27FC236}">
                <a16:creationId xmlns:a16="http://schemas.microsoft.com/office/drawing/2014/main" id="{8B101F9C-5DC4-4B49-8194-25A268431133}"/>
              </a:ext>
            </a:extLst>
          </p:cNvPr>
          <p:cNvSpPr/>
          <p:nvPr/>
        </p:nvSpPr>
        <p:spPr>
          <a:xfrm>
            <a:off x="3240751" y="3630967"/>
            <a:ext cx="354705" cy="6569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DEA3535-6B8B-4BB9-A21D-F0CFED14458C}"/>
              </a:ext>
            </a:extLst>
          </p:cNvPr>
          <p:cNvSpPr txBox="1"/>
          <p:nvPr/>
        </p:nvSpPr>
        <p:spPr>
          <a:xfrm>
            <a:off x="0" y="6480724"/>
            <a:ext cx="2345369" cy="369332"/>
          </a:xfrm>
          <a:prstGeom prst="rect">
            <a:avLst/>
          </a:prstGeom>
          <a:noFill/>
        </p:spPr>
        <p:txBody>
          <a:bodyPr wrap="square" rtlCol="0">
            <a:spAutoFit/>
          </a:bodyPr>
          <a:lstStyle/>
          <a:p>
            <a:r>
              <a:rPr lang="en-US" dirty="0"/>
              <a:t>From Sarafinas, 2011</a:t>
            </a:r>
          </a:p>
        </p:txBody>
      </p:sp>
      <p:sp>
        <p:nvSpPr>
          <p:cNvPr id="22" name="Footer Placeholder 21">
            <a:extLst>
              <a:ext uri="{FF2B5EF4-FFF2-40B4-BE49-F238E27FC236}">
                <a16:creationId xmlns:a16="http://schemas.microsoft.com/office/drawing/2014/main" id="{C71D89B9-153B-41B7-90BD-D862A7A0694E}"/>
              </a:ext>
            </a:extLst>
          </p:cNvPr>
          <p:cNvSpPr>
            <a:spLocks noGrp="1"/>
          </p:cNvSpPr>
          <p:nvPr>
            <p:ph type="ftr" sz="quarter" idx="11"/>
          </p:nvPr>
        </p:nvSpPr>
        <p:spPr/>
        <p:txBody>
          <a:bodyPr/>
          <a:lstStyle/>
          <a:p>
            <a:r>
              <a:rPr lang="en-US"/>
              <a:t>Chemical Consultants Network Meeting, Bala Cynwyd, PA - 11-September-2019</a:t>
            </a:r>
          </a:p>
        </p:txBody>
      </p:sp>
      <p:sp>
        <p:nvSpPr>
          <p:cNvPr id="23" name="Slide Number Placeholder 22">
            <a:extLst>
              <a:ext uri="{FF2B5EF4-FFF2-40B4-BE49-F238E27FC236}">
                <a16:creationId xmlns:a16="http://schemas.microsoft.com/office/drawing/2014/main" id="{CC0A1C26-A22F-40EF-8EA9-BC2941658DF9}"/>
              </a:ext>
            </a:extLst>
          </p:cNvPr>
          <p:cNvSpPr>
            <a:spLocks noGrp="1"/>
          </p:cNvSpPr>
          <p:nvPr>
            <p:ph type="sldNum" sz="quarter" idx="12"/>
          </p:nvPr>
        </p:nvSpPr>
        <p:spPr/>
        <p:txBody>
          <a:bodyPr/>
          <a:lstStyle/>
          <a:p>
            <a:fld id="{DB72125C-AC2D-4A14-91FF-76C5DBC10812}" type="slidenum">
              <a:rPr lang="en-US" smtClean="0"/>
              <a:t>18</a:t>
            </a:fld>
            <a:endParaRPr lang="en-US"/>
          </a:p>
        </p:txBody>
      </p:sp>
      <p:sp>
        <p:nvSpPr>
          <p:cNvPr id="13" name="TextBox 12">
            <a:extLst>
              <a:ext uri="{FF2B5EF4-FFF2-40B4-BE49-F238E27FC236}">
                <a16:creationId xmlns:a16="http://schemas.microsoft.com/office/drawing/2014/main" id="{EDA4604B-D072-4A65-9A9F-A9617407A163}"/>
              </a:ext>
            </a:extLst>
          </p:cNvPr>
          <p:cNvSpPr txBox="1"/>
          <p:nvPr/>
        </p:nvSpPr>
        <p:spPr>
          <a:xfrm>
            <a:off x="6467739" y="5163230"/>
            <a:ext cx="1113745" cy="646331"/>
          </a:xfrm>
          <a:prstGeom prst="rect">
            <a:avLst/>
          </a:prstGeom>
          <a:solidFill>
            <a:schemeClr val="bg1"/>
          </a:solidFill>
        </p:spPr>
        <p:txBody>
          <a:bodyPr wrap="square" rtlCol="0">
            <a:spAutoFit/>
          </a:bodyPr>
          <a:lstStyle/>
          <a:p>
            <a:r>
              <a:rPr lang="en-US" sz="3600" dirty="0">
                <a:solidFill>
                  <a:srgbClr val="FF0000"/>
                </a:solidFill>
              </a:rPr>
              <a:t>HCl</a:t>
            </a:r>
          </a:p>
        </p:txBody>
      </p:sp>
    </p:spTree>
    <p:extLst>
      <p:ext uri="{BB962C8B-B14F-4D97-AF65-F5344CB8AC3E}">
        <p14:creationId xmlns:p14="http://schemas.microsoft.com/office/powerpoint/2010/main" val="144748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F198F-23F9-4787-9F1D-FE0FB64DECAB}"/>
              </a:ext>
            </a:extLst>
          </p:cNvPr>
          <p:cNvSpPr>
            <a:spLocks noGrp="1"/>
          </p:cNvSpPr>
          <p:nvPr>
            <p:ph type="title"/>
          </p:nvPr>
        </p:nvSpPr>
        <p:spPr/>
        <p:txBody>
          <a:bodyPr/>
          <a:lstStyle/>
          <a:p>
            <a:r>
              <a:rPr lang="en-US" dirty="0"/>
              <a:t>…but R+B</a:t>
            </a:r>
            <a:r>
              <a:rPr lang="en-US" dirty="0">
                <a:sym typeface="Wingdings" panose="05000000000000000000" pitchFamily="2" charset="2"/>
              </a:rPr>
              <a:t>S</a:t>
            </a:r>
            <a:endParaRPr lang="en-US" dirty="0"/>
          </a:p>
        </p:txBody>
      </p:sp>
      <p:sp>
        <p:nvSpPr>
          <p:cNvPr id="3" name="Content Placeholder 2">
            <a:extLst>
              <a:ext uri="{FF2B5EF4-FFF2-40B4-BE49-F238E27FC236}">
                <a16:creationId xmlns:a16="http://schemas.microsoft.com/office/drawing/2014/main" id="{684E91EB-0CE0-49D5-8047-941FB58559CF}"/>
              </a:ext>
            </a:extLst>
          </p:cNvPr>
          <p:cNvSpPr>
            <a:spLocks noGrp="1"/>
          </p:cNvSpPr>
          <p:nvPr>
            <p:ph idx="1"/>
          </p:nvPr>
        </p:nvSpPr>
        <p:spPr/>
        <p:txBody>
          <a:bodyPr/>
          <a:lstStyle/>
          <a:p>
            <a:r>
              <a:rPr lang="en-US" dirty="0"/>
              <a:t>Acid Chloride reacting with Amine…</a:t>
            </a:r>
          </a:p>
          <a:p>
            <a:pPr lvl="1"/>
            <a:r>
              <a:rPr lang="en-US" dirty="0"/>
              <a:t>“R”                 	+	          “B”           	</a:t>
            </a:r>
            <a:r>
              <a:rPr lang="en-US" dirty="0">
                <a:sym typeface="Wingdings" panose="05000000000000000000" pitchFamily="2" charset="2"/>
              </a:rPr>
              <a:t>                  “S”</a:t>
            </a:r>
            <a:br>
              <a:rPr lang="en-US" dirty="0">
                <a:sym typeface="Wingdings" panose="05000000000000000000" pitchFamily="2" charset="2"/>
              </a:rPr>
            </a:br>
            <a:br>
              <a:rPr lang="en-US" dirty="0">
                <a:sym typeface="Wingdings" panose="05000000000000000000" pitchFamily="2" charset="2"/>
              </a:rPr>
            </a:br>
            <a:br>
              <a:rPr lang="en-US" dirty="0">
                <a:sym typeface="Wingdings" panose="05000000000000000000" pitchFamily="2" charset="2"/>
              </a:rPr>
            </a:br>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endParaRPr lang="en-US" dirty="0"/>
          </a:p>
          <a:p>
            <a:endParaRPr lang="en-US" dirty="0"/>
          </a:p>
        </p:txBody>
      </p:sp>
      <p:graphicFrame>
        <p:nvGraphicFramePr>
          <p:cNvPr id="8" name="Object 6">
            <a:extLst>
              <a:ext uri="{FF2B5EF4-FFF2-40B4-BE49-F238E27FC236}">
                <a16:creationId xmlns:a16="http://schemas.microsoft.com/office/drawing/2014/main" id="{8E97537F-9F8E-452A-A01F-C9B41404111A}"/>
              </a:ext>
            </a:extLst>
          </p:cNvPr>
          <p:cNvGraphicFramePr>
            <a:graphicFrameLocks noChangeAspect="1"/>
          </p:cNvGraphicFramePr>
          <p:nvPr/>
        </p:nvGraphicFramePr>
        <p:xfrm>
          <a:off x="4289460" y="2361206"/>
          <a:ext cx="1634677" cy="1001982"/>
        </p:xfrm>
        <a:graphic>
          <a:graphicData uri="http://schemas.openxmlformats.org/presentationml/2006/ole">
            <mc:AlternateContent xmlns:mc="http://schemas.openxmlformats.org/markup-compatibility/2006">
              <mc:Choice xmlns:v="urn:schemas-microsoft-com:vml" Requires="v">
                <p:oleObj spid="_x0000_s17481" name="CS ChemDraw Drawing" r:id="rId3" imgW="1004105" imgH="615212" progId="ChemDraw.Document.6.0">
                  <p:embed/>
                </p:oleObj>
              </mc:Choice>
              <mc:Fallback>
                <p:oleObj name="CS ChemDraw Drawing" r:id="rId3" imgW="1004105" imgH="615212" progId="ChemDraw.Document.6.0">
                  <p:embed/>
                  <p:pic>
                    <p:nvPicPr>
                      <p:cNvPr id="8" name="Object 6">
                        <a:extLst>
                          <a:ext uri="{FF2B5EF4-FFF2-40B4-BE49-F238E27FC236}">
                            <a16:creationId xmlns:a16="http://schemas.microsoft.com/office/drawing/2014/main" id="{8E97537F-9F8E-452A-A01F-C9B4140411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9460" y="2361206"/>
                        <a:ext cx="1634677" cy="1001982"/>
                      </a:xfrm>
                      <a:prstGeom prst="rect">
                        <a:avLst/>
                      </a:prstGeom>
                      <a:noFill/>
                      <a:ln>
                        <a:noFill/>
                      </a:ln>
                      <a:effectLst/>
                    </p:spPr>
                  </p:pic>
                </p:oleObj>
              </mc:Fallback>
            </mc:AlternateContent>
          </a:graphicData>
        </a:graphic>
      </p:graphicFrame>
      <p:graphicFrame>
        <p:nvGraphicFramePr>
          <p:cNvPr id="9" name="Object 8">
            <a:extLst>
              <a:ext uri="{FF2B5EF4-FFF2-40B4-BE49-F238E27FC236}">
                <a16:creationId xmlns:a16="http://schemas.microsoft.com/office/drawing/2014/main" id="{488F87BF-4D3C-4147-A935-78FD2A5BE7C7}"/>
              </a:ext>
            </a:extLst>
          </p:cNvPr>
          <p:cNvGraphicFramePr>
            <a:graphicFrameLocks noChangeAspect="1"/>
          </p:cNvGraphicFramePr>
          <p:nvPr>
            <p:extLst>
              <p:ext uri="{D42A27DB-BD31-4B8C-83A1-F6EECF244321}">
                <p14:modId xmlns:p14="http://schemas.microsoft.com/office/powerpoint/2010/main" val="3674121914"/>
              </p:ext>
            </p:extLst>
          </p:nvPr>
        </p:nvGraphicFramePr>
        <p:xfrm>
          <a:off x="320400" y="2153376"/>
          <a:ext cx="3195158" cy="1441655"/>
        </p:xfrm>
        <a:graphic>
          <a:graphicData uri="http://schemas.openxmlformats.org/presentationml/2006/ole">
            <mc:AlternateContent xmlns:mc="http://schemas.openxmlformats.org/markup-compatibility/2006">
              <mc:Choice xmlns:v="urn:schemas-microsoft-com:vml" Requires="v">
                <p:oleObj spid="_x0000_s17482" name="CS ChemDraw Drawing" r:id="rId5" imgW="1983924" imgH="895788" progId="ChemDraw.Document.6.0">
                  <p:embed/>
                </p:oleObj>
              </mc:Choice>
              <mc:Fallback>
                <p:oleObj name="CS ChemDraw Drawing" r:id="rId5" imgW="1983924" imgH="895788" progId="ChemDraw.Document.6.0">
                  <p:embed/>
                  <p:pic>
                    <p:nvPicPr>
                      <p:cNvPr id="9" name="Object 8">
                        <a:extLst>
                          <a:ext uri="{FF2B5EF4-FFF2-40B4-BE49-F238E27FC236}">
                            <a16:creationId xmlns:a16="http://schemas.microsoft.com/office/drawing/2014/main" id="{488F87BF-4D3C-4147-A935-78FD2A5BE7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400" y="2153376"/>
                        <a:ext cx="3195158" cy="1441655"/>
                      </a:xfrm>
                      <a:prstGeom prst="rect">
                        <a:avLst/>
                      </a:prstGeom>
                      <a:noFill/>
                      <a:ln>
                        <a:noFill/>
                      </a:ln>
                      <a:effectLst/>
                    </p:spPr>
                  </p:pic>
                </p:oleObj>
              </mc:Fallback>
            </mc:AlternateContent>
          </a:graphicData>
        </a:graphic>
      </p:graphicFrame>
      <p:sp>
        <p:nvSpPr>
          <p:cNvPr id="17" name="TextBox 16">
            <a:extLst>
              <a:ext uri="{FF2B5EF4-FFF2-40B4-BE49-F238E27FC236}">
                <a16:creationId xmlns:a16="http://schemas.microsoft.com/office/drawing/2014/main" id="{A8366BEE-52E8-4115-A12A-F4037F5B7B6F}"/>
              </a:ext>
            </a:extLst>
          </p:cNvPr>
          <p:cNvSpPr txBox="1"/>
          <p:nvPr/>
        </p:nvSpPr>
        <p:spPr>
          <a:xfrm>
            <a:off x="7975891" y="5163232"/>
            <a:ext cx="1004888" cy="646331"/>
          </a:xfrm>
          <a:prstGeom prst="rect">
            <a:avLst/>
          </a:prstGeom>
          <a:noFill/>
        </p:spPr>
        <p:txBody>
          <a:bodyPr wrap="square" rtlCol="0">
            <a:spAutoFit/>
          </a:bodyPr>
          <a:lstStyle/>
          <a:p>
            <a:r>
              <a:rPr lang="en-US" dirty="0">
                <a:solidFill>
                  <a:srgbClr val="FF0000"/>
                </a:solidFill>
              </a:rPr>
              <a:t>Heat effects?</a:t>
            </a:r>
          </a:p>
        </p:txBody>
      </p:sp>
      <p:sp>
        <p:nvSpPr>
          <p:cNvPr id="18" name="TextBox 17">
            <a:extLst>
              <a:ext uri="{FF2B5EF4-FFF2-40B4-BE49-F238E27FC236}">
                <a16:creationId xmlns:a16="http://schemas.microsoft.com/office/drawing/2014/main" id="{EEB07707-EE4F-41DE-9869-3527DB06BF8D}"/>
              </a:ext>
            </a:extLst>
          </p:cNvPr>
          <p:cNvSpPr txBox="1"/>
          <p:nvPr/>
        </p:nvSpPr>
        <p:spPr>
          <a:xfrm>
            <a:off x="6474322" y="5163232"/>
            <a:ext cx="1113745" cy="646331"/>
          </a:xfrm>
          <a:prstGeom prst="rect">
            <a:avLst/>
          </a:prstGeom>
          <a:noFill/>
        </p:spPr>
        <p:txBody>
          <a:bodyPr wrap="square" rtlCol="0">
            <a:spAutoFit/>
          </a:bodyPr>
          <a:lstStyle/>
          <a:p>
            <a:r>
              <a:rPr lang="en-US" dirty="0">
                <a:solidFill>
                  <a:srgbClr val="FF0000"/>
                </a:solidFill>
              </a:rPr>
              <a:t>What’s missing?</a:t>
            </a:r>
          </a:p>
        </p:txBody>
      </p:sp>
      <p:sp>
        <p:nvSpPr>
          <p:cNvPr id="19" name="Arrow: Down 18">
            <a:extLst>
              <a:ext uri="{FF2B5EF4-FFF2-40B4-BE49-F238E27FC236}">
                <a16:creationId xmlns:a16="http://schemas.microsoft.com/office/drawing/2014/main" id="{8B101F9C-5DC4-4B49-8194-25A268431133}"/>
              </a:ext>
            </a:extLst>
          </p:cNvPr>
          <p:cNvSpPr/>
          <p:nvPr/>
        </p:nvSpPr>
        <p:spPr>
          <a:xfrm>
            <a:off x="3725156" y="3581566"/>
            <a:ext cx="354705" cy="6569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3C879A7-E9CB-43C2-895B-0D120265D35F}"/>
              </a:ext>
            </a:extLst>
          </p:cNvPr>
          <p:cNvPicPr>
            <a:picLocks noChangeAspect="1"/>
          </p:cNvPicPr>
          <p:nvPr/>
        </p:nvPicPr>
        <p:blipFill>
          <a:blip r:embed="rId7"/>
          <a:stretch>
            <a:fillRect/>
          </a:stretch>
        </p:blipFill>
        <p:spPr>
          <a:xfrm>
            <a:off x="1277189" y="4468881"/>
            <a:ext cx="4476737" cy="1568494"/>
          </a:xfrm>
          <a:prstGeom prst="rect">
            <a:avLst/>
          </a:prstGeom>
        </p:spPr>
      </p:pic>
      <p:sp>
        <p:nvSpPr>
          <p:cNvPr id="10" name="Footer Placeholder 9">
            <a:extLst>
              <a:ext uri="{FF2B5EF4-FFF2-40B4-BE49-F238E27FC236}">
                <a16:creationId xmlns:a16="http://schemas.microsoft.com/office/drawing/2014/main" id="{2A478FFC-693C-48B4-B5AC-E3813EA5DCC6}"/>
              </a:ext>
            </a:extLst>
          </p:cNvPr>
          <p:cNvSpPr>
            <a:spLocks noGrp="1"/>
          </p:cNvSpPr>
          <p:nvPr>
            <p:ph type="ftr" sz="quarter" idx="11"/>
          </p:nvPr>
        </p:nvSpPr>
        <p:spPr/>
        <p:txBody>
          <a:bodyPr/>
          <a:lstStyle/>
          <a:p>
            <a:r>
              <a:rPr lang="en-US"/>
              <a:t>Chemical Consultants Network Meeting, Bala Cynwyd, PA - 11-September-2019</a:t>
            </a:r>
          </a:p>
        </p:txBody>
      </p:sp>
      <p:sp>
        <p:nvSpPr>
          <p:cNvPr id="11" name="Slide Number Placeholder 10">
            <a:extLst>
              <a:ext uri="{FF2B5EF4-FFF2-40B4-BE49-F238E27FC236}">
                <a16:creationId xmlns:a16="http://schemas.microsoft.com/office/drawing/2014/main" id="{EEC1B758-141E-4397-BBF2-A985812F5540}"/>
              </a:ext>
            </a:extLst>
          </p:cNvPr>
          <p:cNvSpPr>
            <a:spLocks noGrp="1"/>
          </p:cNvSpPr>
          <p:nvPr>
            <p:ph type="sldNum" sz="quarter" idx="12"/>
          </p:nvPr>
        </p:nvSpPr>
        <p:spPr/>
        <p:txBody>
          <a:bodyPr/>
          <a:lstStyle/>
          <a:p>
            <a:fld id="{DB72125C-AC2D-4A14-91FF-76C5DBC10812}" type="slidenum">
              <a:rPr lang="en-US" smtClean="0"/>
              <a:t>19</a:t>
            </a:fld>
            <a:endParaRPr lang="en-US"/>
          </a:p>
        </p:txBody>
      </p:sp>
      <p:sp>
        <p:nvSpPr>
          <p:cNvPr id="13" name="TextBox 12">
            <a:extLst>
              <a:ext uri="{FF2B5EF4-FFF2-40B4-BE49-F238E27FC236}">
                <a16:creationId xmlns:a16="http://schemas.microsoft.com/office/drawing/2014/main" id="{C6C47E2C-ACD1-4145-8D53-EB12324564A2}"/>
              </a:ext>
            </a:extLst>
          </p:cNvPr>
          <p:cNvSpPr txBox="1"/>
          <p:nvPr/>
        </p:nvSpPr>
        <p:spPr>
          <a:xfrm>
            <a:off x="6467739" y="5163230"/>
            <a:ext cx="1113745" cy="646331"/>
          </a:xfrm>
          <a:prstGeom prst="rect">
            <a:avLst/>
          </a:prstGeom>
          <a:solidFill>
            <a:schemeClr val="bg1"/>
          </a:solidFill>
        </p:spPr>
        <p:txBody>
          <a:bodyPr wrap="square" rtlCol="0">
            <a:spAutoFit/>
          </a:bodyPr>
          <a:lstStyle/>
          <a:p>
            <a:r>
              <a:rPr lang="en-US" sz="3600" dirty="0">
                <a:solidFill>
                  <a:srgbClr val="FF0000"/>
                </a:solidFill>
              </a:rPr>
              <a:t>HCl</a:t>
            </a:r>
          </a:p>
        </p:txBody>
      </p:sp>
      <p:sp>
        <p:nvSpPr>
          <p:cNvPr id="14" name="TextBox 13">
            <a:extLst>
              <a:ext uri="{FF2B5EF4-FFF2-40B4-BE49-F238E27FC236}">
                <a16:creationId xmlns:a16="http://schemas.microsoft.com/office/drawing/2014/main" id="{7A2271AE-5A85-4B20-8C10-77A1EB388F57}"/>
              </a:ext>
            </a:extLst>
          </p:cNvPr>
          <p:cNvSpPr txBox="1"/>
          <p:nvPr/>
        </p:nvSpPr>
        <p:spPr>
          <a:xfrm>
            <a:off x="0" y="6480724"/>
            <a:ext cx="2345369" cy="369332"/>
          </a:xfrm>
          <a:prstGeom prst="rect">
            <a:avLst/>
          </a:prstGeom>
          <a:noFill/>
        </p:spPr>
        <p:txBody>
          <a:bodyPr wrap="square" rtlCol="0">
            <a:spAutoFit/>
          </a:bodyPr>
          <a:lstStyle/>
          <a:p>
            <a:r>
              <a:rPr lang="en-US" dirty="0"/>
              <a:t>From Sarafinas, 2011</a:t>
            </a:r>
          </a:p>
        </p:txBody>
      </p:sp>
    </p:spTree>
    <p:extLst>
      <p:ext uri="{BB962C8B-B14F-4D97-AF65-F5344CB8AC3E}">
        <p14:creationId xmlns:p14="http://schemas.microsoft.com/office/powerpoint/2010/main" val="394716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E9B4-90CD-41A2-A66C-3F0BB1B6FAB5}"/>
              </a:ext>
            </a:extLst>
          </p:cNvPr>
          <p:cNvSpPr>
            <a:spLocks noGrp="1"/>
          </p:cNvSpPr>
          <p:nvPr>
            <p:ph type="title"/>
          </p:nvPr>
        </p:nvSpPr>
        <p:spPr/>
        <p:txBody>
          <a:bodyPr/>
          <a:lstStyle/>
          <a:p>
            <a:r>
              <a:rPr lang="en-US" dirty="0"/>
              <a:t>Raise your hand if you…</a:t>
            </a:r>
          </a:p>
        </p:txBody>
      </p:sp>
      <p:sp>
        <p:nvSpPr>
          <p:cNvPr id="3" name="Content Placeholder 2">
            <a:extLst>
              <a:ext uri="{FF2B5EF4-FFF2-40B4-BE49-F238E27FC236}">
                <a16:creationId xmlns:a16="http://schemas.microsoft.com/office/drawing/2014/main" id="{49D9C596-6443-48C9-9BD6-B19912285EA5}"/>
              </a:ext>
            </a:extLst>
          </p:cNvPr>
          <p:cNvSpPr>
            <a:spLocks noGrp="1"/>
          </p:cNvSpPr>
          <p:nvPr>
            <p:ph idx="1"/>
          </p:nvPr>
        </p:nvSpPr>
        <p:spPr/>
        <p:txBody>
          <a:bodyPr/>
          <a:lstStyle/>
          <a:p>
            <a:r>
              <a:rPr lang="en-US" dirty="0"/>
              <a:t>Are a chemist…  An engineer…  Other scientist…  Other…</a:t>
            </a:r>
          </a:p>
          <a:p>
            <a:r>
              <a:rPr lang="en-US" dirty="0"/>
              <a:t>Ever took a process to a different scale  </a:t>
            </a:r>
            <a:br>
              <a:rPr lang="en-US" dirty="0"/>
            </a:br>
            <a:r>
              <a:rPr lang="en-US" dirty="0"/>
              <a:t>(Scaled up or scaled down)</a:t>
            </a:r>
          </a:p>
          <a:p>
            <a:pPr lvl="1"/>
            <a:r>
              <a:rPr lang="en-US" dirty="0"/>
              <a:t>And never had a problem with scaling a process up or down</a:t>
            </a:r>
          </a:p>
          <a:p>
            <a:r>
              <a:rPr lang="en-US" dirty="0"/>
              <a:t>Ever “set the mixing” for your process</a:t>
            </a:r>
          </a:p>
          <a:p>
            <a:pPr lvl="1"/>
            <a:r>
              <a:rPr lang="en-US" dirty="0"/>
              <a:t>Using the Goldilocks (“this looks just right”) method</a:t>
            </a:r>
          </a:p>
          <a:p>
            <a:pPr lvl="1"/>
            <a:r>
              <a:rPr lang="en-US" dirty="0"/>
              <a:t>Using another non-visual method to get the right process response</a:t>
            </a:r>
          </a:p>
          <a:p>
            <a:endParaRPr lang="en-US" dirty="0"/>
          </a:p>
          <a:p>
            <a:r>
              <a:rPr lang="en-US" dirty="0"/>
              <a:t>Process Development is a dialogue between disciplines, </a:t>
            </a:r>
            <a:br>
              <a:rPr lang="en-US" dirty="0"/>
            </a:br>
            <a:r>
              <a:rPr lang="en-US" dirty="0"/>
              <a:t>so expect to share your opinions tonight</a:t>
            </a:r>
          </a:p>
        </p:txBody>
      </p:sp>
      <p:sp>
        <p:nvSpPr>
          <p:cNvPr id="4" name="Footer Placeholder 3">
            <a:extLst>
              <a:ext uri="{FF2B5EF4-FFF2-40B4-BE49-F238E27FC236}">
                <a16:creationId xmlns:a16="http://schemas.microsoft.com/office/drawing/2014/main" id="{1BEDB339-8A99-45C6-B189-9002F09E4728}"/>
              </a:ext>
            </a:extLst>
          </p:cNvPr>
          <p:cNvSpPr>
            <a:spLocks noGrp="1"/>
          </p:cNvSpPr>
          <p:nvPr>
            <p:ph type="ftr" sz="quarter" idx="11"/>
          </p:nvPr>
        </p:nvSpPr>
        <p:spPr/>
        <p:txBody>
          <a:bodyPr/>
          <a:lstStyle/>
          <a:p>
            <a:r>
              <a:rPr lang="en-US"/>
              <a:t>Chemical Consultants Network Meeting, Bala Cynwyd, PA - 11-September-2019</a:t>
            </a:r>
          </a:p>
        </p:txBody>
      </p:sp>
      <p:sp>
        <p:nvSpPr>
          <p:cNvPr id="5" name="Slide Number Placeholder 4">
            <a:extLst>
              <a:ext uri="{FF2B5EF4-FFF2-40B4-BE49-F238E27FC236}">
                <a16:creationId xmlns:a16="http://schemas.microsoft.com/office/drawing/2014/main" id="{8B5858B9-EF0F-451B-B21E-2787BBC35F29}"/>
              </a:ext>
            </a:extLst>
          </p:cNvPr>
          <p:cNvSpPr>
            <a:spLocks noGrp="1"/>
          </p:cNvSpPr>
          <p:nvPr>
            <p:ph type="sldNum" sz="quarter" idx="12"/>
          </p:nvPr>
        </p:nvSpPr>
        <p:spPr/>
        <p:txBody>
          <a:bodyPr/>
          <a:lstStyle/>
          <a:p>
            <a:fld id="{DB72125C-AC2D-4A14-91FF-76C5DBC10812}" type="slidenum">
              <a:rPr lang="en-US" smtClean="0"/>
              <a:t>2</a:t>
            </a:fld>
            <a:endParaRPr lang="en-US"/>
          </a:p>
        </p:txBody>
      </p:sp>
    </p:spTree>
    <p:extLst>
      <p:ext uri="{BB962C8B-B14F-4D97-AF65-F5344CB8AC3E}">
        <p14:creationId xmlns:p14="http://schemas.microsoft.com/office/powerpoint/2010/main" val="310757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F198F-23F9-4787-9F1D-FE0FB64DECAB}"/>
              </a:ext>
            </a:extLst>
          </p:cNvPr>
          <p:cNvSpPr>
            <a:spLocks noGrp="1"/>
          </p:cNvSpPr>
          <p:nvPr>
            <p:ph type="title"/>
          </p:nvPr>
        </p:nvSpPr>
        <p:spPr/>
        <p:txBody>
          <a:bodyPr/>
          <a:lstStyle/>
          <a:p>
            <a:r>
              <a:rPr lang="en-US" dirty="0"/>
              <a:t>Consider the by-products</a:t>
            </a:r>
          </a:p>
        </p:txBody>
      </p:sp>
      <p:sp>
        <p:nvSpPr>
          <p:cNvPr id="3" name="Content Placeholder 2">
            <a:extLst>
              <a:ext uri="{FF2B5EF4-FFF2-40B4-BE49-F238E27FC236}">
                <a16:creationId xmlns:a16="http://schemas.microsoft.com/office/drawing/2014/main" id="{684E91EB-0CE0-49D5-8047-941FB58559CF}"/>
              </a:ext>
            </a:extLst>
          </p:cNvPr>
          <p:cNvSpPr>
            <a:spLocks noGrp="1"/>
          </p:cNvSpPr>
          <p:nvPr>
            <p:ph idx="1"/>
          </p:nvPr>
        </p:nvSpPr>
        <p:spPr>
          <a:xfrm>
            <a:off x="628650" y="1371602"/>
            <a:ext cx="7886700" cy="5486398"/>
          </a:xfrm>
        </p:spPr>
        <p:txBody>
          <a:bodyPr>
            <a:normAutofit/>
          </a:bodyPr>
          <a:lstStyle/>
          <a:p>
            <a:r>
              <a:rPr lang="en-US" dirty="0"/>
              <a:t>By-products in the reaction</a:t>
            </a:r>
          </a:p>
          <a:p>
            <a:pPr lvl="1"/>
            <a:r>
              <a:rPr lang="en-US" dirty="0"/>
              <a:t>Series-parallel or competitive-consecutive reactions</a:t>
            </a:r>
          </a:p>
          <a:p>
            <a:pPr lvl="2"/>
            <a:r>
              <a:rPr lang="en-US" dirty="0"/>
              <a:t>A                 +          B           </a:t>
            </a:r>
            <a:r>
              <a:rPr lang="en-US" dirty="0">
                <a:sym typeface="Wingdings" panose="05000000000000000000" pitchFamily="2" charset="2"/>
              </a:rPr>
              <a:t>                  R</a:t>
            </a:r>
            <a:br>
              <a:rPr lang="en-US" dirty="0">
                <a:sym typeface="Wingdings" panose="05000000000000000000" pitchFamily="2" charset="2"/>
              </a:rPr>
            </a:br>
            <a:br>
              <a:rPr lang="en-US" dirty="0">
                <a:sym typeface="Wingdings" panose="05000000000000000000" pitchFamily="2" charset="2"/>
              </a:rPr>
            </a:br>
            <a:br>
              <a:rPr lang="en-US" dirty="0">
                <a:sym typeface="Wingdings" panose="05000000000000000000" pitchFamily="2" charset="2"/>
              </a:rPr>
            </a:br>
            <a:endParaRPr lang="en-US" dirty="0"/>
          </a:p>
          <a:p>
            <a:pPr lvl="2"/>
            <a:endParaRPr lang="en-US" dirty="0"/>
          </a:p>
          <a:p>
            <a:pPr lvl="2"/>
            <a:r>
              <a:rPr lang="en-US" dirty="0"/>
              <a:t>R                 +          B           </a:t>
            </a:r>
            <a:r>
              <a:rPr lang="en-US" dirty="0">
                <a:sym typeface="Wingdings" panose="05000000000000000000" pitchFamily="2" charset="2"/>
              </a:rPr>
              <a:t>          S (diacylated impurity)</a:t>
            </a:r>
            <a:br>
              <a:rPr lang="en-US" dirty="0">
                <a:sym typeface="Wingdings" panose="05000000000000000000" pitchFamily="2" charset="2"/>
              </a:rPr>
            </a:br>
            <a:br>
              <a:rPr lang="en-US" dirty="0">
                <a:sym typeface="Wingdings" panose="05000000000000000000" pitchFamily="2" charset="2"/>
              </a:rPr>
            </a:br>
            <a:br>
              <a:rPr lang="en-US" dirty="0">
                <a:sym typeface="Wingdings" panose="05000000000000000000" pitchFamily="2" charset="2"/>
              </a:rPr>
            </a:br>
            <a:endParaRPr lang="en-US" dirty="0"/>
          </a:p>
          <a:p>
            <a:pPr lvl="2"/>
            <a:endParaRPr lang="en-US" dirty="0"/>
          </a:p>
          <a:p>
            <a:pPr lvl="1"/>
            <a:r>
              <a:rPr lang="en-US" dirty="0"/>
              <a:t>Aqueous base fed to consume HCl by-product</a:t>
            </a:r>
          </a:p>
          <a:p>
            <a:pPr lvl="1"/>
            <a:r>
              <a:rPr lang="en-US" dirty="0"/>
              <a:t>Hydrolysis</a:t>
            </a:r>
          </a:p>
          <a:p>
            <a:pPr lvl="2"/>
            <a:r>
              <a:rPr lang="en-US" dirty="0"/>
              <a:t>Acid chloride + water or base </a:t>
            </a:r>
            <a:r>
              <a:rPr lang="en-US" dirty="0">
                <a:sym typeface="Wingdings" panose="05000000000000000000" pitchFamily="2" charset="2"/>
              </a:rPr>
              <a:t> Acid</a:t>
            </a:r>
          </a:p>
          <a:p>
            <a:pPr lvl="3"/>
            <a:r>
              <a:rPr lang="en-US" dirty="0">
                <a:sym typeface="Wingdings" panose="05000000000000000000" pitchFamily="2" charset="2"/>
              </a:rPr>
              <a:t>Use organic solvent</a:t>
            </a:r>
          </a:p>
          <a:p>
            <a:pPr lvl="2"/>
            <a:r>
              <a:rPr lang="en-US" dirty="0">
                <a:sym typeface="Wingdings" panose="05000000000000000000" pitchFamily="2" charset="2"/>
              </a:rPr>
              <a:t>Organic solvents can hydrolyze (with base or acid)</a:t>
            </a:r>
            <a:endParaRPr lang="en-US" dirty="0"/>
          </a:p>
          <a:p>
            <a:endParaRPr lang="en-US" dirty="0"/>
          </a:p>
          <a:p>
            <a:endParaRPr lang="en-US" dirty="0"/>
          </a:p>
        </p:txBody>
      </p:sp>
      <p:graphicFrame>
        <p:nvGraphicFramePr>
          <p:cNvPr id="7" name="Object 5">
            <a:extLst>
              <a:ext uri="{FF2B5EF4-FFF2-40B4-BE49-F238E27FC236}">
                <a16:creationId xmlns:a16="http://schemas.microsoft.com/office/drawing/2014/main" id="{A86E9164-AEF6-4003-89EF-BC2B7805D045}"/>
              </a:ext>
            </a:extLst>
          </p:cNvPr>
          <p:cNvGraphicFramePr>
            <a:graphicFrameLocks noChangeAspect="1"/>
          </p:cNvGraphicFramePr>
          <p:nvPr>
            <p:extLst>
              <p:ext uri="{D42A27DB-BD31-4B8C-83A1-F6EECF244321}">
                <p14:modId xmlns:p14="http://schemas.microsoft.com/office/powerpoint/2010/main" val="2489022111"/>
              </p:ext>
            </p:extLst>
          </p:nvPr>
        </p:nvGraphicFramePr>
        <p:xfrm>
          <a:off x="1216992" y="2491259"/>
          <a:ext cx="1308100" cy="512763"/>
        </p:xfrm>
        <a:graphic>
          <a:graphicData uri="http://schemas.openxmlformats.org/presentationml/2006/ole">
            <mc:AlternateContent xmlns:mc="http://schemas.openxmlformats.org/markup-compatibility/2006">
              <mc:Choice xmlns:v="urn:schemas-microsoft-com:vml" Requires="v">
                <p:oleObj spid="_x0000_s12644" name="CS ChemDraw Drawing" r:id="rId3" imgW="1307415" imgH="513307" progId="ChemDraw.Document.6.0">
                  <p:embed/>
                </p:oleObj>
              </mc:Choice>
              <mc:Fallback>
                <p:oleObj name="CS ChemDraw Drawing" r:id="rId3" imgW="1307415" imgH="513307" progId="ChemDraw.Document.6.0">
                  <p:embed/>
                  <p:pic>
                    <p:nvPicPr>
                      <p:cNvPr id="7" name="Object 5">
                        <a:extLst>
                          <a:ext uri="{FF2B5EF4-FFF2-40B4-BE49-F238E27FC236}">
                            <a16:creationId xmlns:a16="http://schemas.microsoft.com/office/drawing/2014/main" id="{A86E9164-AEF6-4003-89EF-BC2B7805D0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6992" y="2491259"/>
                        <a:ext cx="1308100" cy="512763"/>
                      </a:xfrm>
                      <a:prstGeom prst="rect">
                        <a:avLst/>
                      </a:prstGeom>
                      <a:noFill/>
                      <a:ln>
                        <a:noFill/>
                      </a:ln>
                      <a:effectLst/>
                      <a:extLst>
                        <a:ext uri="{909E8E84-426E-40DD-AFC4-6F175D3DCCD1}">
                          <a14:hiddenFill xmlns:a14="http://schemas.microsoft.com/office/drawing/2010/main">
                            <a:solidFill>
                              <a:srgbClr val="DE313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6">
            <a:extLst>
              <a:ext uri="{FF2B5EF4-FFF2-40B4-BE49-F238E27FC236}">
                <a16:creationId xmlns:a16="http://schemas.microsoft.com/office/drawing/2014/main" id="{8E97537F-9F8E-452A-A01F-C9B41404111A}"/>
              </a:ext>
            </a:extLst>
          </p:cNvPr>
          <p:cNvGraphicFramePr>
            <a:graphicFrameLocks noChangeAspect="1"/>
          </p:cNvGraphicFramePr>
          <p:nvPr>
            <p:extLst>
              <p:ext uri="{D42A27DB-BD31-4B8C-83A1-F6EECF244321}">
                <p14:modId xmlns:p14="http://schemas.microsoft.com/office/powerpoint/2010/main" val="205886640"/>
              </p:ext>
            </p:extLst>
          </p:nvPr>
        </p:nvGraphicFramePr>
        <p:xfrm>
          <a:off x="3045792" y="2415059"/>
          <a:ext cx="1004888" cy="615950"/>
        </p:xfrm>
        <a:graphic>
          <a:graphicData uri="http://schemas.openxmlformats.org/presentationml/2006/ole">
            <mc:AlternateContent xmlns:mc="http://schemas.openxmlformats.org/markup-compatibility/2006">
              <mc:Choice xmlns:v="urn:schemas-microsoft-com:vml" Requires="v">
                <p:oleObj spid="_x0000_s12645" name="CS ChemDraw Drawing" r:id="rId5" imgW="1004105" imgH="615212" progId="ChemDraw.Document.6.0">
                  <p:embed/>
                </p:oleObj>
              </mc:Choice>
              <mc:Fallback>
                <p:oleObj name="CS ChemDraw Drawing" r:id="rId5" imgW="1004105" imgH="615212" progId="ChemDraw.Document.6.0">
                  <p:embed/>
                  <p:pic>
                    <p:nvPicPr>
                      <p:cNvPr id="8" name="Object 6">
                        <a:extLst>
                          <a:ext uri="{FF2B5EF4-FFF2-40B4-BE49-F238E27FC236}">
                            <a16:creationId xmlns:a16="http://schemas.microsoft.com/office/drawing/2014/main" id="{8E97537F-9F8E-452A-A01F-C9B4140411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5792" y="2415059"/>
                        <a:ext cx="1004888" cy="615950"/>
                      </a:xfrm>
                      <a:prstGeom prst="rect">
                        <a:avLst/>
                      </a:prstGeom>
                      <a:noFill/>
                      <a:ln>
                        <a:noFill/>
                      </a:ln>
                      <a:effectLst/>
                      <a:extLst>
                        <a:ext uri="{909E8E84-426E-40DD-AFC4-6F175D3DCCD1}">
                          <a14:hiddenFill xmlns:a14="http://schemas.microsoft.com/office/drawing/2010/main">
                            <a:solidFill>
                              <a:srgbClr val="DE313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8">
            <a:extLst>
              <a:ext uri="{FF2B5EF4-FFF2-40B4-BE49-F238E27FC236}">
                <a16:creationId xmlns:a16="http://schemas.microsoft.com/office/drawing/2014/main" id="{488F87BF-4D3C-4147-A935-78FD2A5BE7C7}"/>
              </a:ext>
            </a:extLst>
          </p:cNvPr>
          <p:cNvGraphicFramePr>
            <a:graphicFrameLocks noChangeAspect="1"/>
          </p:cNvGraphicFramePr>
          <p:nvPr>
            <p:extLst>
              <p:ext uri="{D42A27DB-BD31-4B8C-83A1-F6EECF244321}">
                <p14:modId xmlns:p14="http://schemas.microsoft.com/office/powerpoint/2010/main" val="4222651397"/>
              </p:ext>
            </p:extLst>
          </p:nvPr>
        </p:nvGraphicFramePr>
        <p:xfrm>
          <a:off x="5026992" y="2338859"/>
          <a:ext cx="1984375" cy="895350"/>
        </p:xfrm>
        <a:graphic>
          <a:graphicData uri="http://schemas.openxmlformats.org/presentationml/2006/ole">
            <mc:AlternateContent xmlns:mc="http://schemas.openxmlformats.org/markup-compatibility/2006">
              <mc:Choice xmlns:v="urn:schemas-microsoft-com:vml" Requires="v">
                <p:oleObj spid="_x0000_s12646" name="CS ChemDraw Drawing" r:id="rId7" imgW="1983924" imgH="895788" progId="ChemDraw.Document.6.0">
                  <p:embed/>
                </p:oleObj>
              </mc:Choice>
              <mc:Fallback>
                <p:oleObj name="CS ChemDraw Drawing" r:id="rId7" imgW="1983924" imgH="895788" progId="ChemDraw.Document.6.0">
                  <p:embed/>
                  <p:pic>
                    <p:nvPicPr>
                      <p:cNvPr id="9" name="Object 8">
                        <a:extLst>
                          <a:ext uri="{FF2B5EF4-FFF2-40B4-BE49-F238E27FC236}">
                            <a16:creationId xmlns:a16="http://schemas.microsoft.com/office/drawing/2014/main" id="{488F87BF-4D3C-4147-A935-78FD2A5BE7C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6992" y="2338859"/>
                        <a:ext cx="1984375" cy="895350"/>
                      </a:xfrm>
                      <a:prstGeom prst="rect">
                        <a:avLst/>
                      </a:prstGeom>
                      <a:noFill/>
                      <a:ln>
                        <a:noFill/>
                      </a:ln>
                      <a:effectLst/>
                      <a:extLst>
                        <a:ext uri="{909E8E84-426E-40DD-AFC4-6F175D3DCCD1}">
                          <a14:hiddenFill xmlns:a14="http://schemas.microsoft.com/office/drawing/2010/main">
                            <a:solidFill>
                              <a:srgbClr val="DE313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10">
            <a:extLst>
              <a:ext uri="{FF2B5EF4-FFF2-40B4-BE49-F238E27FC236}">
                <a16:creationId xmlns:a16="http://schemas.microsoft.com/office/drawing/2014/main" id="{E825B150-76E4-418E-A003-8F08A67007DD}"/>
              </a:ext>
            </a:extLst>
          </p:cNvPr>
          <p:cNvGraphicFramePr>
            <a:graphicFrameLocks noChangeAspect="1"/>
          </p:cNvGraphicFramePr>
          <p:nvPr>
            <p:extLst>
              <p:ext uri="{D42A27DB-BD31-4B8C-83A1-F6EECF244321}">
                <p14:modId xmlns:p14="http://schemas.microsoft.com/office/powerpoint/2010/main" val="3979132058"/>
              </p:ext>
            </p:extLst>
          </p:nvPr>
        </p:nvGraphicFramePr>
        <p:xfrm>
          <a:off x="3037513" y="3811691"/>
          <a:ext cx="1004888" cy="615950"/>
        </p:xfrm>
        <a:graphic>
          <a:graphicData uri="http://schemas.openxmlformats.org/presentationml/2006/ole">
            <mc:AlternateContent xmlns:mc="http://schemas.openxmlformats.org/markup-compatibility/2006">
              <mc:Choice xmlns:v="urn:schemas-microsoft-com:vml" Requires="v">
                <p:oleObj spid="_x0000_s12647" name="CS ChemDraw Drawing" r:id="rId9" imgW="1004105" imgH="615212" progId="ChemDraw.Document.6.0">
                  <p:embed/>
                </p:oleObj>
              </mc:Choice>
              <mc:Fallback>
                <p:oleObj name="CS ChemDraw Drawing" r:id="rId9" imgW="1004105" imgH="615212" progId="ChemDraw.Document.6.0">
                  <p:embed/>
                  <p:pic>
                    <p:nvPicPr>
                      <p:cNvPr id="10" name="Object 10">
                        <a:extLst>
                          <a:ext uri="{FF2B5EF4-FFF2-40B4-BE49-F238E27FC236}">
                            <a16:creationId xmlns:a16="http://schemas.microsoft.com/office/drawing/2014/main" id="{E825B150-76E4-418E-A003-8F08A67007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7513" y="3811691"/>
                        <a:ext cx="1004888" cy="615950"/>
                      </a:xfrm>
                      <a:prstGeom prst="rect">
                        <a:avLst/>
                      </a:prstGeom>
                      <a:noFill/>
                      <a:ln>
                        <a:noFill/>
                      </a:ln>
                      <a:effectLst/>
                      <a:extLst>
                        <a:ext uri="{909E8E84-426E-40DD-AFC4-6F175D3DCCD1}">
                          <a14:hiddenFill xmlns:a14="http://schemas.microsoft.com/office/drawing/2010/main">
                            <a:solidFill>
                              <a:srgbClr val="DE313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11">
            <a:extLst>
              <a:ext uri="{FF2B5EF4-FFF2-40B4-BE49-F238E27FC236}">
                <a16:creationId xmlns:a16="http://schemas.microsoft.com/office/drawing/2014/main" id="{6C427E16-F8B6-4DE1-A896-3A1C0EE0CFEE}"/>
              </a:ext>
            </a:extLst>
          </p:cNvPr>
          <p:cNvGraphicFramePr>
            <a:graphicFrameLocks noChangeAspect="1"/>
          </p:cNvGraphicFramePr>
          <p:nvPr>
            <p:extLst>
              <p:ext uri="{D42A27DB-BD31-4B8C-83A1-F6EECF244321}">
                <p14:modId xmlns:p14="http://schemas.microsoft.com/office/powerpoint/2010/main" val="523933213"/>
              </p:ext>
            </p:extLst>
          </p:nvPr>
        </p:nvGraphicFramePr>
        <p:xfrm>
          <a:off x="751513" y="3800586"/>
          <a:ext cx="1984375" cy="895350"/>
        </p:xfrm>
        <a:graphic>
          <a:graphicData uri="http://schemas.openxmlformats.org/presentationml/2006/ole">
            <mc:AlternateContent xmlns:mc="http://schemas.openxmlformats.org/markup-compatibility/2006">
              <mc:Choice xmlns:v="urn:schemas-microsoft-com:vml" Requires="v">
                <p:oleObj spid="_x0000_s12648" name="CS ChemDraw Drawing" r:id="rId10" imgW="1983924" imgH="895788" progId="ChemDraw.Document.6.0">
                  <p:embed/>
                </p:oleObj>
              </mc:Choice>
              <mc:Fallback>
                <p:oleObj name="CS ChemDraw Drawing" r:id="rId10" imgW="1983924" imgH="895788" progId="ChemDraw.Document.6.0">
                  <p:embed/>
                  <p:pic>
                    <p:nvPicPr>
                      <p:cNvPr id="11" name="Object 11">
                        <a:extLst>
                          <a:ext uri="{FF2B5EF4-FFF2-40B4-BE49-F238E27FC236}">
                            <a16:creationId xmlns:a16="http://schemas.microsoft.com/office/drawing/2014/main" id="{6C427E16-F8B6-4DE1-A896-3A1C0EE0CFE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1513" y="3800586"/>
                        <a:ext cx="1984375" cy="895350"/>
                      </a:xfrm>
                      <a:prstGeom prst="rect">
                        <a:avLst/>
                      </a:prstGeom>
                      <a:noFill/>
                      <a:ln>
                        <a:noFill/>
                      </a:ln>
                      <a:effectLst/>
                      <a:extLst>
                        <a:ext uri="{909E8E84-426E-40DD-AFC4-6F175D3DCCD1}">
                          <a14:hiddenFill xmlns:a14="http://schemas.microsoft.com/office/drawing/2010/main">
                            <a:solidFill>
                              <a:srgbClr val="DE313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12">
            <a:extLst>
              <a:ext uri="{FF2B5EF4-FFF2-40B4-BE49-F238E27FC236}">
                <a16:creationId xmlns:a16="http://schemas.microsoft.com/office/drawing/2014/main" id="{B33EB792-BFBC-4D6B-9389-FCCB8D24735C}"/>
              </a:ext>
            </a:extLst>
          </p:cNvPr>
          <p:cNvGraphicFramePr>
            <a:graphicFrameLocks noChangeAspect="1"/>
          </p:cNvGraphicFramePr>
          <p:nvPr>
            <p:extLst>
              <p:ext uri="{D42A27DB-BD31-4B8C-83A1-F6EECF244321}">
                <p14:modId xmlns:p14="http://schemas.microsoft.com/office/powerpoint/2010/main" val="3292106217"/>
              </p:ext>
            </p:extLst>
          </p:nvPr>
        </p:nvGraphicFramePr>
        <p:xfrm>
          <a:off x="4866313" y="3811691"/>
          <a:ext cx="2835275" cy="987425"/>
        </p:xfrm>
        <a:graphic>
          <a:graphicData uri="http://schemas.openxmlformats.org/presentationml/2006/ole">
            <mc:AlternateContent xmlns:mc="http://schemas.openxmlformats.org/markup-compatibility/2006">
              <mc:Choice xmlns:v="urn:schemas-microsoft-com:vml" Requires="v">
                <p:oleObj spid="_x0000_s12649" name="CS ChemDraw Drawing" r:id="rId11" imgW="2835835" imgH="987150" progId="ChemDraw.Document.6.0">
                  <p:embed/>
                </p:oleObj>
              </mc:Choice>
              <mc:Fallback>
                <p:oleObj name="CS ChemDraw Drawing" r:id="rId11" imgW="2835835" imgH="987150" progId="ChemDraw.Document.6.0">
                  <p:embed/>
                  <p:pic>
                    <p:nvPicPr>
                      <p:cNvPr id="12" name="Object 12">
                        <a:extLst>
                          <a:ext uri="{FF2B5EF4-FFF2-40B4-BE49-F238E27FC236}">
                            <a16:creationId xmlns:a16="http://schemas.microsoft.com/office/drawing/2014/main" id="{B33EB792-BFBC-4D6B-9389-FCCB8D24735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66313" y="3811691"/>
                        <a:ext cx="2835275" cy="987425"/>
                      </a:xfrm>
                      <a:prstGeom prst="rect">
                        <a:avLst/>
                      </a:prstGeom>
                      <a:noFill/>
                      <a:ln>
                        <a:noFill/>
                      </a:ln>
                      <a:effectLst/>
                      <a:extLst>
                        <a:ext uri="{909E8E84-426E-40DD-AFC4-6F175D3DCCD1}">
                          <a14:hiddenFill xmlns:a14="http://schemas.microsoft.com/office/drawing/2010/main">
                            <a:solidFill>
                              <a:srgbClr val="DE313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TextBox 17">
            <a:extLst>
              <a:ext uri="{FF2B5EF4-FFF2-40B4-BE49-F238E27FC236}">
                <a16:creationId xmlns:a16="http://schemas.microsoft.com/office/drawing/2014/main" id="{EEB07707-EE4F-41DE-9869-3527DB06BF8D}"/>
              </a:ext>
            </a:extLst>
          </p:cNvPr>
          <p:cNvSpPr txBox="1"/>
          <p:nvPr/>
        </p:nvSpPr>
        <p:spPr>
          <a:xfrm>
            <a:off x="7438601" y="2217002"/>
            <a:ext cx="1113745" cy="923330"/>
          </a:xfrm>
          <a:prstGeom prst="rect">
            <a:avLst/>
          </a:prstGeom>
          <a:noFill/>
        </p:spPr>
        <p:txBody>
          <a:bodyPr wrap="square" rtlCol="0">
            <a:spAutoFit/>
          </a:bodyPr>
          <a:lstStyle/>
          <a:p>
            <a:r>
              <a:rPr lang="en-US" dirty="0">
                <a:solidFill>
                  <a:srgbClr val="FF0000"/>
                </a:solidFill>
              </a:rPr>
              <a:t>Don’t forget the HCl</a:t>
            </a:r>
          </a:p>
        </p:txBody>
      </p:sp>
      <p:sp>
        <p:nvSpPr>
          <p:cNvPr id="13" name="Footer Placeholder 12">
            <a:extLst>
              <a:ext uri="{FF2B5EF4-FFF2-40B4-BE49-F238E27FC236}">
                <a16:creationId xmlns:a16="http://schemas.microsoft.com/office/drawing/2014/main" id="{F166EC8B-267C-4240-A732-B38D6BA953D0}"/>
              </a:ext>
            </a:extLst>
          </p:cNvPr>
          <p:cNvSpPr>
            <a:spLocks noGrp="1"/>
          </p:cNvSpPr>
          <p:nvPr>
            <p:ph type="ftr" sz="quarter" idx="11"/>
          </p:nvPr>
        </p:nvSpPr>
        <p:spPr/>
        <p:txBody>
          <a:bodyPr/>
          <a:lstStyle/>
          <a:p>
            <a:r>
              <a:rPr lang="en-US"/>
              <a:t>Chemical Consultants Network Meeting, Bala Cynwyd, PA - 11-September-2019</a:t>
            </a:r>
          </a:p>
        </p:txBody>
      </p:sp>
      <p:sp>
        <p:nvSpPr>
          <p:cNvPr id="14" name="Slide Number Placeholder 13">
            <a:extLst>
              <a:ext uri="{FF2B5EF4-FFF2-40B4-BE49-F238E27FC236}">
                <a16:creationId xmlns:a16="http://schemas.microsoft.com/office/drawing/2014/main" id="{A0B6279B-C375-4603-B71B-BDE7212DD29A}"/>
              </a:ext>
            </a:extLst>
          </p:cNvPr>
          <p:cNvSpPr>
            <a:spLocks noGrp="1"/>
          </p:cNvSpPr>
          <p:nvPr>
            <p:ph type="sldNum" sz="quarter" idx="12"/>
          </p:nvPr>
        </p:nvSpPr>
        <p:spPr/>
        <p:txBody>
          <a:bodyPr/>
          <a:lstStyle/>
          <a:p>
            <a:fld id="{DB72125C-AC2D-4A14-91FF-76C5DBC10812}" type="slidenum">
              <a:rPr lang="en-US" smtClean="0"/>
              <a:t>20</a:t>
            </a:fld>
            <a:endParaRPr lang="en-US"/>
          </a:p>
        </p:txBody>
      </p:sp>
      <p:sp>
        <p:nvSpPr>
          <p:cNvPr id="15" name="TextBox 14">
            <a:extLst>
              <a:ext uri="{FF2B5EF4-FFF2-40B4-BE49-F238E27FC236}">
                <a16:creationId xmlns:a16="http://schemas.microsoft.com/office/drawing/2014/main" id="{4AA4B58C-8F9F-4C16-8C8F-C1D165EE01D0}"/>
              </a:ext>
            </a:extLst>
          </p:cNvPr>
          <p:cNvSpPr txBox="1"/>
          <p:nvPr/>
        </p:nvSpPr>
        <p:spPr>
          <a:xfrm>
            <a:off x="0" y="6480724"/>
            <a:ext cx="2345369" cy="369332"/>
          </a:xfrm>
          <a:prstGeom prst="rect">
            <a:avLst/>
          </a:prstGeom>
          <a:noFill/>
        </p:spPr>
        <p:txBody>
          <a:bodyPr wrap="square" rtlCol="0">
            <a:spAutoFit/>
          </a:bodyPr>
          <a:lstStyle/>
          <a:p>
            <a:r>
              <a:rPr lang="en-US" dirty="0"/>
              <a:t>From Sarafinas, 2011</a:t>
            </a:r>
          </a:p>
        </p:txBody>
      </p:sp>
    </p:spTree>
    <p:extLst>
      <p:ext uri="{BB962C8B-B14F-4D97-AF65-F5344CB8AC3E}">
        <p14:creationId xmlns:p14="http://schemas.microsoft.com/office/powerpoint/2010/main" val="3869816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F198F-23F9-4787-9F1D-FE0FB64DECAB}"/>
              </a:ext>
            </a:extLst>
          </p:cNvPr>
          <p:cNvSpPr>
            <a:spLocks noGrp="1"/>
          </p:cNvSpPr>
          <p:nvPr>
            <p:ph type="title"/>
          </p:nvPr>
        </p:nvSpPr>
        <p:spPr/>
        <p:txBody>
          <a:bodyPr/>
          <a:lstStyle/>
          <a:p>
            <a:r>
              <a:rPr lang="en-US" dirty="0"/>
              <a:t>Consider the by-products</a:t>
            </a:r>
          </a:p>
        </p:txBody>
      </p:sp>
      <p:sp>
        <p:nvSpPr>
          <p:cNvPr id="3" name="Content Placeholder 2">
            <a:extLst>
              <a:ext uri="{FF2B5EF4-FFF2-40B4-BE49-F238E27FC236}">
                <a16:creationId xmlns:a16="http://schemas.microsoft.com/office/drawing/2014/main" id="{684E91EB-0CE0-49D5-8047-941FB58559CF}"/>
              </a:ext>
            </a:extLst>
          </p:cNvPr>
          <p:cNvSpPr>
            <a:spLocks noGrp="1"/>
          </p:cNvSpPr>
          <p:nvPr>
            <p:ph idx="1"/>
          </p:nvPr>
        </p:nvSpPr>
        <p:spPr>
          <a:xfrm>
            <a:off x="628650" y="1371602"/>
            <a:ext cx="7886700" cy="5486398"/>
          </a:xfrm>
        </p:spPr>
        <p:txBody>
          <a:bodyPr>
            <a:normAutofit/>
          </a:bodyPr>
          <a:lstStyle/>
          <a:p>
            <a:r>
              <a:rPr lang="en-US" dirty="0"/>
              <a:t>By-products in the first </a:t>
            </a:r>
            <a:r>
              <a:rPr lang="en-US" dirty="0" err="1"/>
              <a:t>amidation</a:t>
            </a:r>
            <a:r>
              <a:rPr lang="en-US" dirty="0"/>
              <a:t> reaction</a:t>
            </a:r>
          </a:p>
          <a:p>
            <a:pPr lvl="1"/>
            <a:r>
              <a:rPr lang="en-US" dirty="0"/>
              <a:t>R has an isomer from reacting on substituted amine</a:t>
            </a:r>
          </a:p>
          <a:p>
            <a:pPr lvl="2"/>
            <a:r>
              <a:rPr lang="en-US" dirty="0"/>
              <a:t>A                 +          B           </a:t>
            </a:r>
            <a:r>
              <a:rPr lang="en-US" dirty="0">
                <a:sym typeface="Wingdings" panose="05000000000000000000" pitchFamily="2" charset="2"/>
              </a:rPr>
              <a:t>                  R’</a:t>
            </a:r>
            <a:br>
              <a:rPr lang="en-US" dirty="0">
                <a:sym typeface="Wingdings" panose="05000000000000000000" pitchFamily="2" charset="2"/>
              </a:rPr>
            </a:br>
            <a:br>
              <a:rPr lang="en-US" dirty="0">
                <a:sym typeface="Wingdings" panose="05000000000000000000" pitchFamily="2" charset="2"/>
              </a:rPr>
            </a:br>
            <a:br>
              <a:rPr lang="en-US" dirty="0">
                <a:sym typeface="Wingdings" panose="05000000000000000000" pitchFamily="2" charset="2"/>
              </a:rPr>
            </a:br>
            <a:endParaRPr lang="en-US" dirty="0"/>
          </a:p>
          <a:p>
            <a:pPr lvl="2"/>
            <a:endParaRPr lang="en-US" dirty="0"/>
          </a:p>
          <a:p>
            <a:pPr lvl="2"/>
            <a:r>
              <a:rPr lang="en-US" dirty="0"/>
              <a:t>R’                 +          B           </a:t>
            </a:r>
            <a:r>
              <a:rPr lang="en-US" dirty="0">
                <a:sym typeface="Wingdings" panose="05000000000000000000" pitchFamily="2" charset="2"/>
              </a:rPr>
              <a:t>          S (diacylated impurity)</a:t>
            </a:r>
            <a:br>
              <a:rPr lang="en-US" dirty="0">
                <a:sym typeface="Wingdings" panose="05000000000000000000" pitchFamily="2" charset="2"/>
              </a:rPr>
            </a:br>
            <a:endParaRPr lang="en-US" dirty="0">
              <a:sym typeface="Wingdings" panose="05000000000000000000" pitchFamily="2" charset="2"/>
            </a:endParaRPr>
          </a:p>
          <a:p>
            <a:pPr lvl="2"/>
            <a:endParaRPr lang="en-US" dirty="0">
              <a:sym typeface="Wingdings" panose="05000000000000000000" pitchFamily="2" charset="2"/>
            </a:endParaRPr>
          </a:p>
          <a:p>
            <a:pPr lvl="2"/>
            <a:endParaRPr lang="en-US" dirty="0">
              <a:sym typeface="Wingdings" panose="05000000000000000000" pitchFamily="2" charset="2"/>
            </a:endParaRPr>
          </a:p>
          <a:p>
            <a:pPr lvl="2"/>
            <a:endParaRPr lang="en-US" dirty="0">
              <a:sym typeface="Wingdings" panose="05000000000000000000" pitchFamily="2" charset="2"/>
            </a:endParaRPr>
          </a:p>
          <a:p>
            <a:pPr lvl="1"/>
            <a:r>
              <a:rPr lang="en-US" dirty="0">
                <a:sym typeface="Wingdings" panose="05000000000000000000" pitchFamily="2" charset="2"/>
              </a:rPr>
              <a:t>Operating conditions affect selectivity</a:t>
            </a:r>
          </a:p>
          <a:p>
            <a:pPr lvl="2"/>
            <a:r>
              <a:rPr lang="en-US" dirty="0">
                <a:sym typeface="Wingdings" panose="05000000000000000000" pitchFamily="2" charset="2"/>
              </a:rPr>
              <a:t>Temperature</a:t>
            </a:r>
          </a:p>
          <a:p>
            <a:pPr lvl="2"/>
            <a:r>
              <a:rPr lang="en-US" dirty="0">
                <a:sym typeface="Wingdings" panose="05000000000000000000" pitchFamily="2" charset="2"/>
              </a:rPr>
              <a:t>Feed rates and concentrations</a:t>
            </a:r>
          </a:p>
          <a:p>
            <a:pPr lvl="2"/>
            <a:r>
              <a:rPr lang="en-US" dirty="0">
                <a:sym typeface="Wingdings" panose="05000000000000000000" pitchFamily="2" charset="2"/>
              </a:rPr>
              <a:t>Mixing (competitive-consecutive reaction plus mass transfer)</a:t>
            </a:r>
            <a:br>
              <a:rPr lang="en-US" dirty="0">
                <a:sym typeface="Wingdings" panose="05000000000000000000" pitchFamily="2" charset="2"/>
              </a:rPr>
            </a:br>
            <a:br>
              <a:rPr lang="en-US" dirty="0">
                <a:sym typeface="Wingdings" panose="05000000000000000000" pitchFamily="2" charset="2"/>
              </a:rPr>
            </a:br>
            <a:endParaRPr lang="en-US" dirty="0"/>
          </a:p>
          <a:p>
            <a:pPr lvl="2"/>
            <a:endParaRPr lang="en-US" dirty="0"/>
          </a:p>
          <a:p>
            <a:endParaRPr lang="en-US" dirty="0"/>
          </a:p>
          <a:p>
            <a:endParaRPr lang="en-US" dirty="0"/>
          </a:p>
        </p:txBody>
      </p:sp>
      <p:graphicFrame>
        <p:nvGraphicFramePr>
          <p:cNvPr id="7" name="Object 5">
            <a:extLst>
              <a:ext uri="{FF2B5EF4-FFF2-40B4-BE49-F238E27FC236}">
                <a16:creationId xmlns:a16="http://schemas.microsoft.com/office/drawing/2014/main" id="{A86E9164-AEF6-4003-89EF-BC2B7805D045}"/>
              </a:ext>
            </a:extLst>
          </p:cNvPr>
          <p:cNvGraphicFramePr>
            <a:graphicFrameLocks noChangeAspect="1"/>
          </p:cNvGraphicFramePr>
          <p:nvPr>
            <p:extLst>
              <p:ext uri="{D42A27DB-BD31-4B8C-83A1-F6EECF244321}">
                <p14:modId xmlns:p14="http://schemas.microsoft.com/office/powerpoint/2010/main" val="3714181608"/>
              </p:ext>
            </p:extLst>
          </p:nvPr>
        </p:nvGraphicFramePr>
        <p:xfrm>
          <a:off x="1242159" y="2575349"/>
          <a:ext cx="1308100" cy="512763"/>
        </p:xfrm>
        <a:graphic>
          <a:graphicData uri="http://schemas.openxmlformats.org/presentationml/2006/ole">
            <mc:AlternateContent xmlns:mc="http://schemas.openxmlformats.org/markup-compatibility/2006">
              <mc:Choice xmlns:v="urn:schemas-microsoft-com:vml" Requires="v">
                <p:oleObj spid="_x0000_s13668" name="CS ChemDraw Drawing" r:id="rId3" imgW="1307415" imgH="513307" progId="ChemDraw.Document.6.0">
                  <p:embed/>
                </p:oleObj>
              </mc:Choice>
              <mc:Fallback>
                <p:oleObj name="CS ChemDraw Drawing" r:id="rId3" imgW="1307415" imgH="513307" progId="ChemDraw.Document.6.0">
                  <p:embed/>
                  <p:pic>
                    <p:nvPicPr>
                      <p:cNvPr id="7" name="Object 5">
                        <a:extLst>
                          <a:ext uri="{FF2B5EF4-FFF2-40B4-BE49-F238E27FC236}">
                            <a16:creationId xmlns:a16="http://schemas.microsoft.com/office/drawing/2014/main" id="{A86E9164-AEF6-4003-89EF-BC2B7805D0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2159" y="2575349"/>
                        <a:ext cx="1308100" cy="512763"/>
                      </a:xfrm>
                      <a:prstGeom prst="rect">
                        <a:avLst/>
                      </a:prstGeom>
                      <a:noFill/>
                      <a:ln>
                        <a:noFill/>
                      </a:ln>
                      <a:effectLst/>
                      <a:extLst>
                        <a:ext uri="{909E8E84-426E-40DD-AFC4-6F175D3DCCD1}">
                          <a14:hiddenFill xmlns:a14="http://schemas.microsoft.com/office/drawing/2010/main">
                            <a:solidFill>
                              <a:srgbClr val="DE313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6">
            <a:extLst>
              <a:ext uri="{FF2B5EF4-FFF2-40B4-BE49-F238E27FC236}">
                <a16:creationId xmlns:a16="http://schemas.microsoft.com/office/drawing/2014/main" id="{8E97537F-9F8E-452A-A01F-C9B41404111A}"/>
              </a:ext>
            </a:extLst>
          </p:cNvPr>
          <p:cNvGraphicFramePr>
            <a:graphicFrameLocks noChangeAspect="1"/>
          </p:cNvGraphicFramePr>
          <p:nvPr>
            <p:extLst>
              <p:ext uri="{D42A27DB-BD31-4B8C-83A1-F6EECF244321}">
                <p14:modId xmlns:p14="http://schemas.microsoft.com/office/powerpoint/2010/main" val="4134318465"/>
              </p:ext>
            </p:extLst>
          </p:nvPr>
        </p:nvGraphicFramePr>
        <p:xfrm>
          <a:off x="3070959" y="2499149"/>
          <a:ext cx="1004888" cy="615950"/>
        </p:xfrm>
        <a:graphic>
          <a:graphicData uri="http://schemas.openxmlformats.org/presentationml/2006/ole">
            <mc:AlternateContent xmlns:mc="http://schemas.openxmlformats.org/markup-compatibility/2006">
              <mc:Choice xmlns:v="urn:schemas-microsoft-com:vml" Requires="v">
                <p:oleObj spid="_x0000_s13669" name="CS ChemDraw Drawing" r:id="rId5" imgW="1004105" imgH="615212" progId="ChemDraw.Document.6.0">
                  <p:embed/>
                </p:oleObj>
              </mc:Choice>
              <mc:Fallback>
                <p:oleObj name="CS ChemDraw Drawing" r:id="rId5" imgW="1004105" imgH="615212" progId="ChemDraw.Document.6.0">
                  <p:embed/>
                  <p:pic>
                    <p:nvPicPr>
                      <p:cNvPr id="8" name="Object 6">
                        <a:extLst>
                          <a:ext uri="{FF2B5EF4-FFF2-40B4-BE49-F238E27FC236}">
                            <a16:creationId xmlns:a16="http://schemas.microsoft.com/office/drawing/2014/main" id="{8E97537F-9F8E-452A-A01F-C9B4140411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0959" y="2499149"/>
                        <a:ext cx="1004888" cy="615950"/>
                      </a:xfrm>
                      <a:prstGeom prst="rect">
                        <a:avLst/>
                      </a:prstGeom>
                      <a:noFill/>
                      <a:ln>
                        <a:noFill/>
                      </a:ln>
                      <a:effectLst/>
                      <a:extLst>
                        <a:ext uri="{909E8E84-426E-40DD-AFC4-6F175D3DCCD1}">
                          <a14:hiddenFill xmlns:a14="http://schemas.microsoft.com/office/drawing/2010/main">
                            <a:solidFill>
                              <a:srgbClr val="DE313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10">
            <a:extLst>
              <a:ext uri="{FF2B5EF4-FFF2-40B4-BE49-F238E27FC236}">
                <a16:creationId xmlns:a16="http://schemas.microsoft.com/office/drawing/2014/main" id="{E825B150-76E4-418E-A003-8F08A67007DD}"/>
              </a:ext>
            </a:extLst>
          </p:cNvPr>
          <p:cNvGraphicFramePr>
            <a:graphicFrameLocks noChangeAspect="1"/>
          </p:cNvGraphicFramePr>
          <p:nvPr>
            <p:extLst>
              <p:ext uri="{D42A27DB-BD31-4B8C-83A1-F6EECF244321}">
                <p14:modId xmlns:p14="http://schemas.microsoft.com/office/powerpoint/2010/main" val="3680746575"/>
              </p:ext>
            </p:extLst>
          </p:nvPr>
        </p:nvGraphicFramePr>
        <p:xfrm>
          <a:off x="3093100" y="3839370"/>
          <a:ext cx="1004888" cy="615950"/>
        </p:xfrm>
        <a:graphic>
          <a:graphicData uri="http://schemas.openxmlformats.org/presentationml/2006/ole">
            <mc:AlternateContent xmlns:mc="http://schemas.openxmlformats.org/markup-compatibility/2006">
              <mc:Choice xmlns:v="urn:schemas-microsoft-com:vml" Requires="v">
                <p:oleObj spid="_x0000_s13670" name="CS ChemDraw Drawing" r:id="rId7" imgW="1004105" imgH="615212" progId="ChemDraw.Document.6.0">
                  <p:embed/>
                </p:oleObj>
              </mc:Choice>
              <mc:Fallback>
                <p:oleObj name="CS ChemDraw Drawing" r:id="rId7" imgW="1004105" imgH="615212" progId="ChemDraw.Document.6.0">
                  <p:embed/>
                  <p:pic>
                    <p:nvPicPr>
                      <p:cNvPr id="10" name="Object 10">
                        <a:extLst>
                          <a:ext uri="{FF2B5EF4-FFF2-40B4-BE49-F238E27FC236}">
                            <a16:creationId xmlns:a16="http://schemas.microsoft.com/office/drawing/2014/main" id="{E825B150-76E4-418E-A003-8F08A67007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3100" y="3839370"/>
                        <a:ext cx="1004888" cy="615950"/>
                      </a:xfrm>
                      <a:prstGeom prst="rect">
                        <a:avLst/>
                      </a:prstGeom>
                      <a:noFill/>
                      <a:ln>
                        <a:noFill/>
                      </a:ln>
                      <a:effectLst/>
                      <a:extLst>
                        <a:ext uri="{909E8E84-426E-40DD-AFC4-6F175D3DCCD1}">
                          <a14:hiddenFill xmlns:a14="http://schemas.microsoft.com/office/drawing/2010/main">
                            <a:solidFill>
                              <a:srgbClr val="DE313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12">
            <a:extLst>
              <a:ext uri="{FF2B5EF4-FFF2-40B4-BE49-F238E27FC236}">
                <a16:creationId xmlns:a16="http://schemas.microsoft.com/office/drawing/2014/main" id="{B33EB792-BFBC-4D6B-9389-FCCB8D24735C}"/>
              </a:ext>
            </a:extLst>
          </p:cNvPr>
          <p:cNvGraphicFramePr>
            <a:graphicFrameLocks noChangeAspect="1"/>
          </p:cNvGraphicFramePr>
          <p:nvPr>
            <p:extLst>
              <p:ext uri="{D42A27DB-BD31-4B8C-83A1-F6EECF244321}">
                <p14:modId xmlns:p14="http://schemas.microsoft.com/office/powerpoint/2010/main" val="1944456353"/>
              </p:ext>
            </p:extLst>
          </p:nvPr>
        </p:nvGraphicFramePr>
        <p:xfrm>
          <a:off x="4921900" y="3839370"/>
          <a:ext cx="2835275" cy="987425"/>
        </p:xfrm>
        <a:graphic>
          <a:graphicData uri="http://schemas.openxmlformats.org/presentationml/2006/ole">
            <mc:AlternateContent xmlns:mc="http://schemas.openxmlformats.org/markup-compatibility/2006">
              <mc:Choice xmlns:v="urn:schemas-microsoft-com:vml" Requires="v">
                <p:oleObj spid="_x0000_s13671" name="CS ChemDraw Drawing" r:id="rId8" imgW="2835835" imgH="987150" progId="ChemDraw.Document.6.0">
                  <p:embed/>
                </p:oleObj>
              </mc:Choice>
              <mc:Fallback>
                <p:oleObj name="CS ChemDraw Drawing" r:id="rId8" imgW="2835835" imgH="987150" progId="ChemDraw.Document.6.0">
                  <p:embed/>
                  <p:pic>
                    <p:nvPicPr>
                      <p:cNvPr id="12" name="Object 12">
                        <a:extLst>
                          <a:ext uri="{FF2B5EF4-FFF2-40B4-BE49-F238E27FC236}">
                            <a16:creationId xmlns:a16="http://schemas.microsoft.com/office/drawing/2014/main" id="{B33EB792-BFBC-4D6B-9389-FCCB8D24735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21900" y="3839370"/>
                        <a:ext cx="2835275" cy="987425"/>
                      </a:xfrm>
                      <a:prstGeom prst="rect">
                        <a:avLst/>
                      </a:prstGeom>
                      <a:noFill/>
                      <a:ln>
                        <a:noFill/>
                      </a:ln>
                      <a:effectLst/>
                      <a:extLst>
                        <a:ext uri="{909E8E84-426E-40DD-AFC4-6F175D3DCCD1}">
                          <a14:hiddenFill xmlns:a14="http://schemas.microsoft.com/office/drawing/2010/main">
                            <a:solidFill>
                              <a:srgbClr val="DE313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TextBox 16">
            <a:extLst>
              <a:ext uri="{FF2B5EF4-FFF2-40B4-BE49-F238E27FC236}">
                <a16:creationId xmlns:a16="http://schemas.microsoft.com/office/drawing/2014/main" id="{A8366BEE-52E8-4115-A12A-F4037F5B7B6F}"/>
              </a:ext>
            </a:extLst>
          </p:cNvPr>
          <p:cNvSpPr txBox="1"/>
          <p:nvPr/>
        </p:nvSpPr>
        <p:spPr>
          <a:xfrm>
            <a:off x="8012906" y="4513331"/>
            <a:ext cx="1004888" cy="923330"/>
          </a:xfrm>
          <a:prstGeom prst="rect">
            <a:avLst/>
          </a:prstGeom>
          <a:noFill/>
        </p:spPr>
        <p:txBody>
          <a:bodyPr wrap="square" rtlCol="0">
            <a:spAutoFit/>
          </a:bodyPr>
          <a:lstStyle/>
          <a:p>
            <a:r>
              <a:rPr lang="en-US" dirty="0">
                <a:solidFill>
                  <a:srgbClr val="FF0000"/>
                </a:solidFill>
              </a:rPr>
              <a:t>Don’t forget the HCl</a:t>
            </a:r>
          </a:p>
        </p:txBody>
      </p:sp>
      <p:sp>
        <p:nvSpPr>
          <p:cNvPr id="18" name="TextBox 17">
            <a:extLst>
              <a:ext uri="{FF2B5EF4-FFF2-40B4-BE49-F238E27FC236}">
                <a16:creationId xmlns:a16="http://schemas.microsoft.com/office/drawing/2014/main" id="{EEB07707-EE4F-41DE-9869-3527DB06BF8D}"/>
              </a:ext>
            </a:extLst>
          </p:cNvPr>
          <p:cNvSpPr txBox="1"/>
          <p:nvPr/>
        </p:nvSpPr>
        <p:spPr>
          <a:xfrm>
            <a:off x="7874829" y="2795843"/>
            <a:ext cx="1228961" cy="646331"/>
          </a:xfrm>
          <a:prstGeom prst="rect">
            <a:avLst/>
          </a:prstGeom>
          <a:noFill/>
        </p:spPr>
        <p:txBody>
          <a:bodyPr wrap="square" rtlCol="0">
            <a:spAutoFit/>
          </a:bodyPr>
          <a:lstStyle/>
          <a:p>
            <a:r>
              <a:rPr lang="en-US" dirty="0">
                <a:solidFill>
                  <a:srgbClr val="FF0000"/>
                </a:solidFill>
              </a:rPr>
              <a:t>Is R or R’ favored?</a:t>
            </a:r>
          </a:p>
        </p:txBody>
      </p:sp>
      <p:graphicFrame>
        <p:nvGraphicFramePr>
          <p:cNvPr id="15" name="Object 4">
            <a:extLst>
              <a:ext uri="{FF2B5EF4-FFF2-40B4-BE49-F238E27FC236}">
                <a16:creationId xmlns:a16="http://schemas.microsoft.com/office/drawing/2014/main" id="{7CF9239D-7D76-4D67-B19D-6460FEB4D619}"/>
              </a:ext>
            </a:extLst>
          </p:cNvPr>
          <p:cNvGraphicFramePr>
            <a:graphicFrameLocks noChangeAspect="1"/>
          </p:cNvGraphicFramePr>
          <p:nvPr>
            <p:extLst>
              <p:ext uri="{D42A27DB-BD31-4B8C-83A1-F6EECF244321}">
                <p14:modId xmlns:p14="http://schemas.microsoft.com/office/powerpoint/2010/main" val="2323917311"/>
              </p:ext>
            </p:extLst>
          </p:nvPr>
        </p:nvGraphicFramePr>
        <p:xfrm>
          <a:off x="5052177" y="2396579"/>
          <a:ext cx="1989137" cy="958850"/>
        </p:xfrm>
        <a:graphic>
          <a:graphicData uri="http://schemas.openxmlformats.org/presentationml/2006/ole">
            <mc:AlternateContent xmlns:mc="http://schemas.openxmlformats.org/markup-compatibility/2006">
              <mc:Choice xmlns:v="urn:schemas-microsoft-com:vml" Requires="v">
                <p:oleObj spid="_x0000_s13672" name="CS ChemDraw Drawing" r:id="rId10" imgW="1988512" imgH="958228" progId="ChemDraw.Document.6.0">
                  <p:embed/>
                </p:oleObj>
              </mc:Choice>
              <mc:Fallback>
                <p:oleObj name="CS ChemDraw Drawing" r:id="rId10" imgW="1988512" imgH="958228" progId="ChemDraw.Document.6.0">
                  <p:embed/>
                  <p:pic>
                    <p:nvPicPr>
                      <p:cNvPr id="15" name="Object 4">
                        <a:extLst>
                          <a:ext uri="{FF2B5EF4-FFF2-40B4-BE49-F238E27FC236}">
                            <a16:creationId xmlns:a16="http://schemas.microsoft.com/office/drawing/2014/main" id="{7CF9239D-7D76-4D67-B19D-6460FEB4D61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52177" y="2396579"/>
                        <a:ext cx="1989137" cy="958850"/>
                      </a:xfrm>
                      <a:prstGeom prst="rect">
                        <a:avLst/>
                      </a:prstGeom>
                      <a:noFill/>
                      <a:ln>
                        <a:noFill/>
                      </a:ln>
                      <a:effectLst/>
                      <a:extLst>
                        <a:ext uri="{909E8E84-426E-40DD-AFC4-6F175D3DCCD1}">
                          <a14:hiddenFill xmlns:a14="http://schemas.microsoft.com/office/drawing/2010/main">
                            <a:solidFill>
                              <a:srgbClr val="DE313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Object 4">
            <a:extLst>
              <a:ext uri="{FF2B5EF4-FFF2-40B4-BE49-F238E27FC236}">
                <a16:creationId xmlns:a16="http://schemas.microsoft.com/office/drawing/2014/main" id="{4B024140-52EE-4F9E-9C74-6460D5CD2261}"/>
              </a:ext>
            </a:extLst>
          </p:cNvPr>
          <p:cNvGraphicFramePr>
            <a:graphicFrameLocks noChangeAspect="1"/>
          </p:cNvGraphicFramePr>
          <p:nvPr>
            <p:extLst>
              <p:ext uri="{D42A27DB-BD31-4B8C-83A1-F6EECF244321}">
                <p14:modId xmlns:p14="http://schemas.microsoft.com/office/powerpoint/2010/main" val="1309066342"/>
              </p:ext>
            </p:extLst>
          </p:nvPr>
        </p:nvGraphicFramePr>
        <p:xfrm>
          <a:off x="175533" y="3839370"/>
          <a:ext cx="1989137" cy="958850"/>
        </p:xfrm>
        <a:graphic>
          <a:graphicData uri="http://schemas.openxmlformats.org/presentationml/2006/ole">
            <mc:AlternateContent xmlns:mc="http://schemas.openxmlformats.org/markup-compatibility/2006">
              <mc:Choice xmlns:v="urn:schemas-microsoft-com:vml" Requires="v">
                <p:oleObj spid="_x0000_s13673" name="CS ChemDraw Drawing" r:id="rId10" imgW="1988512" imgH="958228" progId="ChemDraw.Document.6.0">
                  <p:embed/>
                </p:oleObj>
              </mc:Choice>
              <mc:Fallback>
                <p:oleObj name="CS ChemDraw Drawing" r:id="rId10" imgW="1988512" imgH="958228" progId="ChemDraw.Document.6.0">
                  <p:embed/>
                  <p:pic>
                    <p:nvPicPr>
                      <p:cNvPr id="16" name="Object 4">
                        <a:extLst>
                          <a:ext uri="{FF2B5EF4-FFF2-40B4-BE49-F238E27FC236}">
                            <a16:creationId xmlns:a16="http://schemas.microsoft.com/office/drawing/2014/main" id="{4B024140-52EE-4F9E-9C74-6460D5CD226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533" y="3839370"/>
                        <a:ext cx="1989137" cy="958850"/>
                      </a:xfrm>
                      <a:prstGeom prst="rect">
                        <a:avLst/>
                      </a:prstGeom>
                      <a:noFill/>
                      <a:ln>
                        <a:noFill/>
                      </a:ln>
                      <a:effectLst/>
                      <a:extLst>
                        <a:ext uri="{909E8E84-426E-40DD-AFC4-6F175D3DCCD1}">
                          <a14:hiddenFill xmlns:a14="http://schemas.microsoft.com/office/drawing/2010/main">
                            <a:solidFill>
                              <a:srgbClr val="DE313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Footer Placeholder 8">
            <a:extLst>
              <a:ext uri="{FF2B5EF4-FFF2-40B4-BE49-F238E27FC236}">
                <a16:creationId xmlns:a16="http://schemas.microsoft.com/office/drawing/2014/main" id="{8D94D8B7-ACD9-4FD4-8607-E6A16F81D662}"/>
              </a:ext>
            </a:extLst>
          </p:cNvPr>
          <p:cNvSpPr>
            <a:spLocks noGrp="1"/>
          </p:cNvSpPr>
          <p:nvPr>
            <p:ph type="ftr" sz="quarter" idx="11"/>
          </p:nvPr>
        </p:nvSpPr>
        <p:spPr/>
        <p:txBody>
          <a:bodyPr/>
          <a:lstStyle/>
          <a:p>
            <a:r>
              <a:rPr lang="en-US"/>
              <a:t>Chemical Consultants Network Meeting, Bala Cynwyd, PA - 11-September-2019</a:t>
            </a:r>
          </a:p>
        </p:txBody>
      </p:sp>
      <p:sp>
        <p:nvSpPr>
          <p:cNvPr id="11" name="Slide Number Placeholder 10">
            <a:extLst>
              <a:ext uri="{FF2B5EF4-FFF2-40B4-BE49-F238E27FC236}">
                <a16:creationId xmlns:a16="http://schemas.microsoft.com/office/drawing/2014/main" id="{792F9AF3-FB10-4EF9-9DC6-E5795D98D1E6}"/>
              </a:ext>
            </a:extLst>
          </p:cNvPr>
          <p:cNvSpPr>
            <a:spLocks noGrp="1"/>
          </p:cNvSpPr>
          <p:nvPr>
            <p:ph type="sldNum" sz="quarter" idx="12"/>
          </p:nvPr>
        </p:nvSpPr>
        <p:spPr/>
        <p:txBody>
          <a:bodyPr/>
          <a:lstStyle/>
          <a:p>
            <a:fld id="{DB72125C-AC2D-4A14-91FF-76C5DBC10812}" type="slidenum">
              <a:rPr lang="en-US" smtClean="0"/>
              <a:t>21</a:t>
            </a:fld>
            <a:endParaRPr lang="en-US"/>
          </a:p>
        </p:txBody>
      </p:sp>
      <p:sp>
        <p:nvSpPr>
          <p:cNvPr id="14" name="TextBox 13">
            <a:extLst>
              <a:ext uri="{FF2B5EF4-FFF2-40B4-BE49-F238E27FC236}">
                <a16:creationId xmlns:a16="http://schemas.microsoft.com/office/drawing/2014/main" id="{22A6E325-4ABD-4C0F-B877-453BEECD29C5}"/>
              </a:ext>
            </a:extLst>
          </p:cNvPr>
          <p:cNvSpPr txBox="1"/>
          <p:nvPr/>
        </p:nvSpPr>
        <p:spPr>
          <a:xfrm>
            <a:off x="0" y="6480724"/>
            <a:ext cx="2345369" cy="369332"/>
          </a:xfrm>
          <a:prstGeom prst="rect">
            <a:avLst/>
          </a:prstGeom>
          <a:noFill/>
        </p:spPr>
        <p:txBody>
          <a:bodyPr wrap="square" rtlCol="0">
            <a:spAutoFit/>
          </a:bodyPr>
          <a:lstStyle/>
          <a:p>
            <a:r>
              <a:rPr lang="en-US" dirty="0"/>
              <a:t>From Sarafinas, 2011</a:t>
            </a:r>
          </a:p>
        </p:txBody>
      </p:sp>
    </p:spTree>
    <p:extLst>
      <p:ext uri="{BB962C8B-B14F-4D97-AF65-F5344CB8AC3E}">
        <p14:creationId xmlns:p14="http://schemas.microsoft.com/office/powerpoint/2010/main" val="470333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p:spPr>
        <p:txBody>
          <a:bodyPr vert="horz" wrap="square" lIns="91440" tIns="45720" rIns="91440" bIns="45720" numCol="1" anchor="t" anchorCtr="0" compatLnSpc="1">
            <a:prstTxWarp prst="textNoShape">
              <a:avLst/>
            </a:prstTxWarp>
            <a:normAutofit fontScale="90000"/>
          </a:bodyPr>
          <a:lstStyle/>
          <a:p>
            <a:r>
              <a:rPr lang="en-US" dirty="0">
                <a:cs typeface="Arial" panose="020B0604020202020204" pitchFamily="34" charset="0"/>
              </a:rPr>
              <a:t>Conceptually, what goes on with</a:t>
            </a:r>
            <a:br>
              <a:rPr lang="en-US" dirty="0">
                <a:cs typeface="Arial" panose="020B0604020202020204" pitchFamily="34" charset="0"/>
              </a:rPr>
            </a:br>
            <a:r>
              <a:rPr lang="en-US" dirty="0">
                <a:cs typeface="Arial" panose="020B0604020202020204" pitchFamily="34" charset="0"/>
              </a:rPr>
              <a:t>fast competitive reactions</a:t>
            </a:r>
          </a:p>
        </p:txBody>
      </p:sp>
      <p:sp>
        <p:nvSpPr>
          <p:cNvPr id="4" name="Rectangle 5"/>
          <p:cNvSpPr>
            <a:spLocks noChangeArrowheads="1"/>
          </p:cNvSpPr>
          <p:nvPr/>
        </p:nvSpPr>
        <p:spPr bwMode="auto">
          <a:xfrm>
            <a:off x="2362200" y="1447800"/>
            <a:ext cx="3594100" cy="1749425"/>
          </a:xfrm>
          <a:prstGeom prst="rect">
            <a:avLst/>
          </a:prstGeom>
          <a:noFill/>
          <a:ln w="9525" cap="rnd">
            <a:solidFill>
              <a:schemeClr val="tx1"/>
            </a:solidFill>
            <a:prstDash val="sysDot"/>
            <a:miter lim="800000"/>
            <a:headEnd/>
            <a:tailEnd/>
          </a:ln>
          <a:effectLst/>
        </p:spPr>
        <p:txBody>
          <a:bodyPr>
            <a:spAutoFit/>
          </a:bodyPr>
          <a:lstStyle/>
          <a:p>
            <a:pPr algn="ctr"/>
            <a:r>
              <a:rPr lang="de-DE" sz="1800" b="1" dirty="0">
                <a:latin typeface="Arial" pitchFamily="34" charset="0"/>
              </a:rPr>
              <a:t>Initial State</a:t>
            </a:r>
          </a:p>
          <a:p>
            <a:pPr algn="ctr"/>
            <a:r>
              <a:rPr lang="de-DE" sz="1800" dirty="0">
                <a:latin typeface="New Century Schoolbook"/>
              </a:rPr>
              <a:t>(Completely Segregated)</a:t>
            </a:r>
          </a:p>
          <a:p>
            <a:pPr algn="ctr"/>
            <a:r>
              <a:rPr lang="de-DE" sz="1800" dirty="0">
                <a:solidFill>
                  <a:schemeClr val="bg1"/>
                </a:solidFill>
                <a:highlight>
                  <a:srgbClr val="0000FF"/>
                </a:highlight>
                <a:latin typeface="Arial" panose="020B0604020202020204" pitchFamily="34" charset="0"/>
                <a:cs typeface="Arial" panose="020B0604020202020204" pitchFamily="34" charset="0"/>
              </a:rPr>
              <a:t>A		A		A		A</a:t>
            </a:r>
          </a:p>
          <a:p>
            <a:pPr algn="ctr"/>
            <a:r>
              <a:rPr lang="de-DE" sz="1800" dirty="0">
                <a:solidFill>
                  <a:schemeClr val="bg1"/>
                </a:solidFill>
                <a:highlight>
                  <a:srgbClr val="0000FF"/>
                </a:highlight>
                <a:latin typeface="Arial" panose="020B0604020202020204" pitchFamily="34" charset="0"/>
                <a:cs typeface="Arial" panose="020B0604020202020204" pitchFamily="34" charset="0"/>
              </a:rPr>
              <a:t>A		A		A		A</a:t>
            </a:r>
          </a:p>
          <a:p>
            <a:pPr algn="ctr"/>
            <a:r>
              <a:rPr lang="de-DE" sz="1800" dirty="0">
                <a:highlight>
                  <a:srgbClr val="FFFF00"/>
                </a:highlight>
                <a:latin typeface="Arial" panose="020B0604020202020204" pitchFamily="34" charset="0"/>
                <a:cs typeface="Arial" panose="020B0604020202020204" pitchFamily="34" charset="0"/>
              </a:rPr>
              <a:t>B		B		B		B</a:t>
            </a:r>
          </a:p>
          <a:p>
            <a:pPr algn="ctr"/>
            <a:r>
              <a:rPr lang="de-DE" sz="1800" dirty="0">
                <a:highlight>
                  <a:srgbClr val="FFFF00"/>
                </a:highlight>
                <a:latin typeface="Arial" panose="020B0604020202020204" pitchFamily="34" charset="0"/>
                <a:cs typeface="Arial" panose="020B0604020202020204" pitchFamily="34" charset="0"/>
              </a:rPr>
              <a:t>B		B		B		B</a:t>
            </a:r>
          </a:p>
        </p:txBody>
      </p:sp>
      <p:sp>
        <p:nvSpPr>
          <p:cNvPr id="13" name="Slide Number Placeholder 12"/>
          <p:cNvSpPr>
            <a:spLocks noGrp="1"/>
          </p:cNvSpPr>
          <p:nvPr>
            <p:ph type="sldNum" sz="quarter" idx="12"/>
          </p:nvPr>
        </p:nvSpPr>
        <p:spPr/>
        <p:txBody>
          <a:bodyPr/>
          <a:lstStyle/>
          <a:p>
            <a:fld id="{5D7E0B00-4FDE-D040-8275-1F4B80113D68}" type="slidenum">
              <a:rPr lang="en-US" smtClean="0"/>
              <a:pPr/>
              <a:t>22</a:t>
            </a:fld>
            <a:endParaRPr lang="en-US"/>
          </a:p>
        </p:txBody>
      </p:sp>
      <p:sp>
        <p:nvSpPr>
          <p:cNvPr id="16" name="TextBox 15">
            <a:extLst>
              <a:ext uri="{FF2B5EF4-FFF2-40B4-BE49-F238E27FC236}">
                <a16:creationId xmlns:a16="http://schemas.microsoft.com/office/drawing/2014/main" id="{5D6FD9D1-2C48-455A-A15D-8C23C7DAD0F0}"/>
              </a:ext>
            </a:extLst>
          </p:cNvPr>
          <p:cNvSpPr txBox="1"/>
          <p:nvPr/>
        </p:nvSpPr>
        <p:spPr>
          <a:xfrm>
            <a:off x="47719" y="1456633"/>
            <a:ext cx="2446907" cy="646331"/>
          </a:xfrm>
          <a:prstGeom prst="rect">
            <a:avLst/>
          </a:prstGeom>
          <a:noFill/>
        </p:spPr>
        <p:txBody>
          <a:bodyPr wrap="square" rtlCol="0">
            <a:spAutoFit/>
          </a:bodyPr>
          <a:lstStyle/>
          <a:p>
            <a:r>
              <a:rPr lang="en-US" b="1" dirty="0">
                <a:solidFill>
                  <a:srgbClr val="FF0000"/>
                </a:solidFill>
              </a:rPr>
              <a:t>Component B </a:t>
            </a:r>
            <a:r>
              <a:rPr lang="en-US" b="1" cap="small" dirty="0">
                <a:solidFill>
                  <a:srgbClr val="FF0000"/>
                </a:solidFill>
              </a:rPr>
              <a:t>Added</a:t>
            </a:r>
            <a:r>
              <a:rPr lang="en-US" b="1" dirty="0">
                <a:solidFill>
                  <a:srgbClr val="FF0000"/>
                </a:solidFill>
              </a:rPr>
              <a:t> to </a:t>
            </a:r>
            <a:br>
              <a:rPr lang="en-US" b="1" dirty="0">
                <a:solidFill>
                  <a:srgbClr val="FF0000"/>
                </a:solidFill>
              </a:rPr>
            </a:br>
            <a:r>
              <a:rPr lang="en-US" b="1" cap="small" dirty="0">
                <a:solidFill>
                  <a:srgbClr val="FF0000"/>
                </a:solidFill>
              </a:rPr>
              <a:t>Bulk</a:t>
            </a:r>
            <a:r>
              <a:rPr lang="en-US" b="1" dirty="0">
                <a:solidFill>
                  <a:srgbClr val="FF0000"/>
                </a:solidFill>
              </a:rPr>
              <a:t> Component A</a:t>
            </a:r>
          </a:p>
        </p:txBody>
      </p:sp>
      <p:sp>
        <p:nvSpPr>
          <p:cNvPr id="3" name="Footer Placeholder 2">
            <a:extLst>
              <a:ext uri="{FF2B5EF4-FFF2-40B4-BE49-F238E27FC236}">
                <a16:creationId xmlns:a16="http://schemas.microsoft.com/office/drawing/2014/main" id="{BEEC6A0B-7722-4146-867D-1C3E742B9F1E}"/>
              </a:ext>
            </a:extLst>
          </p:cNvPr>
          <p:cNvSpPr>
            <a:spLocks noGrp="1"/>
          </p:cNvSpPr>
          <p:nvPr>
            <p:ph type="ftr" sz="quarter" idx="11"/>
          </p:nvPr>
        </p:nvSpPr>
        <p:spPr/>
        <p:txBody>
          <a:bodyPr/>
          <a:lstStyle/>
          <a:p>
            <a:r>
              <a:rPr lang="en-US"/>
              <a:t>Chemical Consultants Network Meeting, Bala Cynwyd, PA - 11-September-2019</a:t>
            </a:r>
          </a:p>
        </p:txBody>
      </p:sp>
      <p:grpSp>
        <p:nvGrpSpPr>
          <p:cNvPr id="15" name="Group 14">
            <a:extLst>
              <a:ext uri="{FF2B5EF4-FFF2-40B4-BE49-F238E27FC236}">
                <a16:creationId xmlns:a16="http://schemas.microsoft.com/office/drawing/2014/main" id="{C86D1CCD-B265-467B-9FB7-DB25CB286073}"/>
              </a:ext>
            </a:extLst>
          </p:cNvPr>
          <p:cNvGrpSpPr/>
          <p:nvPr/>
        </p:nvGrpSpPr>
        <p:grpSpPr>
          <a:xfrm>
            <a:off x="6115050" y="848604"/>
            <a:ext cx="2739701" cy="1361057"/>
            <a:chOff x="6115050" y="848604"/>
            <a:chExt cx="2739701" cy="1361057"/>
          </a:xfrm>
        </p:grpSpPr>
        <p:sp>
          <p:nvSpPr>
            <p:cNvPr id="17" name="TextBox 16">
              <a:extLst>
                <a:ext uri="{FF2B5EF4-FFF2-40B4-BE49-F238E27FC236}">
                  <a16:creationId xmlns:a16="http://schemas.microsoft.com/office/drawing/2014/main" id="{6E786624-7940-4B74-A285-D31675056C56}"/>
                </a:ext>
              </a:extLst>
            </p:cNvPr>
            <p:cNvSpPr txBox="1"/>
            <p:nvPr/>
          </p:nvSpPr>
          <p:spPr>
            <a:xfrm>
              <a:off x="6115050" y="848604"/>
              <a:ext cx="2739701" cy="646331"/>
            </a:xfrm>
            <a:prstGeom prst="rect">
              <a:avLst/>
            </a:prstGeom>
            <a:noFill/>
          </p:spPr>
          <p:txBody>
            <a:bodyPr wrap="square" rtlCol="0">
              <a:spAutoFit/>
            </a:bodyPr>
            <a:lstStyle/>
            <a:p>
              <a:r>
                <a:rPr lang="en-US" b="1" dirty="0">
                  <a:solidFill>
                    <a:schemeClr val="accent1"/>
                  </a:solidFill>
                </a:rPr>
                <a:t>Competitive-Consecutive </a:t>
              </a:r>
              <a:br>
                <a:rPr lang="en-US" b="1" dirty="0">
                  <a:solidFill>
                    <a:schemeClr val="accent1"/>
                  </a:solidFill>
                </a:rPr>
              </a:br>
              <a:r>
                <a:rPr lang="en-US" b="1" dirty="0">
                  <a:solidFill>
                    <a:schemeClr val="accent1"/>
                  </a:solidFill>
                </a:rPr>
                <a:t>(Series-Parallel) Reactions</a:t>
              </a:r>
            </a:p>
          </p:txBody>
        </p:sp>
        <p:sp>
          <p:nvSpPr>
            <p:cNvPr id="14" name="Rectangle 13">
              <a:extLst>
                <a:ext uri="{FF2B5EF4-FFF2-40B4-BE49-F238E27FC236}">
                  <a16:creationId xmlns:a16="http://schemas.microsoft.com/office/drawing/2014/main" id="{AA70D81E-CD1C-4FA8-9C55-0401F9FF4CE9}"/>
                </a:ext>
              </a:extLst>
            </p:cNvPr>
            <p:cNvSpPr/>
            <p:nvPr/>
          </p:nvSpPr>
          <p:spPr>
            <a:xfrm>
              <a:off x="6268496" y="1501775"/>
              <a:ext cx="2432807" cy="707886"/>
            </a:xfrm>
            <a:prstGeom prst="rect">
              <a:avLst/>
            </a:prstGeom>
          </p:spPr>
          <p:txBody>
            <a:bodyPr wrap="square">
              <a:spAutoFit/>
            </a:bodyPr>
            <a:lstStyle/>
            <a:p>
              <a:r>
                <a:rPr lang="en-US" dirty="0">
                  <a:highlight>
                    <a:srgbClr val="0000FF"/>
                  </a:highlight>
                </a:rPr>
                <a:t> </a:t>
              </a:r>
              <a:r>
                <a:rPr lang="en-US" dirty="0">
                  <a:solidFill>
                    <a:schemeClr val="bg1"/>
                  </a:solidFill>
                  <a:highlight>
                    <a:srgbClr val="0000FF"/>
                  </a:highlight>
                </a:rPr>
                <a:t>A</a:t>
              </a:r>
              <a:r>
                <a:rPr lang="en-US" dirty="0">
                  <a:highlight>
                    <a:srgbClr val="0000FF"/>
                  </a:highlight>
                </a:rPr>
                <a:t> </a:t>
              </a:r>
              <a:r>
                <a:rPr lang="en-US" dirty="0"/>
                <a:t> + </a:t>
              </a:r>
              <a:r>
                <a:rPr lang="en-US" dirty="0">
                  <a:highlight>
                    <a:srgbClr val="FFFF00"/>
                  </a:highlight>
                </a:rPr>
                <a:t> B </a:t>
              </a:r>
              <a:r>
                <a:rPr lang="en-US" dirty="0"/>
                <a:t> </a:t>
              </a:r>
              <a:r>
                <a:rPr lang="en-US" dirty="0">
                  <a:sym typeface="Wingdings" panose="05000000000000000000" pitchFamily="2" charset="2"/>
                </a:rPr>
                <a:t> </a:t>
              </a:r>
              <a:r>
                <a:rPr lang="en-US" dirty="0">
                  <a:highlight>
                    <a:srgbClr val="008000"/>
                  </a:highlight>
                  <a:sym typeface="Wingdings" panose="05000000000000000000" pitchFamily="2" charset="2"/>
                </a:rPr>
                <a:t> </a:t>
              </a:r>
              <a:r>
                <a:rPr lang="en-US" dirty="0">
                  <a:solidFill>
                    <a:schemeClr val="bg1"/>
                  </a:solidFill>
                  <a:highlight>
                    <a:srgbClr val="008000"/>
                  </a:highlight>
                  <a:sym typeface="Wingdings" panose="05000000000000000000" pitchFamily="2" charset="2"/>
                </a:rPr>
                <a:t>R</a:t>
              </a:r>
              <a:r>
                <a:rPr lang="en-US" dirty="0">
                  <a:highlight>
                    <a:srgbClr val="008000"/>
                  </a:highlight>
                  <a:sym typeface="Wingdings" panose="05000000000000000000" pitchFamily="2" charset="2"/>
                </a:rPr>
                <a:t> </a:t>
              </a:r>
              <a:r>
                <a:rPr lang="en-US" dirty="0">
                  <a:sym typeface="Wingdings" panose="05000000000000000000" pitchFamily="2" charset="2"/>
                </a:rPr>
                <a:t> (very fast)</a:t>
              </a:r>
              <a:br>
                <a:rPr lang="en-US" dirty="0">
                  <a:sym typeface="Wingdings" panose="05000000000000000000" pitchFamily="2" charset="2"/>
                </a:rPr>
              </a:br>
              <a:endParaRPr lang="en-US" sz="400" dirty="0">
                <a:sym typeface="Wingdings" panose="05000000000000000000" pitchFamily="2" charset="2"/>
              </a:endParaRPr>
            </a:p>
            <a:p>
              <a:r>
                <a:rPr lang="en-US" dirty="0">
                  <a:highlight>
                    <a:srgbClr val="008000"/>
                  </a:highlight>
                  <a:sym typeface="Wingdings" panose="05000000000000000000" pitchFamily="2" charset="2"/>
                </a:rPr>
                <a:t> </a:t>
              </a:r>
              <a:r>
                <a:rPr lang="en-US" dirty="0">
                  <a:solidFill>
                    <a:schemeClr val="bg1"/>
                  </a:solidFill>
                  <a:highlight>
                    <a:srgbClr val="008000"/>
                  </a:highlight>
                  <a:sym typeface="Wingdings" panose="05000000000000000000" pitchFamily="2" charset="2"/>
                </a:rPr>
                <a:t>R</a:t>
              </a:r>
              <a:r>
                <a:rPr lang="en-US" dirty="0">
                  <a:highlight>
                    <a:srgbClr val="008000"/>
                  </a:highlight>
                  <a:sym typeface="Wingdings" panose="05000000000000000000" pitchFamily="2" charset="2"/>
                </a:rPr>
                <a:t> </a:t>
              </a:r>
              <a:r>
                <a:rPr lang="en-US" dirty="0">
                  <a:sym typeface="Wingdings" panose="05000000000000000000" pitchFamily="2" charset="2"/>
                </a:rPr>
                <a:t> + </a:t>
              </a:r>
              <a:r>
                <a:rPr lang="en-US" dirty="0">
                  <a:highlight>
                    <a:srgbClr val="FFFF00"/>
                  </a:highlight>
                  <a:sym typeface="Wingdings" panose="05000000000000000000" pitchFamily="2" charset="2"/>
                </a:rPr>
                <a:t> B </a:t>
              </a:r>
              <a:r>
                <a:rPr lang="en-US" dirty="0">
                  <a:sym typeface="Wingdings" panose="05000000000000000000" pitchFamily="2" charset="2"/>
                </a:rPr>
                <a:t>  </a:t>
              </a:r>
              <a:r>
                <a:rPr lang="en-US" dirty="0">
                  <a:highlight>
                    <a:srgbClr val="FF0000"/>
                  </a:highlight>
                  <a:sym typeface="Wingdings" panose="05000000000000000000" pitchFamily="2" charset="2"/>
                </a:rPr>
                <a:t> </a:t>
              </a:r>
              <a:r>
                <a:rPr lang="en-US" dirty="0">
                  <a:solidFill>
                    <a:schemeClr val="bg1"/>
                  </a:solidFill>
                  <a:highlight>
                    <a:srgbClr val="FF0000"/>
                  </a:highlight>
                  <a:sym typeface="Wingdings" panose="05000000000000000000" pitchFamily="2" charset="2"/>
                </a:rPr>
                <a:t>S</a:t>
              </a:r>
              <a:r>
                <a:rPr lang="en-US" dirty="0">
                  <a:highlight>
                    <a:srgbClr val="FF0000"/>
                  </a:highlight>
                  <a:sym typeface="Wingdings" panose="05000000000000000000" pitchFamily="2" charset="2"/>
                </a:rPr>
                <a:t> </a:t>
              </a:r>
              <a:r>
                <a:rPr lang="en-US" dirty="0">
                  <a:sym typeface="Wingdings" panose="05000000000000000000" pitchFamily="2" charset="2"/>
                </a:rPr>
                <a:t> (slower)</a:t>
              </a:r>
              <a:endParaRPr lang="en-US" dirty="0"/>
            </a:p>
          </p:txBody>
        </p:sp>
      </p:grpSp>
      <p:pic>
        <p:nvPicPr>
          <p:cNvPr id="29" name="Picture 28">
            <a:extLst>
              <a:ext uri="{FF2B5EF4-FFF2-40B4-BE49-F238E27FC236}">
                <a16:creationId xmlns:a16="http://schemas.microsoft.com/office/drawing/2014/main" id="{72B0E174-564C-457E-AA19-0C5F1AE983C9}"/>
              </a:ext>
            </a:extLst>
          </p:cNvPr>
          <p:cNvPicPr>
            <a:picLocks noChangeAspect="1"/>
          </p:cNvPicPr>
          <p:nvPr/>
        </p:nvPicPr>
        <p:blipFill>
          <a:blip r:embed="rId3"/>
          <a:stretch>
            <a:fillRect/>
          </a:stretch>
        </p:blipFill>
        <p:spPr>
          <a:xfrm>
            <a:off x="83230" y="2118670"/>
            <a:ext cx="2180825" cy="1272601"/>
          </a:xfrm>
          <a:prstGeom prst="rect">
            <a:avLst/>
          </a:prstGeom>
        </p:spPr>
      </p:pic>
    </p:spTree>
    <p:extLst>
      <p:ext uri="{BB962C8B-B14F-4D97-AF65-F5344CB8AC3E}">
        <p14:creationId xmlns:p14="http://schemas.microsoft.com/office/powerpoint/2010/main" val="1137766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p:spPr>
        <p:txBody>
          <a:bodyPr vert="horz" wrap="square" lIns="91440" tIns="45720" rIns="91440" bIns="45720" numCol="1" anchor="t" anchorCtr="0" compatLnSpc="1">
            <a:prstTxWarp prst="textNoShape">
              <a:avLst/>
            </a:prstTxWarp>
            <a:normAutofit fontScale="90000"/>
          </a:bodyPr>
          <a:lstStyle/>
          <a:p>
            <a:r>
              <a:rPr lang="en-US" dirty="0">
                <a:cs typeface="Arial" panose="020B0604020202020204" pitchFamily="34" charset="0"/>
              </a:rPr>
              <a:t>Conceptually, what goes on with</a:t>
            </a:r>
            <a:br>
              <a:rPr lang="en-US" dirty="0">
                <a:cs typeface="Arial" panose="020B0604020202020204" pitchFamily="34" charset="0"/>
              </a:rPr>
            </a:br>
            <a:r>
              <a:rPr lang="en-US" dirty="0">
                <a:cs typeface="Arial" panose="020B0604020202020204" pitchFamily="34" charset="0"/>
              </a:rPr>
              <a:t>fast competitive reactions</a:t>
            </a:r>
          </a:p>
        </p:txBody>
      </p:sp>
      <p:sp>
        <p:nvSpPr>
          <p:cNvPr id="4" name="Rectangle 5"/>
          <p:cNvSpPr>
            <a:spLocks noChangeArrowheads="1"/>
          </p:cNvSpPr>
          <p:nvPr/>
        </p:nvSpPr>
        <p:spPr bwMode="auto">
          <a:xfrm>
            <a:off x="2362200" y="1447800"/>
            <a:ext cx="3594100" cy="1749425"/>
          </a:xfrm>
          <a:prstGeom prst="rect">
            <a:avLst/>
          </a:prstGeom>
          <a:noFill/>
          <a:ln w="9525" cap="rnd">
            <a:solidFill>
              <a:schemeClr val="tx1"/>
            </a:solidFill>
            <a:prstDash val="sysDot"/>
            <a:miter lim="800000"/>
            <a:headEnd/>
            <a:tailEnd/>
          </a:ln>
          <a:effectLst/>
        </p:spPr>
        <p:txBody>
          <a:bodyPr>
            <a:spAutoFit/>
          </a:bodyPr>
          <a:lstStyle/>
          <a:p>
            <a:pPr algn="ctr"/>
            <a:r>
              <a:rPr lang="de-DE" sz="1800" b="1" dirty="0">
                <a:latin typeface="Arial" pitchFamily="34" charset="0"/>
              </a:rPr>
              <a:t>Initial State</a:t>
            </a:r>
          </a:p>
          <a:p>
            <a:pPr algn="ctr"/>
            <a:r>
              <a:rPr lang="de-DE" sz="1800" dirty="0">
                <a:latin typeface="New Century Schoolbook"/>
              </a:rPr>
              <a:t>(Completely Segregated)</a:t>
            </a:r>
          </a:p>
          <a:p>
            <a:pPr algn="ctr"/>
            <a:r>
              <a:rPr lang="de-DE" sz="1800" dirty="0">
                <a:solidFill>
                  <a:schemeClr val="bg1"/>
                </a:solidFill>
                <a:highlight>
                  <a:srgbClr val="0000FF"/>
                </a:highlight>
                <a:latin typeface="Arial" panose="020B0604020202020204" pitchFamily="34" charset="0"/>
                <a:cs typeface="Arial" panose="020B0604020202020204" pitchFamily="34" charset="0"/>
              </a:rPr>
              <a:t>A		A		A		A</a:t>
            </a:r>
          </a:p>
          <a:p>
            <a:pPr algn="ctr"/>
            <a:r>
              <a:rPr lang="de-DE" sz="1800" dirty="0">
                <a:solidFill>
                  <a:schemeClr val="bg1"/>
                </a:solidFill>
                <a:highlight>
                  <a:srgbClr val="0000FF"/>
                </a:highlight>
                <a:latin typeface="Arial" panose="020B0604020202020204" pitchFamily="34" charset="0"/>
                <a:cs typeface="Arial" panose="020B0604020202020204" pitchFamily="34" charset="0"/>
              </a:rPr>
              <a:t>A		A		A		A</a:t>
            </a:r>
          </a:p>
          <a:p>
            <a:pPr algn="ctr"/>
            <a:r>
              <a:rPr lang="de-DE" sz="1800" dirty="0">
                <a:highlight>
                  <a:srgbClr val="FFFF00"/>
                </a:highlight>
                <a:latin typeface="Arial" panose="020B0604020202020204" pitchFamily="34" charset="0"/>
                <a:cs typeface="Arial" panose="020B0604020202020204" pitchFamily="34" charset="0"/>
              </a:rPr>
              <a:t>B		B		B		B</a:t>
            </a:r>
          </a:p>
          <a:p>
            <a:pPr algn="ctr"/>
            <a:r>
              <a:rPr lang="de-DE" sz="1800" dirty="0">
                <a:highlight>
                  <a:srgbClr val="FFFF00"/>
                </a:highlight>
                <a:latin typeface="Arial" panose="020B0604020202020204" pitchFamily="34" charset="0"/>
                <a:cs typeface="Arial" panose="020B0604020202020204" pitchFamily="34" charset="0"/>
              </a:rPr>
              <a:t>B		B		B		B</a:t>
            </a:r>
          </a:p>
        </p:txBody>
      </p:sp>
      <p:sp>
        <p:nvSpPr>
          <p:cNvPr id="6" name="Rectangle 7"/>
          <p:cNvSpPr>
            <a:spLocks noChangeArrowheads="1"/>
          </p:cNvSpPr>
          <p:nvPr/>
        </p:nvSpPr>
        <p:spPr bwMode="auto">
          <a:xfrm>
            <a:off x="533400" y="3429000"/>
            <a:ext cx="3416300" cy="2862322"/>
          </a:xfrm>
          <a:prstGeom prst="rect">
            <a:avLst/>
          </a:prstGeom>
          <a:noFill/>
          <a:ln w="9525">
            <a:noFill/>
            <a:prstDash val="sysDot"/>
            <a:miter lim="800000"/>
            <a:headEnd/>
            <a:tailEnd/>
          </a:ln>
          <a:effectLst/>
        </p:spPr>
        <p:txBody>
          <a:bodyPr>
            <a:spAutoFit/>
          </a:bodyPr>
          <a:lstStyle/>
          <a:p>
            <a:pPr algn="ctr"/>
            <a:r>
              <a:rPr lang="de-DE" sz="1800" b="1" dirty="0">
                <a:latin typeface="Arial" pitchFamily="34" charset="0"/>
              </a:rPr>
              <a:t>Poor or Slow Mixing:</a:t>
            </a:r>
            <a:endParaRPr lang="de-DE" sz="1800" dirty="0">
              <a:latin typeface="Arial" pitchFamily="34" charset="0"/>
            </a:endParaRPr>
          </a:p>
          <a:p>
            <a:pPr algn="ctr"/>
            <a:r>
              <a:rPr lang="de-DE" sz="1800" dirty="0">
                <a:latin typeface="Symbol" pitchFamily="18" charset="2"/>
              </a:rPr>
              <a:t>t</a:t>
            </a:r>
            <a:r>
              <a:rPr lang="de-DE" sz="1800" baseline="-25000" dirty="0">
                <a:latin typeface="Arial" pitchFamily="34" charset="0"/>
              </a:rPr>
              <a:t>M</a:t>
            </a:r>
            <a:r>
              <a:rPr lang="de-DE" sz="1800" dirty="0">
                <a:latin typeface="Arial" pitchFamily="34" charset="0"/>
              </a:rPr>
              <a:t>&gt;&gt;</a:t>
            </a:r>
            <a:r>
              <a:rPr lang="de-DE" sz="1800" dirty="0">
                <a:latin typeface="Symbol" pitchFamily="18" charset="2"/>
              </a:rPr>
              <a:t>t</a:t>
            </a:r>
            <a:r>
              <a:rPr lang="de-DE" sz="1800" baseline="-25000" dirty="0">
                <a:latin typeface="Arial" pitchFamily="34" charset="0"/>
              </a:rPr>
              <a:t>R</a:t>
            </a:r>
            <a:endParaRPr lang="de-DE" sz="1800" dirty="0">
              <a:latin typeface="Arial" pitchFamily="34" charset="0"/>
            </a:endParaRPr>
          </a:p>
          <a:p>
            <a:pPr algn="ctr"/>
            <a:r>
              <a:rPr lang="de-DE" sz="1800" dirty="0">
                <a:latin typeface="Arial" pitchFamily="34" charset="0"/>
              </a:rPr>
              <a:t>first reacts, then mixes</a:t>
            </a:r>
          </a:p>
          <a:p>
            <a:pPr algn="ctr"/>
            <a:r>
              <a:rPr lang="de-DE" dirty="0">
                <a:solidFill>
                  <a:schemeClr val="bg1"/>
                </a:solidFill>
                <a:highlight>
                  <a:srgbClr val="0000FF"/>
                </a:highlight>
                <a:latin typeface="Arial" panose="020B0604020202020204" pitchFamily="34" charset="0"/>
                <a:cs typeface="Arial" panose="020B0604020202020204" pitchFamily="34" charset="0"/>
              </a:rPr>
              <a:t>A		A		A		A</a:t>
            </a:r>
          </a:p>
          <a:p>
            <a:pPr algn="ctr"/>
            <a:r>
              <a:rPr lang="de-DE" sz="1800" dirty="0">
                <a:solidFill>
                  <a:schemeClr val="bg1"/>
                </a:solidFill>
                <a:highlight>
                  <a:srgbClr val="008000"/>
                </a:highlight>
                <a:latin typeface="Arial" panose="020B0604020202020204" pitchFamily="34" charset="0"/>
                <a:cs typeface="Arial" panose="020B0604020202020204" pitchFamily="34" charset="0"/>
              </a:rPr>
              <a:t>R		R		R		R</a:t>
            </a:r>
          </a:p>
          <a:p>
            <a:pPr algn="ctr"/>
            <a:r>
              <a:rPr lang="de-DE" dirty="0">
                <a:highlight>
                  <a:srgbClr val="FFFF00"/>
                </a:highlight>
                <a:latin typeface="Arial" panose="020B0604020202020204" pitchFamily="34" charset="0"/>
                <a:cs typeface="Arial" panose="020B0604020202020204" pitchFamily="34" charset="0"/>
              </a:rPr>
              <a:t>B		B		B		B</a:t>
            </a:r>
          </a:p>
          <a:p>
            <a:pPr algn="ctr"/>
            <a:r>
              <a:rPr lang="de-DE" sz="1800" dirty="0">
                <a:latin typeface="Arial" panose="020B0604020202020204" pitchFamily="34" charset="0"/>
                <a:cs typeface="Arial" panose="020B0604020202020204" pitchFamily="34" charset="0"/>
              </a:rPr>
              <a:t>	</a:t>
            </a:r>
          </a:p>
          <a:p>
            <a:pPr algn="ctr"/>
            <a:r>
              <a:rPr lang="de-DE" dirty="0">
                <a:solidFill>
                  <a:schemeClr val="bg1"/>
                </a:solidFill>
                <a:highlight>
                  <a:srgbClr val="0000FF"/>
                </a:highlight>
                <a:latin typeface="Arial" panose="020B0604020202020204" pitchFamily="34" charset="0"/>
                <a:cs typeface="Arial" panose="020B0604020202020204" pitchFamily="34" charset="0"/>
              </a:rPr>
              <a:t>A		A		A		A</a:t>
            </a:r>
          </a:p>
          <a:p>
            <a:pPr algn="ctr"/>
            <a:r>
              <a:rPr lang="de-DE" sz="1800" dirty="0">
                <a:solidFill>
                  <a:schemeClr val="bg1"/>
                </a:solidFill>
                <a:highlight>
                  <a:srgbClr val="FF0000"/>
                </a:highlight>
                <a:latin typeface="Arial" panose="020B0604020202020204" pitchFamily="34" charset="0"/>
                <a:cs typeface="Arial" panose="020B0604020202020204" pitchFamily="34" charset="0"/>
              </a:rPr>
              <a:t>S		S		S		S</a:t>
            </a:r>
          </a:p>
          <a:p>
            <a:pPr algn="ctr"/>
            <a:r>
              <a:rPr lang="de-DE" dirty="0">
                <a:latin typeface="Arial" pitchFamily="34" charset="0"/>
              </a:rPr>
              <a:t>X</a:t>
            </a:r>
            <a:r>
              <a:rPr lang="de-DE" baseline="-25000" dirty="0">
                <a:latin typeface="Arial" pitchFamily="34" charset="0"/>
              </a:rPr>
              <a:t>S</a:t>
            </a:r>
            <a:r>
              <a:rPr lang="de-DE" dirty="0">
                <a:latin typeface="Arial" pitchFamily="34" charset="0"/>
                <a:sym typeface="Wingdings" panose="05000000000000000000" pitchFamily="2" charset="2"/>
              </a:rPr>
              <a:t>1   </a:t>
            </a:r>
            <a:r>
              <a:rPr lang="de-DE" sz="1800" dirty="0">
                <a:latin typeface="Arial" pitchFamily="34" charset="0"/>
              </a:rPr>
              <a:t>(undesirable)</a:t>
            </a:r>
            <a:endParaRPr lang="de-DE" sz="2000" dirty="0">
              <a:latin typeface="Arial" pitchFamily="34" charset="0"/>
            </a:endParaRPr>
          </a:p>
        </p:txBody>
      </p:sp>
      <p:sp>
        <p:nvSpPr>
          <p:cNvPr id="7" name="Line 8"/>
          <p:cNvSpPr>
            <a:spLocks noChangeShapeType="1"/>
          </p:cNvSpPr>
          <p:nvPr/>
        </p:nvSpPr>
        <p:spPr bwMode="auto">
          <a:xfrm>
            <a:off x="2241550" y="4909774"/>
            <a:ext cx="0" cy="493807"/>
          </a:xfrm>
          <a:prstGeom prst="line">
            <a:avLst/>
          </a:prstGeom>
          <a:noFill/>
          <a:ln w="28575">
            <a:solidFill>
              <a:schemeClr val="tx1"/>
            </a:solidFill>
            <a:round/>
            <a:headEnd/>
            <a:tailEnd type="triangle" w="med" len="med"/>
          </a:ln>
          <a:effectLst/>
        </p:spPr>
        <p:txBody>
          <a:bodyPr wrap="none" anchor="ctr"/>
          <a:lstStyle/>
          <a:p>
            <a:endParaRPr lang="en-US"/>
          </a:p>
        </p:txBody>
      </p:sp>
      <p:sp>
        <p:nvSpPr>
          <p:cNvPr id="10" name="Rectangle 11"/>
          <p:cNvSpPr>
            <a:spLocks noChangeArrowheads="1"/>
          </p:cNvSpPr>
          <p:nvPr/>
        </p:nvSpPr>
        <p:spPr bwMode="auto">
          <a:xfrm>
            <a:off x="698500" y="4584189"/>
            <a:ext cx="3124200" cy="525463"/>
          </a:xfrm>
          <a:prstGeom prst="rect">
            <a:avLst/>
          </a:prstGeom>
          <a:noFill/>
          <a:ln w="25400">
            <a:solidFill>
              <a:schemeClr val="tx1"/>
            </a:solidFill>
            <a:miter lim="800000"/>
            <a:headEnd/>
            <a:tailEnd/>
          </a:ln>
          <a:effectLst/>
        </p:spPr>
        <p:txBody>
          <a:bodyPr wrap="none" anchor="ctr"/>
          <a:lstStyle/>
          <a:p>
            <a:endParaRPr lang="en-US"/>
          </a:p>
        </p:txBody>
      </p:sp>
      <p:sp>
        <p:nvSpPr>
          <p:cNvPr id="13" name="Slide Number Placeholder 12"/>
          <p:cNvSpPr>
            <a:spLocks noGrp="1"/>
          </p:cNvSpPr>
          <p:nvPr>
            <p:ph type="sldNum" sz="quarter" idx="12"/>
          </p:nvPr>
        </p:nvSpPr>
        <p:spPr/>
        <p:txBody>
          <a:bodyPr/>
          <a:lstStyle/>
          <a:p>
            <a:fld id="{5D7E0B00-4FDE-D040-8275-1F4B80113D68}" type="slidenum">
              <a:rPr lang="en-US" smtClean="0"/>
              <a:pPr/>
              <a:t>23</a:t>
            </a:fld>
            <a:endParaRPr lang="en-US"/>
          </a:p>
        </p:txBody>
      </p:sp>
      <p:sp>
        <p:nvSpPr>
          <p:cNvPr id="16" name="TextBox 15">
            <a:extLst>
              <a:ext uri="{FF2B5EF4-FFF2-40B4-BE49-F238E27FC236}">
                <a16:creationId xmlns:a16="http://schemas.microsoft.com/office/drawing/2014/main" id="{5D6FD9D1-2C48-455A-A15D-8C23C7DAD0F0}"/>
              </a:ext>
            </a:extLst>
          </p:cNvPr>
          <p:cNvSpPr txBox="1"/>
          <p:nvPr/>
        </p:nvSpPr>
        <p:spPr>
          <a:xfrm>
            <a:off x="47719" y="1456633"/>
            <a:ext cx="2446907" cy="646331"/>
          </a:xfrm>
          <a:prstGeom prst="rect">
            <a:avLst/>
          </a:prstGeom>
          <a:noFill/>
        </p:spPr>
        <p:txBody>
          <a:bodyPr wrap="square" rtlCol="0">
            <a:spAutoFit/>
          </a:bodyPr>
          <a:lstStyle/>
          <a:p>
            <a:r>
              <a:rPr lang="en-US" b="1" dirty="0">
                <a:solidFill>
                  <a:srgbClr val="FF0000"/>
                </a:solidFill>
              </a:rPr>
              <a:t>Component B </a:t>
            </a:r>
            <a:r>
              <a:rPr lang="en-US" b="1" cap="small" dirty="0">
                <a:solidFill>
                  <a:srgbClr val="FF0000"/>
                </a:solidFill>
              </a:rPr>
              <a:t>Added</a:t>
            </a:r>
            <a:r>
              <a:rPr lang="en-US" b="1" dirty="0">
                <a:solidFill>
                  <a:srgbClr val="FF0000"/>
                </a:solidFill>
              </a:rPr>
              <a:t> to </a:t>
            </a:r>
            <a:br>
              <a:rPr lang="en-US" b="1" dirty="0">
                <a:solidFill>
                  <a:srgbClr val="FF0000"/>
                </a:solidFill>
              </a:rPr>
            </a:br>
            <a:r>
              <a:rPr lang="en-US" b="1" cap="small" dirty="0">
                <a:solidFill>
                  <a:srgbClr val="FF0000"/>
                </a:solidFill>
              </a:rPr>
              <a:t>Bulk</a:t>
            </a:r>
            <a:r>
              <a:rPr lang="en-US" b="1" dirty="0">
                <a:solidFill>
                  <a:srgbClr val="FF0000"/>
                </a:solidFill>
              </a:rPr>
              <a:t> Component A</a:t>
            </a:r>
          </a:p>
        </p:txBody>
      </p:sp>
      <p:sp>
        <p:nvSpPr>
          <p:cNvPr id="3" name="Footer Placeholder 2">
            <a:extLst>
              <a:ext uri="{FF2B5EF4-FFF2-40B4-BE49-F238E27FC236}">
                <a16:creationId xmlns:a16="http://schemas.microsoft.com/office/drawing/2014/main" id="{BEEC6A0B-7722-4146-867D-1C3E742B9F1E}"/>
              </a:ext>
            </a:extLst>
          </p:cNvPr>
          <p:cNvSpPr>
            <a:spLocks noGrp="1"/>
          </p:cNvSpPr>
          <p:nvPr>
            <p:ph type="ftr" sz="quarter" idx="11"/>
          </p:nvPr>
        </p:nvSpPr>
        <p:spPr/>
        <p:txBody>
          <a:bodyPr/>
          <a:lstStyle/>
          <a:p>
            <a:r>
              <a:rPr lang="en-US"/>
              <a:t>Chemical Consultants Network Meeting, Bala Cynwyd, PA - 11-September-2019</a:t>
            </a:r>
          </a:p>
        </p:txBody>
      </p:sp>
      <p:pic>
        <p:nvPicPr>
          <p:cNvPr id="18" name="Picture 17">
            <a:extLst>
              <a:ext uri="{FF2B5EF4-FFF2-40B4-BE49-F238E27FC236}">
                <a16:creationId xmlns:a16="http://schemas.microsoft.com/office/drawing/2014/main" id="{0963CD71-2151-417A-BBFB-7E758364FF14}"/>
              </a:ext>
            </a:extLst>
          </p:cNvPr>
          <p:cNvPicPr>
            <a:picLocks noChangeAspect="1"/>
          </p:cNvPicPr>
          <p:nvPr/>
        </p:nvPicPr>
        <p:blipFill>
          <a:blip r:embed="rId3"/>
          <a:stretch>
            <a:fillRect/>
          </a:stretch>
        </p:blipFill>
        <p:spPr>
          <a:xfrm>
            <a:off x="7388936" y="2310453"/>
            <a:ext cx="1463167" cy="603556"/>
          </a:xfrm>
          <a:prstGeom prst="rect">
            <a:avLst/>
          </a:prstGeom>
        </p:spPr>
      </p:pic>
      <p:grpSp>
        <p:nvGrpSpPr>
          <p:cNvPr id="15" name="Group 14">
            <a:extLst>
              <a:ext uri="{FF2B5EF4-FFF2-40B4-BE49-F238E27FC236}">
                <a16:creationId xmlns:a16="http://schemas.microsoft.com/office/drawing/2014/main" id="{C86D1CCD-B265-467B-9FB7-DB25CB286073}"/>
              </a:ext>
            </a:extLst>
          </p:cNvPr>
          <p:cNvGrpSpPr/>
          <p:nvPr/>
        </p:nvGrpSpPr>
        <p:grpSpPr>
          <a:xfrm>
            <a:off x="6115050" y="848604"/>
            <a:ext cx="2739701" cy="1361057"/>
            <a:chOff x="6115050" y="848604"/>
            <a:chExt cx="2739701" cy="1361057"/>
          </a:xfrm>
        </p:grpSpPr>
        <p:sp>
          <p:nvSpPr>
            <p:cNvPr id="17" name="TextBox 16">
              <a:extLst>
                <a:ext uri="{FF2B5EF4-FFF2-40B4-BE49-F238E27FC236}">
                  <a16:creationId xmlns:a16="http://schemas.microsoft.com/office/drawing/2014/main" id="{6E786624-7940-4B74-A285-D31675056C56}"/>
                </a:ext>
              </a:extLst>
            </p:cNvPr>
            <p:cNvSpPr txBox="1"/>
            <p:nvPr/>
          </p:nvSpPr>
          <p:spPr>
            <a:xfrm>
              <a:off x="6115050" y="848604"/>
              <a:ext cx="2739701" cy="646331"/>
            </a:xfrm>
            <a:prstGeom prst="rect">
              <a:avLst/>
            </a:prstGeom>
            <a:noFill/>
          </p:spPr>
          <p:txBody>
            <a:bodyPr wrap="square" rtlCol="0">
              <a:spAutoFit/>
            </a:bodyPr>
            <a:lstStyle/>
            <a:p>
              <a:r>
                <a:rPr lang="en-US" b="1" dirty="0">
                  <a:solidFill>
                    <a:schemeClr val="accent1"/>
                  </a:solidFill>
                </a:rPr>
                <a:t>Competitive-Consecutive </a:t>
              </a:r>
              <a:br>
                <a:rPr lang="en-US" b="1" dirty="0">
                  <a:solidFill>
                    <a:schemeClr val="accent1"/>
                  </a:solidFill>
                </a:rPr>
              </a:br>
              <a:r>
                <a:rPr lang="en-US" b="1" dirty="0">
                  <a:solidFill>
                    <a:schemeClr val="accent1"/>
                  </a:solidFill>
                </a:rPr>
                <a:t>(Series-Parallel) Reactions</a:t>
              </a:r>
            </a:p>
          </p:txBody>
        </p:sp>
        <p:sp>
          <p:nvSpPr>
            <p:cNvPr id="14" name="Rectangle 13">
              <a:extLst>
                <a:ext uri="{FF2B5EF4-FFF2-40B4-BE49-F238E27FC236}">
                  <a16:creationId xmlns:a16="http://schemas.microsoft.com/office/drawing/2014/main" id="{AA70D81E-CD1C-4FA8-9C55-0401F9FF4CE9}"/>
                </a:ext>
              </a:extLst>
            </p:cNvPr>
            <p:cNvSpPr/>
            <p:nvPr/>
          </p:nvSpPr>
          <p:spPr>
            <a:xfrm>
              <a:off x="6268496" y="1501775"/>
              <a:ext cx="2432807" cy="707886"/>
            </a:xfrm>
            <a:prstGeom prst="rect">
              <a:avLst/>
            </a:prstGeom>
          </p:spPr>
          <p:txBody>
            <a:bodyPr wrap="square">
              <a:spAutoFit/>
            </a:bodyPr>
            <a:lstStyle/>
            <a:p>
              <a:r>
                <a:rPr lang="en-US" dirty="0">
                  <a:highlight>
                    <a:srgbClr val="0000FF"/>
                  </a:highlight>
                </a:rPr>
                <a:t> </a:t>
              </a:r>
              <a:r>
                <a:rPr lang="en-US" dirty="0">
                  <a:solidFill>
                    <a:schemeClr val="bg1"/>
                  </a:solidFill>
                  <a:highlight>
                    <a:srgbClr val="0000FF"/>
                  </a:highlight>
                </a:rPr>
                <a:t>A</a:t>
              </a:r>
              <a:r>
                <a:rPr lang="en-US" dirty="0">
                  <a:highlight>
                    <a:srgbClr val="0000FF"/>
                  </a:highlight>
                </a:rPr>
                <a:t> </a:t>
              </a:r>
              <a:r>
                <a:rPr lang="en-US" dirty="0"/>
                <a:t> + </a:t>
              </a:r>
              <a:r>
                <a:rPr lang="en-US" dirty="0">
                  <a:highlight>
                    <a:srgbClr val="FFFF00"/>
                  </a:highlight>
                </a:rPr>
                <a:t> B </a:t>
              </a:r>
              <a:r>
                <a:rPr lang="en-US" dirty="0"/>
                <a:t> </a:t>
              </a:r>
              <a:r>
                <a:rPr lang="en-US" dirty="0">
                  <a:sym typeface="Wingdings" panose="05000000000000000000" pitchFamily="2" charset="2"/>
                </a:rPr>
                <a:t> </a:t>
              </a:r>
              <a:r>
                <a:rPr lang="en-US" dirty="0">
                  <a:highlight>
                    <a:srgbClr val="008000"/>
                  </a:highlight>
                  <a:sym typeface="Wingdings" panose="05000000000000000000" pitchFamily="2" charset="2"/>
                </a:rPr>
                <a:t> </a:t>
              </a:r>
              <a:r>
                <a:rPr lang="en-US" dirty="0">
                  <a:solidFill>
                    <a:schemeClr val="bg1"/>
                  </a:solidFill>
                  <a:highlight>
                    <a:srgbClr val="008000"/>
                  </a:highlight>
                  <a:sym typeface="Wingdings" panose="05000000000000000000" pitchFamily="2" charset="2"/>
                </a:rPr>
                <a:t>R</a:t>
              </a:r>
              <a:r>
                <a:rPr lang="en-US" dirty="0">
                  <a:highlight>
                    <a:srgbClr val="008000"/>
                  </a:highlight>
                  <a:sym typeface="Wingdings" panose="05000000000000000000" pitchFamily="2" charset="2"/>
                </a:rPr>
                <a:t> </a:t>
              </a:r>
              <a:r>
                <a:rPr lang="en-US" dirty="0">
                  <a:sym typeface="Wingdings" panose="05000000000000000000" pitchFamily="2" charset="2"/>
                </a:rPr>
                <a:t> (very fast)</a:t>
              </a:r>
              <a:br>
                <a:rPr lang="en-US" dirty="0">
                  <a:sym typeface="Wingdings" panose="05000000000000000000" pitchFamily="2" charset="2"/>
                </a:rPr>
              </a:br>
              <a:endParaRPr lang="en-US" sz="400" dirty="0">
                <a:sym typeface="Wingdings" panose="05000000000000000000" pitchFamily="2" charset="2"/>
              </a:endParaRPr>
            </a:p>
            <a:p>
              <a:r>
                <a:rPr lang="en-US" dirty="0">
                  <a:highlight>
                    <a:srgbClr val="008000"/>
                  </a:highlight>
                  <a:sym typeface="Wingdings" panose="05000000000000000000" pitchFamily="2" charset="2"/>
                </a:rPr>
                <a:t> </a:t>
              </a:r>
              <a:r>
                <a:rPr lang="en-US" dirty="0">
                  <a:solidFill>
                    <a:schemeClr val="bg1"/>
                  </a:solidFill>
                  <a:highlight>
                    <a:srgbClr val="008000"/>
                  </a:highlight>
                  <a:sym typeface="Wingdings" panose="05000000000000000000" pitchFamily="2" charset="2"/>
                </a:rPr>
                <a:t>R</a:t>
              </a:r>
              <a:r>
                <a:rPr lang="en-US" dirty="0">
                  <a:highlight>
                    <a:srgbClr val="008000"/>
                  </a:highlight>
                  <a:sym typeface="Wingdings" panose="05000000000000000000" pitchFamily="2" charset="2"/>
                </a:rPr>
                <a:t> </a:t>
              </a:r>
              <a:r>
                <a:rPr lang="en-US" dirty="0">
                  <a:sym typeface="Wingdings" panose="05000000000000000000" pitchFamily="2" charset="2"/>
                </a:rPr>
                <a:t> + </a:t>
              </a:r>
              <a:r>
                <a:rPr lang="en-US" dirty="0">
                  <a:highlight>
                    <a:srgbClr val="FFFF00"/>
                  </a:highlight>
                  <a:sym typeface="Wingdings" panose="05000000000000000000" pitchFamily="2" charset="2"/>
                </a:rPr>
                <a:t> B </a:t>
              </a:r>
              <a:r>
                <a:rPr lang="en-US" dirty="0">
                  <a:sym typeface="Wingdings" panose="05000000000000000000" pitchFamily="2" charset="2"/>
                </a:rPr>
                <a:t>  </a:t>
              </a:r>
              <a:r>
                <a:rPr lang="en-US" dirty="0">
                  <a:highlight>
                    <a:srgbClr val="FF0000"/>
                  </a:highlight>
                  <a:sym typeface="Wingdings" panose="05000000000000000000" pitchFamily="2" charset="2"/>
                </a:rPr>
                <a:t> </a:t>
              </a:r>
              <a:r>
                <a:rPr lang="en-US" dirty="0">
                  <a:solidFill>
                    <a:schemeClr val="bg1"/>
                  </a:solidFill>
                  <a:highlight>
                    <a:srgbClr val="FF0000"/>
                  </a:highlight>
                  <a:sym typeface="Wingdings" panose="05000000000000000000" pitchFamily="2" charset="2"/>
                </a:rPr>
                <a:t>S</a:t>
              </a:r>
              <a:r>
                <a:rPr lang="en-US" dirty="0">
                  <a:highlight>
                    <a:srgbClr val="FF0000"/>
                  </a:highlight>
                  <a:sym typeface="Wingdings" panose="05000000000000000000" pitchFamily="2" charset="2"/>
                </a:rPr>
                <a:t> </a:t>
              </a:r>
              <a:r>
                <a:rPr lang="en-US" dirty="0">
                  <a:sym typeface="Wingdings" panose="05000000000000000000" pitchFamily="2" charset="2"/>
                </a:rPr>
                <a:t> (slower)</a:t>
              </a:r>
              <a:endParaRPr lang="en-US" dirty="0"/>
            </a:p>
          </p:txBody>
        </p:sp>
      </p:grpSp>
      <p:sp>
        <p:nvSpPr>
          <p:cNvPr id="22" name="Arrow: Bent 21">
            <a:extLst>
              <a:ext uri="{FF2B5EF4-FFF2-40B4-BE49-F238E27FC236}">
                <a16:creationId xmlns:a16="http://schemas.microsoft.com/office/drawing/2014/main" id="{9820EF97-E187-4E5C-86A8-4DDAC03133E0}"/>
              </a:ext>
            </a:extLst>
          </p:cNvPr>
          <p:cNvSpPr/>
          <p:nvPr/>
        </p:nvSpPr>
        <p:spPr>
          <a:xfrm rot="10800000">
            <a:off x="3695700" y="3197225"/>
            <a:ext cx="758854" cy="1183238"/>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9" name="Picture 28">
            <a:extLst>
              <a:ext uri="{FF2B5EF4-FFF2-40B4-BE49-F238E27FC236}">
                <a16:creationId xmlns:a16="http://schemas.microsoft.com/office/drawing/2014/main" id="{72B0E174-564C-457E-AA19-0C5F1AE983C9}"/>
              </a:ext>
            </a:extLst>
          </p:cNvPr>
          <p:cNvPicPr>
            <a:picLocks noChangeAspect="1"/>
          </p:cNvPicPr>
          <p:nvPr/>
        </p:nvPicPr>
        <p:blipFill>
          <a:blip r:embed="rId4"/>
          <a:stretch>
            <a:fillRect/>
          </a:stretch>
        </p:blipFill>
        <p:spPr>
          <a:xfrm>
            <a:off x="83230" y="2118670"/>
            <a:ext cx="2180825" cy="1272601"/>
          </a:xfrm>
          <a:prstGeom prst="rect">
            <a:avLst/>
          </a:prstGeom>
        </p:spPr>
      </p:pic>
      <p:sp>
        <p:nvSpPr>
          <p:cNvPr id="19" name="TextBox 18">
            <a:extLst>
              <a:ext uri="{FF2B5EF4-FFF2-40B4-BE49-F238E27FC236}">
                <a16:creationId xmlns:a16="http://schemas.microsoft.com/office/drawing/2014/main" id="{9E5417CB-778E-472C-9C00-7F260AFFE541}"/>
              </a:ext>
            </a:extLst>
          </p:cNvPr>
          <p:cNvSpPr txBox="1"/>
          <p:nvPr/>
        </p:nvSpPr>
        <p:spPr>
          <a:xfrm>
            <a:off x="6115050" y="2242899"/>
            <a:ext cx="1283302" cy="738664"/>
          </a:xfrm>
          <a:prstGeom prst="rect">
            <a:avLst/>
          </a:prstGeom>
          <a:noFill/>
        </p:spPr>
        <p:txBody>
          <a:bodyPr wrap="square" rtlCol="0">
            <a:spAutoFit/>
          </a:bodyPr>
          <a:lstStyle/>
          <a:p>
            <a:pPr algn="ctr"/>
            <a:r>
              <a:rPr lang="en-US" sz="1400" dirty="0"/>
              <a:t>The fraction </a:t>
            </a:r>
            <a:br>
              <a:rPr lang="en-US" sz="1400" dirty="0"/>
            </a:br>
            <a:r>
              <a:rPr lang="en-US" sz="1400" dirty="0"/>
              <a:t>of </a:t>
            </a:r>
            <a:r>
              <a:rPr lang="en-US" sz="1400" b="1" dirty="0">
                <a:highlight>
                  <a:srgbClr val="FFFF00"/>
                </a:highlight>
              </a:rPr>
              <a:t>B</a:t>
            </a:r>
            <a:r>
              <a:rPr lang="en-US" sz="1400" dirty="0"/>
              <a:t> that goes to “bad </a:t>
            </a:r>
            <a:r>
              <a:rPr lang="en-US" sz="1400" b="1" dirty="0">
                <a:solidFill>
                  <a:schemeClr val="bg1"/>
                </a:solidFill>
                <a:highlight>
                  <a:srgbClr val="FF0000"/>
                </a:highlight>
              </a:rPr>
              <a:t>S</a:t>
            </a:r>
            <a:r>
              <a:rPr lang="en-US" sz="1400" dirty="0"/>
              <a:t>tuff”</a:t>
            </a:r>
          </a:p>
        </p:txBody>
      </p:sp>
    </p:spTree>
    <p:extLst>
      <p:ext uri="{BB962C8B-B14F-4D97-AF65-F5344CB8AC3E}">
        <p14:creationId xmlns:p14="http://schemas.microsoft.com/office/powerpoint/2010/main" val="2069887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p:spPr>
        <p:txBody>
          <a:bodyPr vert="horz" wrap="square" lIns="91440" tIns="45720" rIns="91440" bIns="45720" numCol="1" anchor="t" anchorCtr="0" compatLnSpc="1">
            <a:prstTxWarp prst="textNoShape">
              <a:avLst/>
            </a:prstTxWarp>
            <a:normAutofit fontScale="90000"/>
          </a:bodyPr>
          <a:lstStyle/>
          <a:p>
            <a:r>
              <a:rPr lang="en-US" dirty="0">
                <a:cs typeface="Arial" panose="020B0604020202020204" pitchFamily="34" charset="0"/>
              </a:rPr>
              <a:t>Conceptually, what goes on with</a:t>
            </a:r>
            <a:br>
              <a:rPr lang="en-US" dirty="0">
                <a:cs typeface="Arial" panose="020B0604020202020204" pitchFamily="34" charset="0"/>
              </a:rPr>
            </a:br>
            <a:r>
              <a:rPr lang="en-US" dirty="0">
                <a:cs typeface="Arial" panose="020B0604020202020204" pitchFamily="34" charset="0"/>
              </a:rPr>
              <a:t>fast competitive reactions</a:t>
            </a:r>
          </a:p>
        </p:txBody>
      </p:sp>
      <p:sp>
        <p:nvSpPr>
          <p:cNvPr id="4" name="Rectangle 5"/>
          <p:cNvSpPr>
            <a:spLocks noChangeArrowheads="1"/>
          </p:cNvSpPr>
          <p:nvPr/>
        </p:nvSpPr>
        <p:spPr bwMode="auto">
          <a:xfrm>
            <a:off x="2362200" y="1447800"/>
            <a:ext cx="3594100" cy="1749425"/>
          </a:xfrm>
          <a:prstGeom prst="rect">
            <a:avLst/>
          </a:prstGeom>
          <a:noFill/>
          <a:ln w="9525" cap="rnd">
            <a:solidFill>
              <a:schemeClr val="tx1"/>
            </a:solidFill>
            <a:prstDash val="sysDot"/>
            <a:miter lim="800000"/>
            <a:headEnd/>
            <a:tailEnd/>
          </a:ln>
          <a:effectLst/>
        </p:spPr>
        <p:txBody>
          <a:bodyPr>
            <a:spAutoFit/>
          </a:bodyPr>
          <a:lstStyle/>
          <a:p>
            <a:pPr algn="ctr"/>
            <a:r>
              <a:rPr lang="de-DE" sz="1800" b="1" dirty="0">
                <a:latin typeface="Arial" pitchFamily="34" charset="0"/>
              </a:rPr>
              <a:t>Initial State</a:t>
            </a:r>
          </a:p>
          <a:p>
            <a:pPr algn="ctr"/>
            <a:r>
              <a:rPr lang="de-DE" sz="1800" dirty="0">
                <a:latin typeface="New Century Schoolbook"/>
              </a:rPr>
              <a:t>(Completely Segregated)</a:t>
            </a:r>
          </a:p>
          <a:p>
            <a:pPr algn="ctr"/>
            <a:r>
              <a:rPr lang="de-DE" sz="1800" dirty="0">
                <a:solidFill>
                  <a:schemeClr val="bg1"/>
                </a:solidFill>
                <a:highlight>
                  <a:srgbClr val="0000FF"/>
                </a:highlight>
                <a:latin typeface="Arial" panose="020B0604020202020204" pitchFamily="34" charset="0"/>
                <a:cs typeface="Arial" panose="020B0604020202020204" pitchFamily="34" charset="0"/>
              </a:rPr>
              <a:t>A		A		A		A</a:t>
            </a:r>
          </a:p>
          <a:p>
            <a:pPr algn="ctr"/>
            <a:r>
              <a:rPr lang="de-DE" sz="1800" dirty="0">
                <a:solidFill>
                  <a:schemeClr val="bg1"/>
                </a:solidFill>
                <a:highlight>
                  <a:srgbClr val="0000FF"/>
                </a:highlight>
                <a:latin typeface="Arial" panose="020B0604020202020204" pitchFamily="34" charset="0"/>
                <a:cs typeface="Arial" panose="020B0604020202020204" pitchFamily="34" charset="0"/>
              </a:rPr>
              <a:t>A		A		A		A</a:t>
            </a:r>
          </a:p>
          <a:p>
            <a:pPr algn="ctr"/>
            <a:r>
              <a:rPr lang="de-DE" sz="1800" dirty="0">
                <a:highlight>
                  <a:srgbClr val="FFFF00"/>
                </a:highlight>
                <a:latin typeface="Arial" panose="020B0604020202020204" pitchFamily="34" charset="0"/>
                <a:cs typeface="Arial" panose="020B0604020202020204" pitchFamily="34" charset="0"/>
              </a:rPr>
              <a:t>B		B		B		B</a:t>
            </a:r>
          </a:p>
          <a:p>
            <a:pPr algn="ctr"/>
            <a:r>
              <a:rPr lang="de-DE" sz="1800" dirty="0">
                <a:highlight>
                  <a:srgbClr val="FFFF00"/>
                </a:highlight>
                <a:latin typeface="Arial" panose="020B0604020202020204" pitchFamily="34" charset="0"/>
                <a:cs typeface="Arial" panose="020B0604020202020204" pitchFamily="34" charset="0"/>
              </a:rPr>
              <a:t>B		B		B		B</a:t>
            </a:r>
          </a:p>
        </p:txBody>
      </p:sp>
      <p:sp>
        <p:nvSpPr>
          <p:cNvPr id="5" name="Rectangle 6"/>
          <p:cNvSpPr>
            <a:spLocks noChangeArrowheads="1"/>
          </p:cNvSpPr>
          <p:nvPr/>
        </p:nvSpPr>
        <p:spPr bwMode="auto">
          <a:xfrm>
            <a:off x="5207000" y="3213100"/>
            <a:ext cx="3238500" cy="3177793"/>
          </a:xfrm>
          <a:prstGeom prst="rect">
            <a:avLst/>
          </a:prstGeom>
          <a:noFill/>
          <a:ln w="9525">
            <a:noFill/>
            <a:prstDash val="dash"/>
            <a:miter lim="800000"/>
            <a:headEnd/>
            <a:tailEnd/>
          </a:ln>
          <a:effectLst/>
        </p:spPr>
        <p:txBody>
          <a:bodyPr>
            <a:spAutoFit/>
          </a:bodyPr>
          <a:lstStyle/>
          <a:p>
            <a:pPr algn="ctr">
              <a:spcBef>
                <a:spcPts val="300"/>
              </a:spcBef>
              <a:spcAft>
                <a:spcPts val="300"/>
              </a:spcAft>
            </a:pPr>
            <a:r>
              <a:rPr lang="de-DE" sz="1800" b="1" dirty="0">
                <a:latin typeface="Arial" pitchFamily="34" charset="0"/>
              </a:rPr>
              <a:t>Ideal Mixing</a:t>
            </a:r>
            <a:r>
              <a:rPr lang="de-DE" sz="1800" dirty="0">
                <a:latin typeface="Arial" pitchFamily="34" charset="0"/>
              </a:rPr>
              <a:t>:</a:t>
            </a:r>
          </a:p>
          <a:p>
            <a:pPr algn="ctr"/>
            <a:r>
              <a:rPr lang="de-DE" sz="1800" dirty="0">
                <a:latin typeface="Symbol" pitchFamily="18" charset="2"/>
              </a:rPr>
              <a:t>t</a:t>
            </a:r>
            <a:r>
              <a:rPr lang="de-DE" sz="1800" baseline="-25000" dirty="0">
                <a:latin typeface="Arial" pitchFamily="34" charset="0"/>
              </a:rPr>
              <a:t>M</a:t>
            </a:r>
            <a:r>
              <a:rPr lang="de-DE" sz="1800" dirty="0">
                <a:latin typeface="Arial" pitchFamily="34" charset="0"/>
              </a:rPr>
              <a:t>&lt;&lt;</a:t>
            </a:r>
            <a:r>
              <a:rPr lang="de-DE" sz="1800" dirty="0">
                <a:latin typeface="Symbol" pitchFamily="18" charset="2"/>
              </a:rPr>
              <a:t>t</a:t>
            </a:r>
            <a:r>
              <a:rPr lang="de-DE" sz="1800" baseline="-25000" dirty="0">
                <a:latin typeface="Arial" pitchFamily="34" charset="0"/>
              </a:rPr>
              <a:t>R</a:t>
            </a:r>
            <a:endParaRPr lang="de-DE" sz="1800" dirty="0">
              <a:latin typeface="Arial" pitchFamily="34" charset="0"/>
            </a:endParaRPr>
          </a:p>
          <a:p>
            <a:pPr algn="ctr"/>
            <a:r>
              <a:rPr lang="de-DE" sz="1800" dirty="0">
                <a:latin typeface="Arial" pitchFamily="34" charset="0"/>
              </a:rPr>
              <a:t>first mixes, then reacts</a:t>
            </a:r>
          </a:p>
          <a:p>
            <a:pPr algn="ctr"/>
            <a:r>
              <a:rPr lang="de-DE" dirty="0">
                <a:solidFill>
                  <a:schemeClr val="bg1"/>
                </a:solidFill>
                <a:highlight>
                  <a:srgbClr val="0000FF"/>
                </a:highlight>
                <a:latin typeface="Arial" panose="020B0604020202020204" pitchFamily="34" charset="0"/>
                <a:cs typeface="Arial" panose="020B0604020202020204" pitchFamily="34" charset="0"/>
              </a:rPr>
              <a:t>A	</a:t>
            </a:r>
            <a:r>
              <a:rPr lang="de-DE" dirty="0">
                <a:solidFill>
                  <a:schemeClr val="bg1"/>
                </a:solidFill>
                <a:highlight>
                  <a:srgbClr val="FFFF00"/>
                </a:highlight>
                <a:latin typeface="Arial" panose="020B0604020202020204" pitchFamily="34" charset="0"/>
                <a:cs typeface="Arial" panose="020B0604020202020204" pitchFamily="34" charset="0"/>
              </a:rPr>
              <a:t>	</a:t>
            </a:r>
            <a:r>
              <a:rPr lang="de-DE" dirty="0">
                <a:highlight>
                  <a:srgbClr val="FFFF00"/>
                </a:highlight>
                <a:latin typeface="Arial" panose="020B0604020202020204" pitchFamily="34" charset="0"/>
                <a:cs typeface="Arial" panose="020B0604020202020204" pitchFamily="34" charset="0"/>
              </a:rPr>
              <a:t>B	</a:t>
            </a:r>
            <a:r>
              <a:rPr lang="de-DE" dirty="0">
                <a:highlight>
                  <a:srgbClr val="0000FF"/>
                </a:highlight>
                <a:latin typeface="Arial" panose="020B0604020202020204" pitchFamily="34" charset="0"/>
                <a:cs typeface="Arial" panose="020B0604020202020204" pitchFamily="34" charset="0"/>
              </a:rPr>
              <a:t>	</a:t>
            </a:r>
            <a:r>
              <a:rPr lang="de-DE" dirty="0">
                <a:solidFill>
                  <a:schemeClr val="bg1"/>
                </a:solidFill>
                <a:highlight>
                  <a:srgbClr val="0000FF"/>
                </a:highlight>
                <a:latin typeface="Arial" panose="020B0604020202020204" pitchFamily="34" charset="0"/>
                <a:cs typeface="Arial" panose="020B0604020202020204" pitchFamily="34" charset="0"/>
              </a:rPr>
              <a:t>A	</a:t>
            </a:r>
            <a:r>
              <a:rPr lang="de-DE" dirty="0">
                <a:solidFill>
                  <a:schemeClr val="bg1"/>
                </a:solidFill>
                <a:highlight>
                  <a:srgbClr val="FFFF00"/>
                </a:highlight>
                <a:latin typeface="Arial" panose="020B0604020202020204" pitchFamily="34" charset="0"/>
                <a:cs typeface="Arial" panose="020B0604020202020204" pitchFamily="34" charset="0"/>
              </a:rPr>
              <a:t>	</a:t>
            </a:r>
            <a:r>
              <a:rPr lang="de-DE" dirty="0">
                <a:highlight>
                  <a:srgbClr val="FFFF00"/>
                </a:highlight>
                <a:latin typeface="Arial" panose="020B0604020202020204" pitchFamily="34" charset="0"/>
                <a:cs typeface="Arial" panose="020B0604020202020204" pitchFamily="34" charset="0"/>
              </a:rPr>
              <a:t>B</a:t>
            </a:r>
          </a:p>
          <a:p>
            <a:pPr algn="ctr"/>
            <a:r>
              <a:rPr lang="de-DE" dirty="0">
                <a:highlight>
                  <a:srgbClr val="FFFF00"/>
                </a:highlight>
                <a:latin typeface="Arial" panose="020B0604020202020204" pitchFamily="34" charset="0"/>
                <a:cs typeface="Arial" panose="020B0604020202020204" pitchFamily="34" charset="0"/>
              </a:rPr>
              <a:t>B	</a:t>
            </a:r>
            <a:r>
              <a:rPr lang="de-DE" dirty="0">
                <a:highlight>
                  <a:srgbClr val="0000FF"/>
                </a:highlight>
                <a:latin typeface="Arial" panose="020B0604020202020204" pitchFamily="34" charset="0"/>
                <a:cs typeface="Arial" panose="020B0604020202020204" pitchFamily="34" charset="0"/>
              </a:rPr>
              <a:t>	</a:t>
            </a:r>
            <a:r>
              <a:rPr lang="de-DE" dirty="0">
                <a:solidFill>
                  <a:schemeClr val="bg1"/>
                </a:solidFill>
                <a:highlight>
                  <a:srgbClr val="0000FF"/>
                </a:highlight>
                <a:latin typeface="Arial" panose="020B0604020202020204" pitchFamily="34" charset="0"/>
                <a:cs typeface="Arial" panose="020B0604020202020204" pitchFamily="34" charset="0"/>
              </a:rPr>
              <a:t>A	</a:t>
            </a:r>
            <a:r>
              <a:rPr lang="de-DE" dirty="0">
                <a:solidFill>
                  <a:schemeClr val="bg1"/>
                </a:solidFill>
                <a:highlight>
                  <a:srgbClr val="FFFF00"/>
                </a:highlight>
                <a:latin typeface="Arial" panose="020B0604020202020204" pitchFamily="34" charset="0"/>
                <a:cs typeface="Arial" panose="020B0604020202020204" pitchFamily="34" charset="0"/>
              </a:rPr>
              <a:t>	</a:t>
            </a:r>
            <a:r>
              <a:rPr lang="de-DE" dirty="0">
                <a:highlight>
                  <a:srgbClr val="FFFF00"/>
                </a:highlight>
                <a:latin typeface="Arial" panose="020B0604020202020204" pitchFamily="34" charset="0"/>
                <a:cs typeface="Arial" panose="020B0604020202020204" pitchFamily="34" charset="0"/>
              </a:rPr>
              <a:t>B</a:t>
            </a:r>
            <a:r>
              <a:rPr lang="de-DE" dirty="0">
                <a:solidFill>
                  <a:schemeClr val="bg1"/>
                </a:solidFill>
                <a:highlight>
                  <a:srgbClr val="FFFF00"/>
                </a:highlight>
                <a:latin typeface="Arial" panose="020B0604020202020204" pitchFamily="34" charset="0"/>
                <a:cs typeface="Arial" panose="020B0604020202020204" pitchFamily="34" charset="0"/>
              </a:rPr>
              <a:t>	</a:t>
            </a:r>
            <a:r>
              <a:rPr lang="de-DE" dirty="0">
                <a:solidFill>
                  <a:schemeClr val="bg1"/>
                </a:solidFill>
                <a:highlight>
                  <a:srgbClr val="0000FF"/>
                </a:highlight>
                <a:latin typeface="Arial" panose="020B0604020202020204" pitchFamily="34" charset="0"/>
                <a:cs typeface="Arial" panose="020B0604020202020204" pitchFamily="34" charset="0"/>
              </a:rPr>
              <a:t>	A</a:t>
            </a:r>
          </a:p>
          <a:p>
            <a:pPr algn="ctr"/>
            <a:r>
              <a:rPr lang="de-DE" dirty="0">
                <a:solidFill>
                  <a:schemeClr val="bg1"/>
                </a:solidFill>
                <a:highlight>
                  <a:srgbClr val="0000FF"/>
                </a:highlight>
                <a:latin typeface="Arial" panose="020B0604020202020204" pitchFamily="34" charset="0"/>
                <a:cs typeface="Arial" panose="020B0604020202020204" pitchFamily="34" charset="0"/>
              </a:rPr>
              <a:t>A	</a:t>
            </a:r>
            <a:r>
              <a:rPr lang="de-DE" dirty="0">
                <a:solidFill>
                  <a:schemeClr val="bg1"/>
                </a:solidFill>
                <a:highlight>
                  <a:srgbClr val="FFFF00"/>
                </a:highlight>
                <a:latin typeface="Arial" panose="020B0604020202020204" pitchFamily="34" charset="0"/>
                <a:cs typeface="Arial" panose="020B0604020202020204" pitchFamily="34" charset="0"/>
              </a:rPr>
              <a:t>	</a:t>
            </a:r>
            <a:r>
              <a:rPr lang="de-DE" dirty="0">
                <a:highlight>
                  <a:srgbClr val="FFFF00"/>
                </a:highlight>
                <a:latin typeface="Arial" panose="020B0604020202020204" pitchFamily="34" charset="0"/>
                <a:cs typeface="Arial" panose="020B0604020202020204" pitchFamily="34" charset="0"/>
              </a:rPr>
              <a:t>B	</a:t>
            </a:r>
            <a:r>
              <a:rPr lang="de-DE" dirty="0">
                <a:highlight>
                  <a:srgbClr val="0000FF"/>
                </a:highlight>
                <a:latin typeface="Arial" panose="020B0604020202020204" pitchFamily="34" charset="0"/>
                <a:cs typeface="Arial" panose="020B0604020202020204" pitchFamily="34" charset="0"/>
              </a:rPr>
              <a:t>	</a:t>
            </a:r>
            <a:r>
              <a:rPr lang="de-DE" dirty="0">
                <a:solidFill>
                  <a:schemeClr val="bg1"/>
                </a:solidFill>
                <a:highlight>
                  <a:srgbClr val="0000FF"/>
                </a:highlight>
                <a:latin typeface="Arial" panose="020B0604020202020204" pitchFamily="34" charset="0"/>
                <a:cs typeface="Arial" panose="020B0604020202020204" pitchFamily="34" charset="0"/>
              </a:rPr>
              <a:t>A	</a:t>
            </a:r>
            <a:r>
              <a:rPr lang="de-DE" dirty="0">
                <a:solidFill>
                  <a:schemeClr val="bg1"/>
                </a:solidFill>
                <a:highlight>
                  <a:srgbClr val="FFFF00"/>
                </a:highlight>
                <a:latin typeface="Arial" panose="020B0604020202020204" pitchFamily="34" charset="0"/>
                <a:cs typeface="Arial" panose="020B0604020202020204" pitchFamily="34" charset="0"/>
              </a:rPr>
              <a:t>	</a:t>
            </a:r>
            <a:r>
              <a:rPr lang="de-DE" dirty="0">
                <a:highlight>
                  <a:srgbClr val="FFFF00"/>
                </a:highlight>
                <a:latin typeface="Arial" panose="020B0604020202020204" pitchFamily="34" charset="0"/>
                <a:cs typeface="Arial" panose="020B0604020202020204" pitchFamily="34" charset="0"/>
              </a:rPr>
              <a:t>B</a:t>
            </a:r>
          </a:p>
          <a:p>
            <a:pPr algn="ctr"/>
            <a:r>
              <a:rPr lang="de-DE" dirty="0">
                <a:highlight>
                  <a:srgbClr val="FFFF00"/>
                </a:highlight>
                <a:latin typeface="Arial" panose="020B0604020202020204" pitchFamily="34" charset="0"/>
                <a:cs typeface="Arial" panose="020B0604020202020204" pitchFamily="34" charset="0"/>
              </a:rPr>
              <a:t>B	</a:t>
            </a:r>
            <a:r>
              <a:rPr lang="de-DE" dirty="0">
                <a:highlight>
                  <a:srgbClr val="0000FF"/>
                </a:highlight>
                <a:latin typeface="Arial" panose="020B0604020202020204" pitchFamily="34" charset="0"/>
                <a:cs typeface="Arial" panose="020B0604020202020204" pitchFamily="34" charset="0"/>
              </a:rPr>
              <a:t>	</a:t>
            </a:r>
            <a:r>
              <a:rPr lang="de-DE" dirty="0">
                <a:solidFill>
                  <a:schemeClr val="bg1"/>
                </a:solidFill>
                <a:highlight>
                  <a:srgbClr val="0000FF"/>
                </a:highlight>
                <a:latin typeface="Arial" panose="020B0604020202020204" pitchFamily="34" charset="0"/>
                <a:cs typeface="Arial" panose="020B0604020202020204" pitchFamily="34" charset="0"/>
              </a:rPr>
              <a:t>A	</a:t>
            </a:r>
            <a:r>
              <a:rPr lang="de-DE" dirty="0">
                <a:solidFill>
                  <a:schemeClr val="bg1"/>
                </a:solidFill>
                <a:highlight>
                  <a:srgbClr val="FFFF00"/>
                </a:highlight>
                <a:latin typeface="Arial" panose="020B0604020202020204" pitchFamily="34" charset="0"/>
                <a:cs typeface="Arial" panose="020B0604020202020204" pitchFamily="34" charset="0"/>
              </a:rPr>
              <a:t>	</a:t>
            </a:r>
            <a:r>
              <a:rPr lang="de-DE" dirty="0">
                <a:highlight>
                  <a:srgbClr val="FFFF00"/>
                </a:highlight>
                <a:latin typeface="Arial" panose="020B0604020202020204" pitchFamily="34" charset="0"/>
                <a:cs typeface="Arial" panose="020B0604020202020204" pitchFamily="34" charset="0"/>
              </a:rPr>
              <a:t>B</a:t>
            </a:r>
            <a:r>
              <a:rPr lang="de-DE" dirty="0">
                <a:solidFill>
                  <a:schemeClr val="bg1"/>
                </a:solidFill>
                <a:highlight>
                  <a:srgbClr val="FFFF00"/>
                </a:highlight>
                <a:latin typeface="Arial" panose="020B0604020202020204" pitchFamily="34" charset="0"/>
                <a:cs typeface="Arial" panose="020B0604020202020204" pitchFamily="34" charset="0"/>
              </a:rPr>
              <a:t>	</a:t>
            </a:r>
            <a:r>
              <a:rPr lang="de-DE" dirty="0">
                <a:solidFill>
                  <a:schemeClr val="bg1"/>
                </a:solidFill>
                <a:highlight>
                  <a:srgbClr val="0000FF"/>
                </a:highlight>
                <a:latin typeface="Arial" panose="020B0604020202020204" pitchFamily="34" charset="0"/>
                <a:cs typeface="Arial" panose="020B0604020202020204" pitchFamily="34" charset="0"/>
              </a:rPr>
              <a:t>	A</a:t>
            </a:r>
          </a:p>
          <a:p>
            <a:pPr algn="ctr"/>
            <a:r>
              <a:rPr lang="de-DE" sz="1800" dirty="0">
                <a:latin typeface="Arial" pitchFamily="34" charset="0"/>
              </a:rPr>
              <a:t>	</a:t>
            </a:r>
          </a:p>
          <a:p>
            <a:pPr algn="ctr"/>
            <a:r>
              <a:rPr lang="de-DE" dirty="0">
                <a:solidFill>
                  <a:schemeClr val="bg1"/>
                </a:solidFill>
                <a:highlight>
                  <a:srgbClr val="008000"/>
                </a:highlight>
                <a:latin typeface="Arial" panose="020B0604020202020204" pitchFamily="34" charset="0"/>
                <a:cs typeface="Arial" panose="020B0604020202020204" pitchFamily="34" charset="0"/>
              </a:rPr>
              <a:t>R		R		R		R</a:t>
            </a:r>
          </a:p>
          <a:p>
            <a:pPr algn="ctr"/>
            <a:r>
              <a:rPr lang="de-DE" dirty="0">
                <a:solidFill>
                  <a:schemeClr val="bg1"/>
                </a:solidFill>
                <a:highlight>
                  <a:srgbClr val="008000"/>
                </a:highlight>
                <a:latin typeface="Arial" panose="020B0604020202020204" pitchFamily="34" charset="0"/>
                <a:cs typeface="Arial" panose="020B0604020202020204" pitchFamily="34" charset="0"/>
              </a:rPr>
              <a:t>R		R		R		R</a:t>
            </a:r>
          </a:p>
          <a:p>
            <a:pPr algn="ctr"/>
            <a:r>
              <a:rPr lang="de-DE" dirty="0">
                <a:latin typeface="Arial" pitchFamily="34" charset="0"/>
              </a:rPr>
              <a:t>X</a:t>
            </a:r>
            <a:r>
              <a:rPr lang="de-DE" baseline="-25000" dirty="0">
                <a:latin typeface="Arial" pitchFamily="34" charset="0"/>
              </a:rPr>
              <a:t>S</a:t>
            </a:r>
            <a:r>
              <a:rPr lang="de-DE" dirty="0">
                <a:latin typeface="Arial" pitchFamily="34" charset="0"/>
                <a:sym typeface="Wingdings" panose="05000000000000000000" pitchFamily="2" charset="2"/>
              </a:rPr>
              <a:t>0  </a:t>
            </a:r>
            <a:r>
              <a:rPr lang="de-DE" dirty="0">
                <a:latin typeface="Arial" pitchFamily="34" charset="0"/>
              </a:rPr>
              <a:t>(desirable)</a:t>
            </a:r>
          </a:p>
        </p:txBody>
      </p:sp>
      <p:sp>
        <p:nvSpPr>
          <p:cNvPr id="6" name="Rectangle 7"/>
          <p:cNvSpPr>
            <a:spLocks noChangeArrowheads="1"/>
          </p:cNvSpPr>
          <p:nvPr/>
        </p:nvSpPr>
        <p:spPr bwMode="auto">
          <a:xfrm>
            <a:off x="533400" y="3429000"/>
            <a:ext cx="3416300" cy="2862322"/>
          </a:xfrm>
          <a:prstGeom prst="rect">
            <a:avLst/>
          </a:prstGeom>
          <a:noFill/>
          <a:ln w="9525">
            <a:noFill/>
            <a:prstDash val="sysDot"/>
            <a:miter lim="800000"/>
            <a:headEnd/>
            <a:tailEnd/>
          </a:ln>
          <a:effectLst/>
        </p:spPr>
        <p:txBody>
          <a:bodyPr>
            <a:spAutoFit/>
          </a:bodyPr>
          <a:lstStyle/>
          <a:p>
            <a:pPr algn="ctr"/>
            <a:r>
              <a:rPr lang="de-DE" sz="1800" b="1" dirty="0">
                <a:latin typeface="Arial" pitchFamily="34" charset="0"/>
              </a:rPr>
              <a:t>Poor or Slow Mixing:</a:t>
            </a:r>
            <a:endParaRPr lang="de-DE" sz="1800" dirty="0">
              <a:latin typeface="Arial" pitchFamily="34" charset="0"/>
            </a:endParaRPr>
          </a:p>
          <a:p>
            <a:pPr algn="ctr"/>
            <a:r>
              <a:rPr lang="de-DE" sz="1800" dirty="0">
                <a:latin typeface="Symbol" pitchFamily="18" charset="2"/>
              </a:rPr>
              <a:t>t</a:t>
            </a:r>
            <a:r>
              <a:rPr lang="de-DE" sz="1800" baseline="-25000" dirty="0">
                <a:latin typeface="Arial" pitchFamily="34" charset="0"/>
              </a:rPr>
              <a:t>M</a:t>
            </a:r>
            <a:r>
              <a:rPr lang="de-DE" sz="1800" dirty="0">
                <a:latin typeface="Arial" pitchFamily="34" charset="0"/>
              </a:rPr>
              <a:t>&gt;&gt;</a:t>
            </a:r>
            <a:r>
              <a:rPr lang="de-DE" sz="1800" dirty="0">
                <a:latin typeface="Symbol" pitchFamily="18" charset="2"/>
              </a:rPr>
              <a:t>t</a:t>
            </a:r>
            <a:r>
              <a:rPr lang="de-DE" sz="1800" baseline="-25000" dirty="0">
                <a:latin typeface="Arial" pitchFamily="34" charset="0"/>
              </a:rPr>
              <a:t>R</a:t>
            </a:r>
            <a:endParaRPr lang="de-DE" sz="1800" dirty="0">
              <a:latin typeface="Arial" pitchFamily="34" charset="0"/>
            </a:endParaRPr>
          </a:p>
          <a:p>
            <a:pPr algn="ctr"/>
            <a:r>
              <a:rPr lang="de-DE" sz="1800" dirty="0">
                <a:latin typeface="Arial" pitchFamily="34" charset="0"/>
              </a:rPr>
              <a:t>first reacts, then mixes</a:t>
            </a:r>
          </a:p>
          <a:p>
            <a:pPr algn="ctr"/>
            <a:r>
              <a:rPr lang="de-DE" dirty="0">
                <a:solidFill>
                  <a:schemeClr val="bg1"/>
                </a:solidFill>
                <a:highlight>
                  <a:srgbClr val="0000FF"/>
                </a:highlight>
                <a:latin typeface="Arial" panose="020B0604020202020204" pitchFamily="34" charset="0"/>
                <a:cs typeface="Arial" panose="020B0604020202020204" pitchFamily="34" charset="0"/>
              </a:rPr>
              <a:t>A		A		A		A</a:t>
            </a:r>
          </a:p>
          <a:p>
            <a:pPr algn="ctr"/>
            <a:r>
              <a:rPr lang="de-DE" sz="1800" dirty="0">
                <a:solidFill>
                  <a:schemeClr val="bg1"/>
                </a:solidFill>
                <a:highlight>
                  <a:srgbClr val="008000"/>
                </a:highlight>
                <a:latin typeface="Arial" panose="020B0604020202020204" pitchFamily="34" charset="0"/>
                <a:cs typeface="Arial" panose="020B0604020202020204" pitchFamily="34" charset="0"/>
              </a:rPr>
              <a:t>R		R		R		R</a:t>
            </a:r>
          </a:p>
          <a:p>
            <a:pPr algn="ctr"/>
            <a:r>
              <a:rPr lang="de-DE" dirty="0">
                <a:highlight>
                  <a:srgbClr val="FFFF00"/>
                </a:highlight>
                <a:latin typeface="Arial" panose="020B0604020202020204" pitchFamily="34" charset="0"/>
                <a:cs typeface="Arial" panose="020B0604020202020204" pitchFamily="34" charset="0"/>
              </a:rPr>
              <a:t>B		B		B		B</a:t>
            </a:r>
          </a:p>
          <a:p>
            <a:pPr algn="ctr"/>
            <a:r>
              <a:rPr lang="de-DE" sz="1800" dirty="0">
                <a:latin typeface="Arial" panose="020B0604020202020204" pitchFamily="34" charset="0"/>
                <a:cs typeface="Arial" panose="020B0604020202020204" pitchFamily="34" charset="0"/>
              </a:rPr>
              <a:t>	</a:t>
            </a:r>
          </a:p>
          <a:p>
            <a:pPr algn="ctr"/>
            <a:r>
              <a:rPr lang="de-DE" dirty="0">
                <a:solidFill>
                  <a:schemeClr val="bg1"/>
                </a:solidFill>
                <a:highlight>
                  <a:srgbClr val="0000FF"/>
                </a:highlight>
                <a:latin typeface="Arial" panose="020B0604020202020204" pitchFamily="34" charset="0"/>
                <a:cs typeface="Arial" panose="020B0604020202020204" pitchFamily="34" charset="0"/>
              </a:rPr>
              <a:t>A		A		A		A</a:t>
            </a:r>
          </a:p>
          <a:p>
            <a:pPr algn="ctr"/>
            <a:r>
              <a:rPr lang="de-DE" sz="1800" dirty="0">
                <a:solidFill>
                  <a:schemeClr val="bg1"/>
                </a:solidFill>
                <a:highlight>
                  <a:srgbClr val="FF0000"/>
                </a:highlight>
                <a:latin typeface="Arial" panose="020B0604020202020204" pitchFamily="34" charset="0"/>
                <a:cs typeface="Arial" panose="020B0604020202020204" pitchFamily="34" charset="0"/>
              </a:rPr>
              <a:t>S		S		S		S</a:t>
            </a:r>
          </a:p>
          <a:p>
            <a:pPr algn="ctr"/>
            <a:r>
              <a:rPr lang="de-DE" dirty="0">
                <a:latin typeface="Arial" pitchFamily="34" charset="0"/>
              </a:rPr>
              <a:t>X</a:t>
            </a:r>
            <a:r>
              <a:rPr lang="de-DE" baseline="-25000" dirty="0">
                <a:latin typeface="Arial" pitchFamily="34" charset="0"/>
              </a:rPr>
              <a:t>S</a:t>
            </a:r>
            <a:r>
              <a:rPr lang="de-DE" dirty="0">
                <a:latin typeface="Arial" pitchFamily="34" charset="0"/>
                <a:sym typeface="Wingdings" panose="05000000000000000000" pitchFamily="2" charset="2"/>
              </a:rPr>
              <a:t>1   </a:t>
            </a:r>
            <a:r>
              <a:rPr lang="de-DE" sz="1800" dirty="0">
                <a:latin typeface="Arial" pitchFamily="34" charset="0"/>
              </a:rPr>
              <a:t>(undesirable)</a:t>
            </a:r>
            <a:endParaRPr lang="de-DE" sz="2000" dirty="0">
              <a:latin typeface="Arial" pitchFamily="34" charset="0"/>
            </a:endParaRPr>
          </a:p>
        </p:txBody>
      </p:sp>
      <p:sp>
        <p:nvSpPr>
          <p:cNvPr id="7" name="Line 8"/>
          <p:cNvSpPr>
            <a:spLocks noChangeShapeType="1"/>
          </p:cNvSpPr>
          <p:nvPr/>
        </p:nvSpPr>
        <p:spPr bwMode="auto">
          <a:xfrm>
            <a:off x="2241550" y="4909774"/>
            <a:ext cx="0" cy="493807"/>
          </a:xfrm>
          <a:prstGeom prst="line">
            <a:avLst/>
          </a:prstGeom>
          <a:noFill/>
          <a:ln w="28575">
            <a:solidFill>
              <a:schemeClr val="tx1"/>
            </a:solidFill>
            <a:round/>
            <a:headEnd/>
            <a:tailEnd type="triangle" w="med" len="med"/>
          </a:ln>
          <a:effectLst/>
        </p:spPr>
        <p:txBody>
          <a:bodyPr wrap="none" anchor="ctr"/>
          <a:lstStyle/>
          <a:p>
            <a:endParaRPr lang="en-US"/>
          </a:p>
        </p:txBody>
      </p:sp>
      <p:sp>
        <p:nvSpPr>
          <p:cNvPr id="8" name="Line 9"/>
          <p:cNvSpPr>
            <a:spLocks noChangeShapeType="1"/>
          </p:cNvSpPr>
          <p:nvPr/>
        </p:nvSpPr>
        <p:spPr bwMode="auto">
          <a:xfrm>
            <a:off x="6826250" y="5084916"/>
            <a:ext cx="0" cy="45720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0" name="Rectangle 11"/>
          <p:cNvSpPr>
            <a:spLocks noChangeArrowheads="1"/>
          </p:cNvSpPr>
          <p:nvPr/>
        </p:nvSpPr>
        <p:spPr bwMode="auto">
          <a:xfrm>
            <a:off x="698500" y="4584189"/>
            <a:ext cx="3124200" cy="525463"/>
          </a:xfrm>
          <a:prstGeom prst="rect">
            <a:avLst/>
          </a:prstGeom>
          <a:noFill/>
          <a:ln w="25400">
            <a:solidFill>
              <a:schemeClr val="tx1"/>
            </a:solidFill>
            <a:miter lim="800000"/>
            <a:headEnd/>
            <a:tailEnd/>
          </a:ln>
          <a:effectLst/>
        </p:spPr>
        <p:txBody>
          <a:bodyPr wrap="none" anchor="ctr"/>
          <a:lstStyle/>
          <a:p>
            <a:endParaRPr lang="en-US"/>
          </a:p>
        </p:txBody>
      </p:sp>
      <p:sp>
        <p:nvSpPr>
          <p:cNvPr id="13" name="Slide Number Placeholder 12"/>
          <p:cNvSpPr>
            <a:spLocks noGrp="1"/>
          </p:cNvSpPr>
          <p:nvPr>
            <p:ph type="sldNum" sz="quarter" idx="12"/>
          </p:nvPr>
        </p:nvSpPr>
        <p:spPr/>
        <p:txBody>
          <a:bodyPr/>
          <a:lstStyle/>
          <a:p>
            <a:fld id="{5D7E0B00-4FDE-D040-8275-1F4B80113D68}" type="slidenum">
              <a:rPr lang="en-US" smtClean="0"/>
              <a:pPr/>
              <a:t>24</a:t>
            </a:fld>
            <a:endParaRPr lang="en-US"/>
          </a:p>
        </p:txBody>
      </p:sp>
      <p:sp>
        <p:nvSpPr>
          <p:cNvPr id="16" name="TextBox 15">
            <a:extLst>
              <a:ext uri="{FF2B5EF4-FFF2-40B4-BE49-F238E27FC236}">
                <a16:creationId xmlns:a16="http://schemas.microsoft.com/office/drawing/2014/main" id="{5D6FD9D1-2C48-455A-A15D-8C23C7DAD0F0}"/>
              </a:ext>
            </a:extLst>
          </p:cNvPr>
          <p:cNvSpPr txBox="1"/>
          <p:nvPr/>
        </p:nvSpPr>
        <p:spPr>
          <a:xfrm>
            <a:off x="47719" y="1456633"/>
            <a:ext cx="2446907" cy="646331"/>
          </a:xfrm>
          <a:prstGeom prst="rect">
            <a:avLst/>
          </a:prstGeom>
          <a:noFill/>
        </p:spPr>
        <p:txBody>
          <a:bodyPr wrap="square" rtlCol="0">
            <a:spAutoFit/>
          </a:bodyPr>
          <a:lstStyle/>
          <a:p>
            <a:r>
              <a:rPr lang="en-US" b="1" dirty="0">
                <a:solidFill>
                  <a:srgbClr val="FF0000"/>
                </a:solidFill>
              </a:rPr>
              <a:t>Component B </a:t>
            </a:r>
            <a:r>
              <a:rPr lang="en-US" b="1" cap="small" dirty="0">
                <a:solidFill>
                  <a:srgbClr val="FF0000"/>
                </a:solidFill>
              </a:rPr>
              <a:t>Added</a:t>
            </a:r>
            <a:r>
              <a:rPr lang="en-US" b="1" dirty="0">
                <a:solidFill>
                  <a:srgbClr val="FF0000"/>
                </a:solidFill>
              </a:rPr>
              <a:t> to </a:t>
            </a:r>
            <a:br>
              <a:rPr lang="en-US" b="1" dirty="0">
                <a:solidFill>
                  <a:srgbClr val="FF0000"/>
                </a:solidFill>
              </a:rPr>
            </a:br>
            <a:r>
              <a:rPr lang="en-US" b="1" cap="small" dirty="0">
                <a:solidFill>
                  <a:srgbClr val="FF0000"/>
                </a:solidFill>
              </a:rPr>
              <a:t>Bulk</a:t>
            </a:r>
            <a:r>
              <a:rPr lang="en-US" b="1" dirty="0">
                <a:solidFill>
                  <a:srgbClr val="FF0000"/>
                </a:solidFill>
              </a:rPr>
              <a:t> Component A</a:t>
            </a:r>
          </a:p>
        </p:txBody>
      </p:sp>
      <p:sp>
        <p:nvSpPr>
          <p:cNvPr id="3" name="Footer Placeholder 2">
            <a:extLst>
              <a:ext uri="{FF2B5EF4-FFF2-40B4-BE49-F238E27FC236}">
                <a16:creationId xmlns:a16="http://schemas.microsoft.com/office/drawing/2014/main" id="{BEEC6A0B-7722-4146-867D-1C3E742B9F1E}"/>
              </a:ext>
            </a:extLst>
          </p:cNvPr>
          <p:cNvSpPr>
            <a:spLocks noGrp="1"/>
          </p:cNvSpPr>
          <p:nvPr>
            <p:ph type="ftr" sz="quarter" idx="11"/>
          </p:nvPr>
        </p:nvSpPr>
        <p:spPr/>
        <p:txBody>
          <a:bodyPr/>
          <a:lstStyle/>
          <a:p>
            <a:r>
              <a:rPr lang="en-US"/>
              <a:t>Chemical Consultants Network Meeting, Bala Cynwyd, PA - 11-September-2019</a:t>
            </a:r>
          </a:p>
        </p:txBody>
      </p:sp>
      <p:pic>
        <p:nvPicPr>
          <p:cNvPr id="18" name="Picture 17">
            <a:extLst>
              <a:ext uri="{FF2B5EF4-FFF2-40B4-BE49-F238E27FC236}">
                <a16:creationId xmlns:a16="http://schemas.microsoft.com/office/drawing/2014/main" id="{0963CD71-2151-417A-BBFB-7E758364FF14}"/>
              </a:ext>
            </a:extLst>
          </p:cNvPr>
          <p:cNvPicPr>
            <a:picLocks noChangeAspect="1"/>
          </p:cNvPicPr>
          <p:nvPr/>
        </p:nvPicPr>
        <p:blipFill>
          <a:blip r:embed="rId3"/>
          <a:stretch>
            <a:fillRect/>
          </a:stretch>
        </p:blipFill>
        <p:spPr>
          <a:xfrm>
            <a:off x="7388936" y="2310453"/>
            <a:ext cx="1463167" cy="603556"/>
          </a:xfrm>
          <a:prstGeom prst="rect">
            <a:avLst/>
          </a:prstGeom>
        </p:spPr>
      </p:pic>
      <p:sp>
        <p:nvSpPr>
          <p:cNvPr id="20" name="TextBox 19">
            <a:extLst>
              <a:ext uri="{FF2B5EF4-FFF2-40B4-BE49-F238E27FC236}">
                <a16:creationId xmlns:a16="http://schemas.microsoft.com/office/drawing/2014/main" id="{2D47B9AE-06E5-4B28-A30A-F4042C92738E}"/>
              </a:ext>
            </a:extLst>
          </p:cNvPr>
          <p:cNvSpPr txBox="1"/>
          <p:nvPr/>
        </p:nvSpPr>
        <p:spPr>
          <a:xfrm>
            <a:off x="6115050" y="2242899"/>
            <a:ext cx="1283302" cy="738664"/>
          </a:xfrm>
          <a:prstGeom prst="rect">
            <a:avLst/>
          </a:prstGeom>
          <a:noFill/>
        </p:spPr>
        <p:txBody>
          <a:bodyPr wrap="square" rtlCol="0">
            <a:spAutoFit/>
          </a:bodyPr>
          <a:lstStyle/>
          <a:p>
            <a:pPr algn="ctr"/>
            <a:r>
              <a:rPr lang="en-US" sz="1400" dirty="0"/>
              <a:t>The fraction </a:t>
            </a:r>
            <a:br>
              <a:rPr lang="en-US" sz="1400" dirty="0"/>
            </a:br>
            <a:r>
              <a:rPr lang="en-US" sz="1400" dirty="0"/>
              <a:t>of </a:t>
            </a:r>
            <a:r>
              <a:rPr lang="en-US" sz="1400" b="1" dirty="0">
                <a:highlight>
                  <a:srgbClr val="FFFF00"/>
                </a:highlight>
              </a:rPr>
              <a:t>B</a:t>
            </a:r>
            <a:r>
              <a:rPr lang="en-US" sz="1400" dirty="0"/>
              <a:t> that goes to “bad </a:t>
            </a:r>
            <a:r>
              <a:rPr lang="en-US" sz="1400" b="1" dirty="0">
                <a:solidFill>
                  <a:schemeClr val="bg1"/>
                </a:solidFill>
                <a:highlight>
                  <a:srgbClr val="FF0000"/>
                </a:highlight>
              </a:rPr>
              <a:t>S</a:t>
            </a:r>
            <a:r>
              <a:rPr lang="en-US" sz="1400" dirty="0"/>
              <a:t>tuff”</a:t>
            </a:r>
          </a:p>
        </p:txBody>
      </p:sp>
      <p:grpSp>
        <p:nvGrpSpPr>
          <p:cNvPr id="15" name="Group 14">
            <a:extLst>
              <a:ext uri="{FF2B5EF4-FFF2-40B4-BE49-F238E27FC236}">
                <a16:creationId xmlns:a16="http://schemas.microsoft.com/office/drawing/2014/main" id="{C86D1CCD-B265-467B-9FB7-DB25CB286073}"/>
              </a:ext>
            </a:extLst>
          </p:cNvPr>
          <p:cNvGrpSpPr/>
          <p:nvPr/>
        </p:nvGrpSpPr>
        <p:grpSpPr>
          <a:xfrm>
            <a:off x="6115050" y="848604"/>
            <a:ext cx="2739701" cy="1361057"/>
            <a:chOff x="6115050" y="848604"/>
            <a:chExt cx="2739701" cy="1361057"/>
          </a:xfrm>
        </p:grpSpPr>
        <p:sp>
          <p:nvSpPr>
            <p:cNvPr id="17" name="TextBox 16">
              <a:extLst>
                <a:ext uri="{FF2B5EF4-FFF2-40B4-BE49-F238E27FC236}">
                  <a16:creationId xmlns:a16="http://schemas.microsoft.com/office/drawing/2014/main" id="{6E786624-7940-4B74-A285-D31675056C56}"/>
                </a:ext>
              </a:extLst>
            </p:cNvPr>
            <p:cNvSpPr txBox="1"/>
            <p:nvPr/>
          </p:nvSpPr>
          <p:spPr>
            <a:xfrm>
              <a:off x="6115050" y="848604"/>
              <a:ext cx="2739701" cy="646331"/>
            </a:xfrm>
            <a:prstGeom prst="rect">
              <a:avLst/>
            </a:prstGeom>
            <a:noFill/>
          </p:spPr>
          <p:txBody>
            <a:bodyPr wrap="square" rtlCol="0">
              <a:spAutoFit/>
            </a:bodyPr>
            <a:lstStyle/>
            <a:p>
              <a:r>
                <a:rPr lang="en-US" b="1" dirty="0">
                  <a:solidFill>
                    <a:schemeClr val="accent1"/>
                  </a:solidFill>
                </a:rPr>
                <a:t>Competitive-Consecutive </a:t>
              </a:r>
              <a:br>
                <a:rPr lang="en-US" b="1" dirty="0">
                  <a:solidFill>
                    <a:schemeClr val="accent1"/>
                  </a:solidFill>
                </a:rPr>
              </a:br>
              <a:r>
                <a:rPr lang="en-US" b="1" dirty="0">
                  <a:solidFill>
                    <a:schemeClr val="accent1"/>
                  </a:solidFill>
                </a:rPr>
                <a:t>(Series-Parallel) Reactions</a:t>
              </a:r>
            </a:p>
          </p:txBody>
        </p:sp>
        <p:sp>
          <p:nvSpPr>
            <p:cNvPr id="14" name="Rectangle 13">
              <a:extLst>
                <a:ext uri="{FF2B5EF4-FFF2-40B4-BE49-F238E27FC236}">
                  <a16:creationId xmlns:a16="http://schemas.microsoft.com/office/drawing/2014/main" id="{AA70D81E-CD1C-4FA8-9C55-0401F9FF4CE9}"/>
                </a:ext>
              </a:extLst>
            </p:cNvPr>
            <p:cNvSpPr/>
            <p:nvPr/>
          </p:nvSpPr>
          <p:spPr>
            <a:xfrm>
              <a:off x="6268496" y="1501775"/>
              <a:ext cx="2432807" cy="707886"/>
            </a:xfrm>
            <a:prstGeom prst="rect">
              <a:avLst/>
            </a:prstGeom>
          </p:spPr>
          <p:txBody>
            <a:bodyPr wrap="square">
              <a:spAutoFit/>
            </a:bodyPr>
            <a:lstStyle/>
            <a:p>
              <a:r>
                <a:rPr lang="en-US" dirty="0">
                  <a:highlight>
                    <a:srgbClr val="0000FF"/>
                  </a:highlight>
                </a:rPr>
                <a:t> </a:t>
              </a:r>
              <a:r>
                <a:rPr lang="en-US" dirty="0">
                  <a:solidFill>
                    <a:schemeClr val="bg1"/>
                  </a:solidFill>
                  <a:highlight>
                    <a:srgbClr val="0000FF"/>
                  </a:highlight>
                </a:rPr>
                <a:t>A</a:t>
              </a:r>
              <a:r>
                <a:rPr lang="en-US" dirty="0">
                  <a:highlight>
                    <a:srgbClr val="0000FF"/>
                  </a:highlight>
                </a:rPr>
                <a:t> </a:t>
              </a:r>
              <a:r>
                <a:rPr lang="en-US" dirty="0"/>
                <a:t> + </a:t>
              </a:r>
              <a:r>
                <a:rPr lang="en-US" dirty="0">
                  <a:highlight>
                    <a:srgbClr val="FFFF00"/>
                  </a:highlight>
                </a:rPr>
                <a:t> B </a:t>
              </a:r>
              <a:r>
                <a:rPr lang="en-US" dirty="0"/>
                <a:t> </a:t>
              </a:r>
              <a:r>
                <a:rPr lang="en-US" dirty="0">
                  <a:sym typeface="Wingdings" panose="05000000000000000000" pitchFamily="2" charset="2"/>
                </a:rPr>
                <a:t> </a:t>
              </a:r>
              <a:r>
                <a:rPr lang="en-US" dirty="0">
                  <a:highlight>
                    <a:srgbClr val="008000"/>
                  </a:highlight>
                  <a:sym typeface="Wingdings" panose="05000000000000000000" pitchFamily="2" charset="2"/>
                </a:rPr>
                <a:t> </a:t>
              </a:r>
              <a:r>
                <a:rPr lang="en-US" dirty="0">
                  <a:solidFill>
                    <a:schemeClr val="bg1"/>
                  </a:solidFill>
                  <a:highlight>
                    <a:srgbClr val="008000"/>
                  </a:highlight>
                  <a:sym typeface="Wingdings" panose="05000000000000000000" pitchFamily="2" charset="2"/>
                </a:rPr>
                <a:t>R</a:t>
              </a:r>
              <a:r>
                <a:rPr lang="en-US" dirty="0">
                  <a:highlight>
                    <a:srgbClr val="008000"/>
                  </a:highlight>
                  <a:sym typeface="Wingdings" panose="05000000000000000000" pitchFamily="2" charset="2"/>
                </a:rPr>
                <a:t> </a:t>
              </a:r>
              <a:r>
                <a:rPr lang="en-US" dirty="0">
                  <a:sym typeface="Wingdings" panose="05000000000000000000" pitchFamily="2" charset="2"/>
                </a:rPr>
                <a:t> (very fast)</a:t>
              </a:r>
              <a:br>
                <a:rPr lang="en-US" dirty="0">
                  <a:sym typeface="Wingdings" panose="05000000000000000000" pitchFamily="2" charset="2"/>
                </a:rPr>
              </a:br>
              <a:endParaRPr lang="en-US" sz="400" dirty="0">
                <a:sym typeface="Wingdings" panose="05000000000000000000" pitchFamily="2" charset="2"/>
              </a:endParaRPr>
            </a:p>
            <a:p>
              <a:r>
                <a:rPr lang="en-US" dirty="0">
                  <a:highlight>
                    <a:srgbClr val="008000"/>
                  </a:highlight>
                  <a:sym typeface="Wingdings" panose="05000000000000000000" pitchFamily="2" charset="2"/>
                </a:rPr>
                <a:t> </a:t>
              </a:r>
              <a:r>
                <a:rPr lang="en-US" dirty="0">
                  <a:solidFill>
                    <a:schemeClr val="bg1"/>
                  </a:solidFill>
                  <a:highlight>
                    <a:srgbClr val="008000"/>
                  </a:highlight>
                  <a:sym typeface="Wingdings" panose="05000000000000000000" pitchFamily="2" charset="2"/>
                </a:rPr>
                <a:t>R</a:t>
              </a:r>
              <a:r>
                <a:rPr lang="en-US" dirty="0">
                  <a:highlight>
                    <a:srgbClr val="008000"/>
                  </a:highlight>
                  <a:sym typeface="Wingdings" panose="05000000000000000000" pitchFamily="2" charset="2"/>
                </a:rPr>
                <a:t> </a:t>
              </a:r>
              <a:r>
                <a:rPr lang="en-US" dirty="0">
                  <a:sym typeface="Wingdings" panose="05000000000000000000" pitchFamily="2" charset="2"/>
                </a:rPr>
                <a:t> + </a:t>
              </a:r>
              <a:r>
                <a:rPr lang="en-US" dirty="0">
                  <a:highlight>
                    <a:srgbClr val="FFFF00"/>
                  </a:highlight>
                  <a:sym typeface="Wingdings" panose="05000000000000000000" pitchFamily="2" charset="2"/>
                </a:rPr>
                <a:t> B </a:t>
              </a:r>
              <a:r>
                <a:rPr lang="en-US" dirty="0">
                  <a:sym typeface="Wingdings" panose="05000000000000000000" pitchFamily="2" charset="2"/>
                </a:rPr>
                <a:t>  </a:t>
              </a:r>
              <a:r>
                <a:rPr lang="en-US" dirty="0">
                  <a:highlight>
                    <a:srgbClr val="FF0000"/>
                  </a:highlight>
                  <a:sym typeface="Wingdings" panose="05000000000000000000" pitchFamily="2" charset="2"/>
                </a:rPr>
                <a:t> </a:t>
              </a:r>
              <a:r>
                <a:rPr lang="en-US" dirty="0">
                  <a:solidFill>
                    <a:schemeClr val="bg1"/>
                  </a:solidFill>
                  <a:highlight>
                    <a:srgbClr val="FF0000"/>
                  </a:highlight>
                  <a:sym typeface="Wingdings" panose="05000000000000000000" pitchFamily="2" charset="2"/>
                </a:rPr>
                <a:t>S</a:t>
              </a:r>
              <a:r>
                <a:rPr lang="en-US" dirty="0">
                  <a:highlight>
                    <a:srgbClr val="FF0000"/>
                  </a:highlight>
                  <a:sym typeface="Wingdings" panose="05000000000000000000" pitchFamily="2" charset="2"/>
                </a:rPr>
                <a:t> </a:t>
              </a:r>
              <a:r>
                <a:rPr lang="en-US" dirty="0">
                  <a:sym typeface="Wingdings" panose="05000000000000000000" pitchFamily="2" charset="2"/>
                </a:rPr>
                <a:t> (slower)</a:t>
              </a:r>
              <a:endParaRPr lang="en-US" dirty="0"/>
            </a:p>
          </p:txBody>
        </p:sp>
      </p:grpSp>
      <p:sp>
        <p:nvSpPr>
          <p:cNvPr id="22" name="Arrow: Bent 21">
            <a:extLst>
              <a:ext uri="{FF2B5EF4-FFF2-40B4-BE49-F238E27FC236}">
                <a16:creationId xmlns:a16="http://schemas.microsoft.com/office/drawing/2014/main" id="{9820EF97-E187-4E5C-86A8-4DDAC03133E0}"/>
              </a:ext>
            </a:extLst>
          </p:cNvPr>
          <p:cNvSpPr/>
          <p:nvPr/>
        </p:nvSpPr>
        <p:spPr>
          <a:xfrm rot="10800000">
            <a:off x="3695700" y="3197225"/>
            <a:ext cx="758854" cy="1183238"/>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Arrow: Bent-Up 26">
            <a:extLst>
              <a:ext uri="{FF2B5EF4-FFF2-40B4-BE49-F238E27FC236}">
                <a16:creationId xmlns:a16="http://schemas.microsoft.com/office/drawing/2014/main" id="{1A05CBAE-BD7D-44BE-A9E6-5DB7EBAADFE4}"/>
              </a:ext>
            </a:extLst>
          </p:cNvPr>
          <p:cNvSpPr/>
          <p:nvPr/>
        </p:nvSpPr>
        <p:spPr>
          <a:xfrm rot="5400000">
            <a:off x="4394876" y="3254319"/>
            <a:ext cx="904994" cy="790808"/>
          </a:xfrm>
          <a:prstGeom prst="ben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72B0E174-564C-457E-AA19-0C5F1AE983C9}"/>
              </a:ext>
            </a:extLst>
          </p:cNvPr>
          <p:cNvPicPr>
            <a:picLocks noChangeAspect="1"/>
          </p:cNvPicPr>
          <p:nvPr/>
        </p:nvPicPr>
        <p:blipFill>
          <a:blip r:embed="rId4"/>
          <a:stretch>
            <a:fillRect/>
          </a:stretch>
        </p:blipFill>
        <p:spPr>
          <a:xfrm>
            <a:off x="83230" y="2118670"/>
            <a:ext cx="2180825" cy="1272601"/>
          </a:xfrm>
          <a:prstGeom prst="rect">
            <a:avLst/>
          </a:prstGeom>
        </p:spPr>
      </p:pic>
    </p:spTree>
    <p:extLst>
      <p:ext uri="{BB962C8B-B14F-4D97-AF65-F5344CB8AC3E}">
        <p14:creationId xmlns:p14="http://schemas.microsoft.com/office/powerpoint/2010/main" val="2701077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BA42C-E07D-44AC-A758-CCE2D33A174A}"/>
              </a:ext>
            </a:extLst>
          </p:cNvPr>
          <p:cNvSpPr>
            <a:spLocks noGrp="1"/>
          </p:cNvSpPr>
          <p:nvPr>
            <p:ph type="title"/>
          </p:nvPr>
        </p:nvSpPr>
        <p:spPr/>
        <p:txBody>
          <a:bodyPr/>
          <a:lstStyle/>
          <a:p>
            <a:r>
              <a:rPr lang="en-US" dirty="0"/>
              <a:t>Compare Rates:  </a:t>
            </a:r>
            <a:r>
              <a:rPr lang="en-US" dirty="0" err="1"/>
              <a:t>Damkoehler</a:t>
            </a:r>
            <a:r>
              <a:rPr lang="en-US" dirty="0"/>
              <a:t> Numbers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5C8EE12-AC43-473C-89D0-7CD562A7ACDD}"/>
                  </a:ext>
                </a:extLst>
              </p:cNvPr>
              <p:cNvSpPr>
                <a:spLocks noGrp="1"/>
              </p:cNvSpPr>
              <p:nvPr>
                <p:ph idx="1"/>
              </p:nvPr>
            </p:nvSpPr>
            <p:spPr>
              <a:xfrm>
                <a:off x="628650" y="1350580"/>
                <a:ext cx="7886700" cy="5486400"/>
              </a:xfrm>
            </p:spPr>
            <p:txBody>
              <a:bodyPr>
                <a:normAutofit/>
              </a:bodyPr>
              <a:lstStyle/>
              <a:p>
                <a:r>
                  <a:rPr lang="en-US" dirty="0"/>
                  <a:t>Used to express relative rates</a:t>
                </a:r>
              </a:p>
              <a:p>
                <a:pPr lvl="1"/>
                <a:r>
                  <a:rPr lang="en-US" dirty="0" err="1"/>
                  <a:t>Damkoehler</a:t>
                </a:r>
                <a:r>
                  <a:rPr lang="en-US" dirty="0"/>
                  <a:t> originally considered reaction rate / diffusion rate</a:t>
                </a:r>
              </a:p>
              <a:p>
                <a:pPr lvl="1"/>
                <a:r>
                  <a:rPr lang="en-US" dirty="0"/>
                  <a:t>Now many “</a:t>
                </a:r>
                <a:r>
                  <a:rPr lang="en-US" dirty="0" err="1"/>
                  <a:t>Damkoehler</a:t>
                </a:r>
                <a:r>
                  <a:rPr lang="en-US" dirty="0"/>
                  <a:t> Numbers” comparing different rates</a:t>
                </a:r>
              </a:p>
              <a:p>
                <a:r>
                  <a:rPr lang="en-US" dirty="0"/>
                  <a:t>For reactive mixing</a:t>
                </a:r>
              </a:p>
              <a:p>
                <a:pPr lvl="1"/>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𝐷𝑎</m:t>
                        </m:r>
                      </m:e>
                      <m:sub>
                        <m:r>
                          <a:rPr lang="en-US" b="0" i="1" smtClean="0">
                            <a:latin typeface="Cambria Math" panose="02040503050406030204" pitchFamily="18" charset="0"/>
                          </a:rPr>
                          <m:t>𝑀</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𝑟𝑒𝑎𝑐𝑡𝑖𝑜𝑛</m:t>
                        </m:r>
                        <m:r>
                          <a:rPr lang="en-US" b="0" i="1" smtClean="0">
                            <a:latin typeface="Cambria Math" panose="02040503050406030204" pitchFamily="18" charset="0"/>
                          </a:rPr>
                          <m:t> </m:t>
                        </m:r>
                        <m:r>
                          <a:rPr lang="en-US" b="0" i="1" smtClean="0">
                            <a:latin typeface="Cambria Math" panose="02040503050406030204" pitchFamily="18" charset="0"/>
                          </a:rPr>
                          <m:t>𝑟𝑎𝑡𝑒</m:t>
                        </m:r>
                      </m:num>
                      <m:den>
                        <m:r>
                          <a:rPr lang="en-US" b="0" i="1" smtClean="0">
                            <a:latin typeface="Cambria Math" panose="02040503050406030204" pitchFamily="18" charset="0"/>
                          </a:rPr>
                          <m:t>𝑚𝑖𝑥𝑖𝑛𝑔</m:t>
                        </m:r>
                        <m:r>
                          <a:rPr lang="en-US" b="0" i="1" smtClean="0">
                            <a:latin typeface="Cambria Math" panose="02040503050406030204" pitchFamily="18" charset="0"/>
                          </a:rPr>
                          <m:t> </m:t>
                        </m:r>
                        <m:r>
                          <a:rPr lang="en-US" b="0" i="1" smtClean="0">
                            <a:latin typeface="Cambria Math" panose="02040503050406030204" pitchFamily="18" charset="0"/>
                          </a:rPr>
                          <m:t>𝑟𝑎𝑡𝑒</m:t>
                        </m:r>
                      </m:den>
                    </m:f>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𝑐h𝑎𝑟𝑎𝑐𝑡𝑒𝑟𝑖𝑠𝑡𝑖𝑐</m:t>
                        </m:r>
                        <m:r>
                          <a:rPr lang="en-US" i="1">
                            <a:latin typeface="Cambria Math" panose="02040503050406030204" pitchFamily="18" charset="0"/>
                          </a:rPr>
                          <m:t> </m:t>
                        </m:r>
                        <m:r>
                          <a:rPr lang="en-US" i="1">
                            <a:latin typeface="Cambria Math" panose="02040503050406030204" pitchFamily="18" charset="0"/>
                          </a:rPr>
                          <m:t>𝑚𝑖𝑥𝑖𝑛𝑔</m:t>
                        </m:r>
                        <m:r>
                          <a:rPr lang="en-US" i="1">
                            <a:latin typeface="Cambria Math" panose="02040503050406030204" pitchFamily="18" charset="0"/>
                          </a:rPr>
                          <m:t> </m:t>
                        </m:r>
                        <m:r>
                          <a:rPr lang="en-US" i="1">
                            <a:latin typeface="Cambria Math" panose="02040503050406030204" pitchFamily="18" charset="0"/>
                          </a:rPr>
                          <m:t>𝑡𝑖𝑚𝑒</m:t>
                        </m:r>
                      </m:num>
                      <m:den>
                        <m:r>
                          <a:rPr lang="en-US" i="1">
                            <a:latin typeface="Cambria Math" panose="02040503050406030204" pitchFamily="18" charset="0"/>
                          </a:rPr>
                          <m:t>𝑐h𝑎𝑟𝑎𝑐𝑡𝑒𝑟𝑖𝑠𝑡𝑖𝑐</m:t>
                        </m:r>
                        <m:r>
                          <a:rPr lang="en-US" i="1">
                            <a:latin typeface="Cambria Math" panose="02040503050406030204" pitchFamily="18" charset="0"/>
                          </a:rPr>
                          <m:t> </m:t>
                        </m:r>
                        <m:r>
                          <a:rPr lang="en-US" i="1">
                            <a:latin typeface="Cambria Math" panose="02040503050406030204" pitchFamily="18" charset="0"/>
                          </a:rPr>
                          <m:t>𝑟𝑒𝑎𝑐𝑡𝑖𝑜𝑛</m:t>
                        </m:r>
                        <m:r>
                          <a:rPr lang="en-US" i="1">
                            <a:latin typeface="Cambria Math" panose="02040503050406030204" pitchFamily="18" charset="0"/>
                          </a:rPr>
                          <m:t> </m:t>
                        </m:r>
                        <m:r>
                          <a:rPr lang="en-US" i="1">
                            <a:latin typeface="Cambria Math" panose="02040503050406030204" pitchFamily="18" charset="0"/>
                          </a:rPr>
                          <m:t>𝑡𝑖𝑚𝑒</m:t>
                        </m:r>
                      </m:den>
                    </m:f>
                  </m:oMath>
                </a14:m>
                <a:endParaRPr lang="en-US" dirty="0"/>
              </a:p>
              <a:p>
                <a:r>
                  <a:rPr lang="en-US" dirty="0"/>
                  <a:t>When should I worry about the mixing? (HIM, 2004)</a:t>
                </a:r>
              </a:p>
              <a:p>
                <a:pPr lvl="1"/>
                <a:r>
                  <a:rPr lang="en-US" dirty="0" err="1"/>
                  <a:t>Da</a:t>
                </a:r>
                <a:r>
                  <a:rPr lang="en-US" baseline="-25000" dirty="0" err="1"/>
                  <a:t>M</a:t>
                </a:r>
                <a:r>
                  <a:rPr lang="en-US" dirty="0"/>
                  <a:t> &lt; 0.001 </a:t>
                </a:r>
                <a:r>
                  <a:rPr lang="en-US" dirty="0">
                    <a:sym typeface="Wingdings" panose="05000000000000000000" pitchFamily="2" charset="2"/>
                  </a:rPr>
                  <a:t> reaction rate much slower than mixing rate</a:t>
                </a:r>
              </a:p>
              <a:p>
                <a:pPr lvl="2"/>
                <a:r>
                  <a:rPr lang="en-US" dirty="0">
                    <a:sym typeface="Wingdings" panose="05000000000000000000" pitchFamily="2" charset="2"/>
                  </a:rPr>
                  <a:t>Mixing not critical to selectivity, driven by reaction kinetics</a:t>
                </a:r>
              </a:p>
              <a:p>
                <a:pPr lvl="1"/>
                <a:r>
                  <a:rPr lang="en-US" dirty="0" err="1">
                    <a:sym typeface="Wingdings" panose="05000000000000000000" pitchFamily="2" charset="2"/>
                  </a:rPr>
                  <a:t>Da</a:t>
                </a:r>
                <a:r>
                  <a:rPr lang="en-US" baseline="-25000" dirty="0" err="1">
                    <a:sym typeface="Wingdings" panose="05000000000000000000" pitchFamily="2" charset="2"/>
                  </a:rPr>
                  <a:t>M</a:t>
                </a:r>
                <a:r>
                  <a:rPr lang="en-US" dirty="0">
                    <a:sym typeface="Wingdings" panose="05000000000000000000" pitchFamily="2" charset="2"/>
                  </a:rPr>
                  <a:t> &gt; 1000  very long mixing time relative to reaction time</a:t>
                </a:r>
              </a:p>
              <a:p>
                <a:pPr lvl="2"/>
                <a:r>
                  <a:rPr lang="en-US" dirty="0">
                    <a:sym typeface="Wingdings" panose="05000000000000000000" pitchFamily="2" charset="2"/>
                  </a:rPr>
                  <a:t>Mixing critical to selectivity, </a:t>
                </a:r>
                <a:br>
                  <a:rPr lang="en-US" dirty="0">
                    <a:sym typeface="Wingdings" panose="05000000000000000000" pitchFamily="2" charset="2"/>
                  </a:rPr>
                </a:br>
                <a:r>
                  <a:rPr lang="en-US" dirty="0">
                    <a:sym typeface="Wingdings" panose="05000000000000000000" pitchFamily="2" charset="2"/>
                  </a:rPr>
                  <a:t>locally high concentrations of fast-reacting reagents</a:t>
                </a:r>
              </a:p>
              <a:p>
                <a:pPr lvl="1"/>
                <a:r>
                  <a:rPr lang="en-US" dirty="0">
                    <a:sym typeface="Wingdings" panose="05000000000000000000" pitchFamily="2" charset="2"/>
                  </a:rPr>
                  <a:t>0.001 &lt; </a:t>
                </a:r>
                <a:r>
                  <a:rPr lang="en-US" dirty="0" err="1">
                    <a:sym typeface="Wingdings" panose="05000000000000000000" pitchFamily="2" charset="2"/>
                  </a:rPr>
                  <a:t>Da</a:t>
                </a:r>
                <a:r>
                  <a:rPr lang="en-US" baseline="-25000" dirty="0" err="1">
                    <a:sym typeface="Wingdings" panose="05000000000000000000" pitchFamily="2" charset="2"/>
                  </a:rPr>
                  <a:t>M</a:t>
                </a:r>
                <a:r>
                  <a:rPr lang="en-US" dirty="0">
                    <a:sym typeface="Wingdings" panose="05000000000000000000" pitchFamily="2" charset="2"/>
                  </a:rPr>
                  <a:t> &lt; 1000  both reaction and mixing may be critical</a:t>
                </a:r>
                <a:endParaRPr lang="en-US" dirty="0"/>
              </a:p>
              <a:p>
                <a:r>
                  <a:rPr lang="en-US" dirty="0"/>
                  <a:t>But what mixing rate to use?</a:t>
                </a:r>
              </a:p>
              <a:p>
                <a:pPr lvl="1"/>
                <a:r>
                  <a:rPr lang="en-US" dirty="0"/>
                  <a:t>Need to think about length scales…</a:t>
                </a:r>
              </a:p>
            </p:txBody>
          </p:sp>
        </mc:Choice>
        <mc:Fallback xmlns="">
          <p:sp>
            <p:nvSpPr>
              <p:cNvPr id="3" name="Content Placeholder 2">
                <a:extLst>
                  <a:ext uri="{FF2B5EF4-FFF2-40B4-BE49-F238E27FC236}">
                    <a16:creationId xmlns:a16="http://schemas.microsoft.com/office/drawing/2014/main" id="{C5C8EE12-AC43-473C-89D0-7CD562A7ACDD}"/>
                  </a:ext>
                </a:extLst>
              </p:cNvPr>
              <p:cNvSpPr>
                <a:spLocks noGrp="1" noRot="1" noChangeAspect="1" noMove="1" noResize="1" noEditPoints="1" noAdjustHandles="1" noChangeArrowheads="1" noChangeShapeType="1" noTextEdit="1"/>
              </p:cNvSpPr>
              <p:nvPr>
                <p:ph idx="1"/>
              </p:nvPr>
            </p:nvSpPr>
            <p:spPr>
              <a:xfrm>
                <a:off x="628650" y="1350580"/>
                <a:ext cx="7886700" cy="5486400"/>
              </a:xfrm>
              <a:blipFill>
                <a:blip r:embed="rId3"/>
                <a:stretch>
                  <a:fillRect l="-1005" t="-1556"/>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C39B8AD9-D447-4652-BE6E-C02427503042}"/>
              </a:ext>
            </a:extLst>
          </p:cNvPr>
          <p:cNvSpPr>
            <a:spLocks noGrp="1"/>
          </p:cNvSpPr>
          <p:nvPr>
            <p:ph type="ftr" sz="quarter" idx="11"/>
          </p:nvPr>
        </p:nvSpPr>
        <p:spPr/>
        <p:txBody>
          <a:bodyPr/>
          <a:lstStyle/>
          <a:p>
            <a:r>
              <a:rPr lang="en-US"/>
              <a:t>Chemical Consultants Network Meeting, Bala Cynwyd, PA - 11-September-2019</a:t>
            </a:r>
          </a:p>
        </p:txBody>
      </p:sp>
      <p:sp>
        <p:nvSpPr>
          <p:cNvPr id="5" name="Slide Number Placeholder 4">
            <a:extLst>
              <a:ext uri="{FF2B5EF4-FFF2-40B4-BE49-F238E27FC236}">
                <a16:creationId xmlns:a16="http://schemas.microsoft.com/office/drawing/2014/main" id="{C3267F4F-79D5-4B7C-A17C-2960B70C273E}"/>
              </a:ext>
            </a:extLst>
          </p:cNvPr>
          <p:cNvSpPr>
            <a:spLocks noGrp="1"/>
          </p:cNvSpPr>
          <p:nvPr>
            <p:ph type="sldNum" sz="quarter" idx="12"/>
          </p:nvPr>
        </p:nvSpPr>
        <p:spPr/>
        <p:txBody>
          <a:bodyPr/>
          <a:lstStyle/>
          <a:p>
            <a:fld id="{DB72125C-AC2D-4A14-91FF-76C5DBC10812}" type="slidenum">
              <a:rPr lang="en-US" smtClean="0"/>
              <a:t>25</a:t>
            </a:fld>
            <a:endParaRPr lang="en-US"/>
          </a:p>
        </p:txBody>
      </p:sp>
    </p:spTree>
    <p:extLst>
      <p:ext uri="{BB962C8B-B14F-4D97-AF65-F5344CB8AC3E}">
        <p14:creationId xmlns:p14="http://schemas.microsoft.com/office/powerpoint/2010/main" val="1337888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dirty="0"/>
              <a:t>How did you do on the quiz?</a:t>
            </a:r>
            <a:endParaRPr lang="en-US" dirty="0">
              <a:latin typeface="Arial" panose="020B0604020202020204" pitchFamily="34" charset="0"/>
              <a:cs typeface="Arial" panose="020B0604020202020204" pitchFamily="34" charset="0"/>
            </a:endParaRPr>
          </a:p>
        </p:txBody>
      </p:sp>
      <p:sp>
        <p:nvSpPr>
          <p:cNvPr id="37893" name="Rectangle 3"/>
          <p:cNvSpPr>
            <a:spLocks noGrp="1" noChangeArrowheads="1"/>
          </p:cNvSpPr>
          <p:nvPr>
            <p:ph type="body" idx="1"/>
          </p:nvPr>
        </p:nvSpPr>
        <p:spPr>
          <a:xfrm>
            <a:off x="628650" y="1371600"/>
            <a:ext cx="7886700" cy="5486400"/>
          </a:xfrm>
        </p:spPr>
        <p:txBody>
          <a:bodyPr>
            <a:normAutofit/>
          </a:bodyPr>
          <a:lstStyle/>
          <a:p>
            <a:r>
              <a:rPr lang="en-US" sz="2400" dirty="0"/>
              <a:t>In chemical reaction scale-up, what are the three scales of interest?</a:t>
            </a:r>
          </a:p>
          <a:p>
            <a:r>
              <a:rPr lang="en-US" sz="2400" dirty="0"/>
              <a:t>Not the lab, pilot plant, and plant.</a:t>
            </a:r>
          </a:p>
          <a:p>
            <a:pPr lvl="1"/>
            <a:r>
              <a:rPr lang="en-US" sz="2000" dirty="0"/>
              <a:t>One person’s lab is another’s production unit.</a:t>
            </a:r>
          </a:p>
          <a:p>
            <a:r>
              <a:rPr lang="en-US" sz="2400" dirty="0"/>
              <a:t>The three scales:  macroscale, microscale, and mesoscale</a:t>
            </a:r>
          </a:p>
          <a:p>
            <a:pPr lvl="1"/>
            <a:r>
              <a:rPr lang="en-US" sz="2000" dirty="0" err="1"/>
              <a:t>Macroscale</a:t>
            </a:r>
            <a:r>
              <a:rPr lang="en-US" sz="2000" dirty="0"/>
              <a:t> – Scale of the vessel and impeller</a:t>
            </a:r>
          </a:p>
          <a:p>
            <a:pPr lvl="1"/>
            <a:r>
              <a:rPr lang="en-US" sz="2000" dirty="0" err="1"/>
              <a:t>Microscale</a:t>
            </a:r>
            <a:r>
              <a:rPr lang="en-US" sz="2000" dirty="0"/>
              <a:t> – Scale of the molecule, flow is no longer convective</a:t>
            </a:r>
          </a:p>
          <a:p>
            <a:pPr lvl="1"/>
            <a:r>
              <a:rPr lang="en-US" sz="2000" dirty="0" err="1"/>
              <a:t>Mesoscale</a:t>
            </a:r>
            <a:r>
              <a:rPr lang="en-US" sz="2000" dirty="0"/>
              <a:t> – Scale of the fresh feed stream</a:t>
            </a:r>
          </a:p>
          <a:p>
            <a:endParaRPr lang="en-US" dirty="0"/>
          </a:p>
          <a:p>
            <a:endParaRPr lang="en-US" sz="2400" dirty="0"/>
          </a:p>
          <a:p>
            <a:endParaRPr lang="en-US" sz="2400" dirty="0"/>
          </a:p>
          <a:p>
            <a:r>
              <a:rPr lang="en-US" sz="2400" dirty="0"/>
              <a:t>These three scales allow us to think about </a:t>
            </a:r>
            <a:br>
              <a:rPr lang="en-US" sz="2400" dirty="0"/>
            </a:br>
            <a:r>
              <a:rPr lang="en-US" sz="2400" dirty="0"/>
              <a:t>mixing rates relative to reaction rates.</a:t>
            </a:r>
          </a:p>
        </p:txBody>
      </p:sp>
      <p:sp>
        <p:nvSpPr>
          <p:cNvPr id="3" name="Slide Number Placeholder 2"/>
          <p:cNvSpPr>
            <a:spLocks noGrp="1"/>
          </p:cNvSpPr>
          <p:nvPr>
            <p:ph type="sldNum" sz="quarter" idx="12"/>
          </p:nvPr>
        </p:nvSpPr>
        <p:spPr/>
        <p:txBody>
          <a:bodyPr/>
          <a:lstStyle/>
          <a:p>
            <a:fld id="{5D7E0B00-4FDE-D040-8275-1F4B80113D68}" type="slidenum">
              <a:rPr lang="en-US" smtClean="0"/>
              <a:pPr/>
              <a:t>26</a:t>
            </a:fld>
            <a:endParaRPr lang="en-US"/>
          </a:p>
        </p:txBody>
      </p:sp>
      <p:sp>
        <p:nvSpPr>
          <p:cNvPr id="2" name="Footer Placeholder 1">
            <a:extLst>
              <a:ext uri="{FF2B5EF4-FFF2-40B4-BE49-F238E27FC236}">
                <a16:creationId xmlns:a16="http://schemas.microsoft.com/office/drawing/2014/main" id="{09CB310C-07FE-4712-97DC-7DD25154F9E5}"/>
              </a:ext>
            </a:extLst>
          </p:cNvPr>
          <p:cNvSpPr>
            <a:spLocks noGrp="1"/>
          </p:cNvSpPr>
          <p:nvPr>
            <p:ph type="ftr" sz="quarter" idx="11"/>
          </p:nvPr>
        </p:nvSpPr>
        <p:spPr/>
        <p:txBody>
          <a:bodyPr/>
          <a:lstStyle/>
          <a:p>
            <a:r>
              <a:rPr lang="en-US"/>
              <a:t>Chemical Consultants Network Meeting, Bala Cynwyd, PA - 11-September-2019</a:t>
            </a:r>
          </a:p>
        </p:txBody>
      </p:sp>
      <p:pic>
        <p:nvPicPr>
          <p:cNvPr id="4" name="Picture 3">
            <a:extLst>
              <a:ext uri="{FF2B5EF4-FFF2-40B4-BE49-F238E27FC236}">
                <a16:creationId xmlns:a16="http://schemas.microsoft.com/office/drawing/2014/main" id="{DF388DE5-8C9A-4648-AADC-8B80EDB0A0C9}"/>
              </a:ext>
            </a:extLst>
          </p:cNvPr>
          <p:cNvPicPr>
            <a:picLocks noChangeAspect="1"/>
          </p:cNvPicPr>
          <p:nvPr/>
        </p:nvPicPr>
        <p:blipFill>
          <a:blip r:embed="rId3"/>
          <a:stretch>
            <a:fillRect/>
          </a:stretch>
        </p:blipFill>
        <p:spPr>
          <a:xfrm>
            <a:off x="628650" y="4438560"/>
            <a:ext cx="1828959" cy="1365622"/>
          </a:xfrm>
          <a:prstGeom prst="rect">
            <a:avLst/>
          </a:prstGeom>
        </p:spPr>
      </p:pic>
      <p:pic>
        <p:nvPicPr>
          <p:cNvPr id="6" name="Picture 5">
            <a:extLst>
              <a:ext uri="{FF2B5EF4-FFF2-40B4-BE49-F238E27FC236}">
                <a16:creationId xmlns:a16="http://schemas.microsoft.com/office/drawing/2014/main" id="{2BE82B2E-0720-41D7-986D-75784FF57B69}"/>
              </a:ext>
            </a:extLst>
          </p:cNvPr>
          <p:cNvPicPr>
            <a:picLocks noChangeAspect="1"/>
          </p:cNvPicPr>
          <p:nvPr/>
        </p:nvPicPr>
        <p:blipFill>
          <a:blip r:embed="rId4"/>
          <a:stretch>
            <a:fillRect/>
          </a:stretch>
        </p:blipFill>
        <p:spPr>
          <a:xfrm>
            <a:off x="2730385" y="4438560"/>
            <a:ext cx="1457325" cy="781050"/>
          </a:xfrm>
          <a:prstGeom prst="rect">
            <a:avLst/>
          </a:prstGeom>
        </p:spPr>
      </p:pic>
      <p:grpSp>
        <p:nvGrpSpPr>
          <p:cNvPr id="11" name="Group 10">
            <a:extLst>
              <a:ext uri="{FF2B5EF4-FFF2-40B4-BE49-F238E27FC236}">
                <a16:creationId xmlns:a16="http://schemas.microsoft.com/office/drawing/2014/main" id="{61033DC8-A7A9-4549-8597-CF3B42642941}"/>
              </a:ext>
            </a:extLst>
          </p:cNvPr>
          <p:cNvGrpSpPr/>
          <p:nvPr/>
        </p:nvGrpSpPr>
        <p:grpSpPr>
          <a:xfrm>
            <a:off x="4460651" y="4438560"/>
            <a:ext cx="4579510" cy="1265445"/>
            <a:chOff x="2673893" y="4911518"/>
            <a:chExt cx="4579510" cy="1265445"/>
          </a:xfrm>
        </p:grpSpPr>
        <p:pic>
          <p:nvPicPr>
            <p:cNvPr id="7" name="Picture 6">
              <a:extLst>
                <a:ext uri="{FF2B5EF4-FFF2-40B4-BE49-F238E27FC236}">
                  <a16:creationId xmlns:a16="http://schemas.microsoft.com/office/drawing/2014/main" id="{29BEBDA1-AAF7-4652-B509-E12D2FAFFDB8}"/>
                </a:ext>
              </a:extLst>
            </p:cNvPr>
            <p:cNvPicPr>
              <a:picLocks noChangeAspect="1"/>
            </p:cNvPicPr>
            <p:nvPr/>
          </p:nvPicPr>
          <p:blipFill>
            <a:blip r:embed="rId5"/>
            <a:stretch>
              <a:fillRect/>
            </a:stretch>
          </p:blipFill>
          <p:spPr>
            <a:xfrm>
              <a:off x="2673893" y="4911518"/>
              <a:ext cx="2003207" cy="721435"/>
            </a:xfrm>
            <a:prstGeom prst="rect">
              <a:avLst/>
            </a:prstGeom>
          </p:spPr>
        </p:pic>
        <p:pic>
          <p:nvPicPr>
            <p:cNvPr id="8" name="Picture 7">
              <a:extLst>
                <a:ext uri="{FF2B5EF4-FFF2-40B4-BE49-F238E27FC236}">
                  <a16:creationId xmlns:a16="http://schemas.microsoft.com/office/drawing/2014/main" id="{BFD96A7B-ADD9-4314-8295-DC5FEB044E41}"/>
                </a:ext>
              </a:extLst>
            </p:cNvPr>
            <p:cNvPicPr>
              <a:picLocks noChangeAspect="1"/>
            </p:cNvPicPr>
            <p:nvPr/>
          </p:nvPicPr>
          <p:blipFill>
            <a:blip r:embed="rId6"/>
            <a:stretch>
              <a:fillRect/>
            </a:stretch>
          </p:blipFill>
          <p:spPr>
            <a:xfrm>
              <a:off x="5103585" y="4911518"/>
              <a:ext cx="2149818" cy="1265445"/>
            </a:xfrm>
            <a:prstGeom prst="rect">
              <a:avLst/>
            </a:prstGeom>
          </p:spPr>
        </p:pic>
        <p:cxnSp>
          <p:nvCxnSpPr>
            <p:cNvPr id="10" name="Straight Arrow Connector 9">
              <a:extLst>
                <a:ext uri="{FF2B5EF4-FFF2-40B4-BE49-F238E27FC236}">
                  <a16:creationId xmlns:a16="http://schemas.microsoft.com/office/drawing/2014/main" id="{0862C5BB-1880-4D13-A5A0-8B043F5CE8ED}"/>
                </a:ext>
              </a:extLst>
            </p:cNvPr>
            <p:cNvCxnSpPr>
              <a:stCxn id="7" idx="3"/>
            </p:cNvCxnSpPr>
            <p:nvPr/>
          </p:nvCxnSpPr>
          <p:spPr>
            <a:xfrm flipV="1">
              <a:off x="4677100" y="5272235"/>
              <a:ext cx="441438" cy="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7911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89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89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789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89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789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89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BA42C-E07D-44AC-A758-CCE2D33A174A}"/>
              </a:ext>
            </a:extLst>
          </p:cNvPr>
          <p:cNvSpPr>
            <a:spLocks noGrp="1"/>
          </p:cNvSpPr>
          <p:nvPr>
            <p:ph type="title"/>
          </p:nvPr>
        </p:nvSpPr>
        <p:spPr/>
        <p:txBody>
          <a:bodyPr/>
          <a:lstStyle/>
          <a:p>
            <a:r>
              <a:rPr lang="en-US" dirty="0" err="1"/>
              <a:t>Damkoehler</a:t>
            </a:r>
            <a:r>
              <a:rPr lang="en-US" dirty="0"/>
              <a:t> Numbers…</a:t>
            </a:r>
            <a:r>
              <a:rPr lang="en-US" dirty="0">
                <a:solidFill>
                  <a:srgbClr val="FF0000"/>
                </a:solidFill>
              </a:rPr>
              <a:t>ok…fine…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5C8EE12-AC43-473C-89D0-7CD562A7ACDD}"/>
                  </a:ext>
                </a:extLst>
              </p:cNvPr>
              <p:cNvSpPr>
                <a:spLocks noGrp="1"/>
              </p:cNvSpPr>
              <p:nvPr>
                <p:ph idx="1"/>
              </p:nvPr>
            </p:nvSpPr>
            <p:spPr>
              <a:xfrm>
                <a:off x="628650" y="1371600"/>
                <a:ext cx="7886700" cy="5486400"/>
              </a:xfrm>
            </p:spPr>
            <p:txBody>
              <a:bodyPr>
                <a:normAutofit lnSpcReduction="10000"/>
              </a:bodyPr>
              <a:lstStyle/>
              <a:p>
                <a:r>
                  <a:rPr lang="en-US" dirty="0"/>
                  <a:t>Used to express relative rates</a:t>
                </a:r>
              </a:p>
              <a:p>
                <a:pPr lvl="1"/>
                <a:r>
                  <a:rPr lang="en-US" dirty="0" err="1"/>
                  <a:t>Damkoehler</a:t>
                </a:r>
                <a:r>
                  <a:rPr lang="en-US" dirty="0"/>
                  <a:t> first considered reaction rate / diffusion rate</a:t>
                </a:r>
              </a:p>
              <a:p>
                <a:r>
                  <a:rPr lang="en-US" dirty="0"/>
                  <a:t>For reactive mixing</a:t>
                </a:r>
              </a:p>
              <a:p>
                <a:pPr lvl="1"/>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𝐷𝑎</m:t>
                        </m:r>
                      </m:e>
                      <m:sub>
                        <m:r>
                          <a:rPr lang="en-US" b="0" i="1" smtClean="0">
                            <a:latin typeface="Cambria Math" panose="02040503050406030204" pitchFamily="18" charset="0"/>
                          </a:rPr>
                          <m:t>𝑀</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𝑟𝑒𝑎𝑐𝑡𝑖𝑜𝑛</m:t>
                        </m:r>
                        <m:r>
                          <a:rPr lang="en-US" b="0" i="1" smtClean="0">
                            <a:latin typeface="Cambria Math" panose="02040503050406030204" pitchFamily="18" charset="0"/>
                          </a:rPr>
                          <m:t> </m:t>
                        </m:r>
                        <m:r>
                          <a:rPr lang="en-US" b="0" i="1" smtClean="0">
                            <a:latin typeface="Cambria Math" panose="02040503050406030204" pitchFamily="18" charset="0"/>
                          </a:rPr>
                          <m:t>𝑟𝑎𝑡𝑒</m:t>
                        </m:r>
                      </m:num>
                      <m:den>
                        <m:r>
                          <a:rPr lang="en-US" b="0" i="1" smtClean="0">
                            <a:latin typeface="Cambria Math" panose="02040503050406030204" pitchFamily="18" charset="0"/>
                          </a:rPr>
                          <m:t>𝑚𝑖𝑥𝑖𝑛𝑔</m:t>
                        </m:r>
                        <m:r>
                          <a:rPr lang="en-US" b="0" i="1" smtClean="0">
                            <a:latin typeface="Cambria Math" panose="02040503050406030204" pitchFamily="18" charset="0"/>
                          </a:rPr>
                          <m:t> </m:t>
                        </m:r>
                        <m:r>
                          <a:rPr lang="en-US" b="0" i="1" smtClean="0">
                            <a:latin typeface="Cambria Math" panose="02040503050406030204" pitchFamily="18" charset="0"/>
                          </a:rPr>
                          <m:t>𝑟𝑎𝑡𝑒</m:t>
                        </m:r>
                      </m:den>
                    </m:f>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𝑐h𝑎𝑟𝑎𝑐𝑡𝑒𝑟𝑖𝑠𝑡𝑖𝑐</m:t>
                        </m:r>
                        <m:r>
                          <a:rPr lang="en-US" i="1">
                            <a:latin typeface="Cambria Math" panose="02040503050406030204" pitchFamily="18" charset="0"/>
                          </a:rPr>
                          <m:t> </m:t>
                        </m:r>
                        <m:r>
                          <a:rPr lang="en-US" i="1">
                            <a:latin typeface="Cambria Math" panose="02040503050406030204" pitchFamily="18" charset="0"/>
                          </a:rPr>
                          <m:t>𝑚𝑖𝑥𝑖𝑛𝑔</m:t>
                        </m:r>
                        <m:r>
                          <a:rPr lang="en-US" i="1">
                            <a:latin typeface="Cambria Math" panose="02040503050406030204" pitchFamily="18" charset="0"/>
                          </a:rPr>
                          <m:t> </m:t>
                        </m:r>
                        <m:r>
                          <a:rPr lang="en-US" i="1">
                            <a:latin typeface="Cambria Math" panose="02040503050406030204" pitchFamily="18" charset="0"/>
                          </a:rPr>
                          <m:t>𝑡𝑖𝑚𝑒</m:t>
                        </m:r>
                      </m:num>
                      <m:den>
                        <m:r>
                          <a:rPr lang="en-US" i="1">
                            <a:latin typeface="Cambria Math" panose="02040503050406030204" pitchFamily="18" charset="0"/>
                          </a:rPr>
                          <m:t>𝑐h𝑎𝑟𝑎𝑐𝑡𝑒𝑟𝑖𝑠𝑡𝑖𝑐</m:t>
                        </m:r>
                        <m:r>
                          <a:rPr lang="en-US" i="1">
                            <a:latin typeface="Cambria Math" panose="02040503050406030204" pitchFamily="18" charset="0"/>
                          </a:rPr>
                          <m:t> </m:t>
                        </m:r>
                        <m:r>
                          <a:rPr lang="en-US" i="1">
                            <a:latin typeface="Cambria Math" panose="02040503050406030204" pitchFamily="18" charset="0"/>
                          </a:rPr>
                          <m:t>𝑟𝑒𝑎𝑐𝑡𝑖𝑜𝑛</m:t>
                        </m:r>
                        <m:r>
                          <a:rPr lang="en-US" i="1">
                            <a:latin typeface="Cambria Math" panose="02040503050406030204" pitchFamily="18" charset="0"/>
                          </a:rPr>
                          <m:t> </m:t>
                        </m:r>
                        <m:r>
                          <a:rPr lang="en-US" i="1">
                            <a:latin typeface="Cambria Math" panose="02040503050406030204" pitchFamily="18" charset="0"/>
                          </a:rPr>
                          <m:t>𝑡𝑖𝑚𝑒</m:t>
                        </m:r>
                      </m:den>
                    </m:f>
                  </m:oMath>
                </a14:m>
                <a:endParaRPr lang="en-US" dirty="0"/>
              </a:p>
              <a:p>
                <a:r>
                  <a:rPr lang="en-US" dirty="0"/>
                  <a:t>When should I worry about the mixing? (HIM, 2004)</a:t>
                </a:r>
              </a:p>
              <a:p>
                <a:pPr lvl="1"/>
                <a:r>
                  <a:rPr lang="en-US" dirty="0" err="1"/>
                  <a:t>Da</a:t>
                </a:r>
                <a:r>
                  <a:rPr lang="en-US" baseline="-25000" dirty="0" err="1"/>
                  <a:t>M</a:t>
                </a:r>
                <a:r>
                  <a:rPr lang="en-US" dirty="0"/>
                  <a:t> &lt; 0.001 </a:t>
                </a:r>
                <a:r>
                  <a:rPr lang="en-US" dirty="0">
                    <a:sym typeface="Wingdings" panose="05000000000000000000" pitchFamily="2" charset="2"/>
                  </a:rPr>
                  <a:t> reaction rate much slower than mixing rate</a:t>
                </a:r>
              </a:p>
              <a:p>
                <a:pPr lvl="2"/>
                <a:r>
                  <a:rPr lang="en-US" dirty="0">
                    <a:sym typeface="Wingdings" panose="05000000000000000000" pitchFamily="2" charset="2"/>
                  </a:rPr>
                  <a:t>Mixing not critical to selectivity, driven by reaction kinetics</a:t>
                </a:r>
              </a:p>
              <a:p>
                <a:pPr lvl="1"/>
                <a:r>
                  <a:rPr lang="en-US" dirty="0" err="1">
                    <a:sym typeface="Wingdings" panose="05000000000000000000" pitchFamily="2" charset="2"/>
                  </a:rPr>
                  <a:t>Da</a:t>
                </a:r>
                <a:r>
                  <a:rPr lang="en-US" baseline="-25000" dirty="0" err="1">
                    <a:sym typeface="Wingdings" panose="05000000000000000000" pitchFamily="2" charset="2"/>
                  </a:rPr>
                  <a:t>M</a:t>
                </a:r>
                <a:r>
                  <a:rPr lang="en-US" dirty="0">
                    <a:sym typeface="Wingdings" panose="05000000000000000000" pitchFamily="2" charset="2"/>
                  </a:rPr>
                  <a:t> &gt; 1000  very long mixing time relative to reaction time</a:t>
                </a:r>
              </a:p>
              <a:p>
                <a:pPr lvl="2"/>
                <a:r>
                  <a:rPr lang="en-US" dirty="0">
                    <a:sym typeface="Wingdings" panose="05000000000000000000" pitchFamily="2" charset="2"/>
                  </a:rPr>
                  <a:t>Mixing critical to selectivity, locally high concentrations of fast-reacting reagents</a:t>
                </a:r>
              </a:p>
              <a:p>
                <a:pPr lvl="1"/>
                <a:r>
                  <a:rPr lang="en-US" dirty="0">
                    <a:sym typeface="Wingdings" panose="05000000000000000000" pitchFamily="2" charset="2"/>
                  </a:rPr>
                  <a:t>0.001 &lt; </a:t>
                </a:r>
                <a:r>
                  <a:rPr lang="en-US" dirty="0" err="1">
                    <a:sym typeface="Wingdings" panose="05000000000000000000" pitchFamily="2" charset="2"/>
                  </a:rPr>
                  <a:t>Da</a:t>
                </a:r>
                <a:r>
                  <a:rPr lang="en-US" baseline="-25000" dirty="0" err="1">
                    <a:sym typeface="Wingdings" panose="05000000000000000000" pitchFamily="2" charset="2"/>
                  </a:rPr>
                  <a:t>M</a:t>
                </a:r>
                <a:r>
                  <a:rPr lang="en-US" dirty="0">
                    <a:sym typeface="Wingdings" panose="05000000000000000000" pitchFamily="2" charset="2"/>
                  </a:rPr>
                  <a:t> &lt; 1000  reaction and mixing could compete</a:t>
                </a:r>
                <a:endParaRPr lang="en-US" dirty="0"/>
              </a:p>
              <a:p>
                <a:r>
                  <a:rPr lang="en-US" dirty="0">
                    <a:solidFill>
                      <a:srgbClr val="FF0000"/>
                    </a:solidFill>
                  </a:rPr>
                  <a:t>But what mixing rate to use?</a:t>
                </a:r>
              </a:p>
              <a:p>
                <a:pPr lvl="1"/>
                <a:r>
                  <a:rPr lang="en-US" dirty="0">
                    <a:solidFill>
                      <a:srgbClr val="FF0000"/>
                    </a:solidFill>
                  </a:rPr>
                  <a:t>Macromixing?</a:t>
                </a:r>
              </a:p>
              <a:p>
                <a:pPr lvl="1"/>
                <a:r>
                  <a:rPr lang="en-US" dirty="0">
                    <a:solidFill>
                      <a:srgbClr val="FF0000"/>
                    </a:solidFill>
                  </a:rPr>
                  <a:t>Mesomixing?</a:t>
                </a:r>
              </a:p>
              <a:p>
                <a:pPr lvl="1"/>
                <a:r>
                  <a:rPr lang="en-US" dirty="0">
                    <a:solidFill>
                      <a:srgbClr val="FF0000"/>
                    </a:solidFill>
                  </a:rPr>
                  <a:t>Micromixing?</a:t>
                </a:r>
              </a:p>
            </p:txBody>
          </p:sp>
        </mc:Choice>
        <mc:Fallback>
          <p:sp>
            <p:nvSpPr>
              <p:cNvPr id="3" name="Content Placeholder 2">
                <a:extLst>
                  <a:ext uri="{FF2B5EF4-FFF2-40B4-BE49-F238E27FC236}">
                    <a16:creationId xmlns:a16="http://schemas.microsoft.com/office/drawing/2014/main" id="{C5C8EE12-AC43-473C-89D0-7CD562A7ACDD}"/>
                  </a:ext>
                </a:extLst>
              </p:cNvPr>
              <p:cNvSpPr>
                <a:spLocks noGrp="1" noRot="1" noChangeAspect="1" noMove="1" noResize="1" noEditPoints="1" noAdjustHandles="1" noChangeArrowheads="1" noChangeShapeType="1" noTextEdit="1"/>
              </p:cNvSpPr>
              <p:nvPr>
                <p:ph idx="1"/>
              </p:nvPr>
            </p:nvSpPr>
            <p:spPr>
              <a:xfrm>
                <a:off x="628650" y="1371600"/>
                <a:ext cx="7886700" cy="5486400"/>
              </a:xfrm>
              <a:blipFill>
                <a:blip r:embed="rId3"/>
                <a:stretch>
                  <a:fillRect l="-1005" t="-2111" r="-1159"/>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C39B8AD9-D447-4652-BE6E-C02427503042}"/>
              </a:ext>
            </a:extLst>
          </p:cNvPr>
          <p:cNvSpPr>
            <a:spLocks noGrp="1"/>
          </p:cNvSpPr>
          <p:nvPr>
            <p:ph type="ftr" sz="quarter" idx="11"/>
          </p:nvPr>
        </p:nvSpPr>
        <p:spPr/>
        <p:txBody>
          <a:bodyPr/>
          <a:lstStyle/>
          <a:p>
            <a:r>
              <a:rPr lang="en-US"/>
              <a:t>Chemical Consultants Network Meeting, Bala Cynwyd, PA - 11-September-2019</a:t>
            </a:r>
          </a:p>
        </p:txBody>
      </p:sp>
      <p:sp>
        <p:nvSpPr>
          <p:cNvPr id="5" name="Slide Number Placeholder 4">
            <a:extLst>
              <a:ext uri="{FF2B5EF4-FFF2-40B4-BE49-F238E27FC236}">
                <a16:creationId xmlns:a16="http://schemas.microsoft.com/office/drawing/2014/main" id="{C3267F4F-79D5-4B7C-A17C-2960B70C273E}"/>
              </a:ext>
            </a:extLst>
          </p:cNvPr>
          <p:cNvSpPr>
            <a:spLocks noGrp="1"/>
          </p:cNvSpPr>
          <p:nvPr>
            <p:ph type="sldNum" sz="quarter" idx="12"/>
          </p:nvPr>
        </p:nvSpPr>
        <p:spPr/>
        <p:txBody>
          <a:bodyPr/>
          <a:lstStyle/>
          <a:p>
            <a:fld id="{DB72125C-AC2D-4A14-91FF-76C5DBC10812}" type="slidenum">
              <a:rPr lang="en-US" smtClean="0"/>
              <a:t>27</a:t>
            </a:fld>
            <a:endParaRPr lang="en-US"/>
          </a:p>
        </p:txBody>
      </p:sp>
      <p:sp>
        <p:nvSpPr>
          <p:cNvPr id="6" name="TextBox 5">
            <a:extLst>
              <a:ext uri="{FF2B5EF4-FFF2-40B4-BE49-F238E27FC236}">
                <a16:creationId xmlns:a16="http://schemas.microsoft.com/office/drawing/2014/main" id="{E24C3ED5-234D-487B-BCBC-D7981C948C66}"/>
              </a:ext>
            </a:extLst>
          </p:cNvPr>
          <p:cNvSpPr txBox="1"/>
          <p:nvPr/>
        </p:nvSpPr>
        <p:spPr>
          <a:xfrm rot="21237826">
            <a:off x="4382491" y="5312038"/>
            <a:ext cx="4795104" cy="923330"/>
          </a:xfrm>
          <a:prstGeom prst="rect">
            <a:avLst/>
          </a:prstGeom>
          <a:noFill/>
        </p:spPr>
        <p:txBody>
          <a:bodyPr wrap="square" rtlCol="0">
            <a:spAutoFit/>
          </a:bodyPr>
          <a:lstStyle/>
          <a:p>
            <a:r>
              <a:rPr lang="en-US" dirty="0">
                <a:solidFill>
                  <a:srgbClr val="FF0000"/>
                </a:solidFill>
              </a:rPr>
              <a:t>What if I don’t know my reaction or other rates?  How can I determine what my competitive rate process needs?</a:t>
            </a:r>
          </a:p>
        </p:txBody>
      </p:sp>
      <p:sp>
        <p:nvSpPr>
          <p:cNvPr id="8" name="TextBox 7">
            <a:extLst>
              <a:ext uri="{FF2B5EF4-FFF2-40B4-BE49-F238E27FC236}">
                <a16:creationId xmlns:a16="http://schemas.microsoft.com/office/drawing/2014/main" id="{A7B94952-234B-4847-B20B-3AFB0A3A0606}"/>
              </a:ext>
            </a:extLst>
          </p:cNvPr>
          <p:cNvSpPr txBox="1"/>
          <p:nvPr/>
        </p:nvSpPr>
        <p:spPr>
          <a:xfrm>
            <a:off x="2730716" y="5703471"/>
            <a:ext cx="1024048" cy="707886"/>
          </a:xfrm>
          <a:prstGeom prst="rect">
            <a:avLst/>
          </a:prstGeom>
          <a:noFill/>
        </p:spPr>
        <p:txBody>
          <a:bodyPr wrap="square" rtlCol="0">
            <a:spAutoFit/>
          </a:bodyPr>
          <a:lstStyle/>
          <a:p>
            <a:r>
              <a:rPr lang="en-US" sz="4000" dirty="0">
                <a:solidFill>
                  <a:srgbClr val="FF0000"/>
                </a:solidFill>
                <a:sym typeface="Symbol" panose="05050102010706020507" pitchFamily="18" charset="2"/>
              </a:rPr>
              <a:t></a:t>
            </a:r>
            <a:r>
              <a:rPr lang="en-US" dirty="0">
                <a:solidFill>
                  <a:srgbClr val="FF0000"/>
                </a:solidFill>
              </a:rPr>
              <a:t>How?</a:t>
            </a:r>
          </a:p>
        </p:txBody>
      </p:sp>
    </p:spTree>
    <p:extLst>
      <p:ext uri="{BB962C8B-B14F-4D97-AF65-F5344CB8AC3E}">
        <p14:creationId xmlns:p14="http://schemas.microsoft.com/office/powerpoint/2010/main" val="297380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947"/>
            <a:ext cx="8686800" cy="1070186"/>
          </a:xfrm>
        </p:spPr>
        <p:txBody>
          <a:bodyPr>
            <a:noAutofit/>
          </a:bodyPr>
          <a:lstStyle/>
          <a:p>
            <a:r>
              <a:rPr lang="en-US" dirty="0"/>
              <a:t>How can we find mixing sensitivities</a:t>
            </a:r>
            <a:br>
              <a:rPr lang="en-US" dirty="0"/>
            </a:br>
            <a:r>
              <a:rPr lang="en-US" dirty="0"/>
              <a:t>more efficiently for </a:t>
            </a:r>
            <a:r>
              <a:rPr lang="en-US" b="1" i="1" dirty="0"/>
              <a:t>my</a:t>
            </a:r>
            <a:r>
              <a:rPr lang="en-US" dirty="0"/>
              <a:t> process?</a:t>
            </a:r>
          </a:p>
        </p:txBody>
      </p:sp>
      <p:sp>
        <p:nvSpPr>
          <p:cNvPr id="3" name="Content Placeholder 2"/>
          <p:cNvSpPr>
            <a:spLocks noGrp="1"/>
          </p:cNvSpPr>
          <p:nvPr>
            <p:ph idx="1"/>
          </p:nvPr>
        </p:nvSpPr>
        <p:spPr>
          <a:xfrm>
            <a:off x="628650" y="1712260"/>
            <a:ext cx="7886700" cy="4805363"/>
          </a:xfrm>
        </p:spPr>
        <p:txBody>
          <a:bodyPr/>
          <a:lstStyle/>
          <a:p>
            <a:r>
              <a:rPr lang="en-US" dirty="0"/>
              <a:t>The “Bourne Protocol” is not a film…</a:t>
            </a:r>
          </a:p>
          <a:p>
            <a:r>
              <a:rPr lang="en-US" dirty="0"/>
              <a:t>Experimental protocol to determine mixing resistance</a:t>
            </a:r>
          </a:p>
          <a:p>
            <a:pPr lvl="1"/>
            <a:r>
              <a:rPr lang="en-US" sz="2000" dirty="0"/>
              <a:t>Reference: </a:t>
            </a:r>
          </a:p>
          <a:p>
            <a:pPr lvl="1">
              <a:buNone/>
            </a:pPr>
            <a:endParaRPr lang="en-US" sz="2000" dirty="0"/>
          </a:p>
          <a:p>
            <a:pPr lvl="1">
              <a:buNone/>
            </a:pPr>
            <a:br>
              <a:rPr lang="en-US" sz="2000" dirty="0"/>
            </a:br>
            <a:endParaRPr lang="en-US" sz="2000" dirty="0"/>
          </a:p>
          <a:p>
            <a:pPr lvl="1"/>
            <a:endParaRPr lang="en-US" sz="2000" dirty="0"/>
          </a:p>
          <a:p>
            <a:pPr lvl="1">
              <a:buNone/>
            </a:pPr>
            <a:endParaRPr lang="en-US" sz="2000" dirty="0"/>
          </a:p>
          <a:p>
            <a:pPr lvl="1">
              <a:lnSpc>
                <a:spcPct val="90000"/>
              </a:lnSpc>
            </a:pPr>
            <a:endParaRPr lang="en-US" sz="2000" dirty="0"/>
          </a:p>
          <a:p>
            <a:pPr lvl="1">
              <a:lnSpc>
                <a:spcPct val="90000"/>
              </a:lnSpc>
            </a:pPr>
            <a:r>
              <a:rPr lang="en-US" sz="2000" dirty="0"/>
              <a:t>The most comprehensive review article on the characterization of the influence of mixing on reaction selectivity.</a:t>
            </a:r>
          </a:p>
          <a:p>
            <a:pPr lvl="1">
              <a:lnSpc>
                <a:spcPct val="90000"/>
              </a:lnSpc>
            </a:pPr>
            <a:r>
              <a:rPr lang="en-US" sz="2000" dirty="0"/>
              <a:t>Many examples of single phase and multiphase systems with mixing effects.</a:t>
            </a:r>
          </a:p>
          <a:p>
            <a:endParaRPr lang="en-US" dirty="0"/>
          </a:p>
        </p:txBody>
      </p:sp>
      <p:sp>
        <p:nvSpPr>
          <p:cNvPr id="4" name="Slide Number Placeholder 3"/>
          <p:cNvSpPr>
            <a:spLocks noGrp="1"/>
          </p:cNvSpPr>
          <p:nvPr>
            <p:ph type="sldNum" sz="quarter" idx="12"/>
          </p:nvPr>
        </p:nvSpPr>
        <p:spPr/>
        <p:txBody>
          <a:bodyPr/>
          <a:lstStyle/>
          <a:p>
            <a:fld id="{5D7E0B00-4FDE-D040-8275-1F4B80113D68}" type="slidenum">
              <a:rPr lang="en-US" smtClean="0"/>
              <a:pPr/>
              <a:t>28</a:t>
            </a:fld>
            <a:endParaRPr lang="en-US"/>
          </a:p>
        </p:txBody>
      </p:sp>
      <p:pic>
        <p:nvPicPr>
          <p:cNvPr id="6" name="Picture 5"/>
          <p:cNvPicPr>
            <a:picLocks noChangeAspect="1"/>
          </p:cNvPicPr>
          <p:nvPr/>
        </p:nvPicPr>
        <p:blipFill>
          <a:blip r:embed="rId3"/>
          <a:stretch>
            <a:fillRect/>
          </a:stretch>
        </p:blipFill>
        <p:spPr>
          <a:xfrm>
            <a:off x="398927" y="2622695"/>
            <a:ext cx="8063134" cy="2090879"/>
          </a:xfrm>
          <a:prstGeom prst="rect">
            <a:avLst/>
          </a:prstGeom>
        </p:spPr>
      </p:pic>
      <p:sp>
        <p:nvSpPr>
          <p:cNvPr id="7" name="Footer Placeholder 6">
            <a:extLst>
              <a:ext uri="{FF2B5EF4-FFF2-40B4-BE49-F238E27FC236}">
                <a16:creationId xmlns:a16="http://schemas.microsoft.com/office/drawing/2014/main" id="{A58C9C04-AED0-4ADB-90E9-7C0036827466}"/>
              </a:ext>
            </a:extLst>
          </p:cNvPr>
          <p:cNvSpPr>
            <a:spLocks noGrp="1"/>
          </p:cNvSpPr>
          <p:nvPr>
            <p:ph type="ftr" sz="quarter" idx="11"/>
          </p:nvPr>
        </p:nvSpPr>
        <p:spPr/>
        <p:txBody>
          <a:bodyPr/>
          <a:lstStyle/>
          <a:p>
            <a:r>
              <a:rPr lang="en-US"/>
              <a:t>Chemical Consultants Network Meeting, Bala Cynwyd, PA - 11-September-2019</a:t>
            </a:r>
          </a:p>
        </p:txBody>
      </p:sp>
    </p:spTree>
    <p:extLst>
      <p:ext uri="{BB962C8B-B14F-4D97-AF65-F5344CB8AC3E}">
        <p14:creationId xmlns:p14="http://schemas.microsoft.com/office/powerpoint/2010/main" val="281719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12C9EB2-E6BA-43E0-8005-1A22B3D44D53}"/>
              </a:ext>
            </a:extLst>
          </p:cNvPr>
          <p:cNvSpPr>
            <a:spLocks noGrp="1"/>
          </p:cNvSpPr>
          <p:nvPr>
            <p:ph type="title"/>
          </p:nvPr>
        </p:nvSpPr>
        <p:spPr/>
        <p:txBody>
          <a:bodyPr>
            <a:normAutofit/>
          </a:bodyPr>
          <a:lstStyle/>
          <a:p>
            <a:r>
              <a:rPr lang="en-US" dirty="0"/>
              <a:t>Mixing sensitive reactions in the literature</a:t>
            </a:r>
          </a:p>
        </p:txBody>
      </p:sp>
      <p:sp>
        <p:nvSpPr>
          <p:cNvPr id="10" name="Content Placeholder 9">
            <a:extLst>
              <a:ext uri="{FF2B5EF4-FFF2-40B4-BE49-F238E27FC236}">
                <a16:creationId xmlns:a16="http://schemas.microsoft.com/office/drawing/2014/main" id="{CDF31E1A-E7BA-4725-BAB9-479B3EE28669}"/>
              </a:ext>
            </a:extLst>
          </p:cNvPr>
          <p:cNvSpPr>
            <a:spLocks noGrp="1"/>
          </p:cNvSpPr>
          <p:nvPr>
            <p:ph idx="1"/>
          </p:nvPr>
        </p:nvSpPr>
        <p:spPr>
          <a:xfrm>
            <a:off x="628650" y="1371600"/>
            <a:ext cx="7886700" cy="5291685"/>
          </a:xfrm>
        </p:spPr>
        <p:txBody>
          <a:bodyPr>
            <a:normAutofit/>
          </a:bodyPr>
          <a:lstStyle/>
          <a:p>
            <a:r>
              <a:rPr lang="en-US" dirty="0"/>
              <a:t>Bourne (2003) lists some common single phase and two-phase reaction systems that show mixing sensitivities.</a:t>
            </a:r>
          </a:p>
          <a:p>
            <a:r>
              <a:rPr lang="en-US" dirty="0"/>
              <a:t>The four “Bourne Reactions” are mixing-sensitive reactions that have been used to characterize mixing systems.</a:t>
            </a:r>
          </a:p>
          <a:p>
            <a:pPr marL="914400" lvl="1" indent="-457200">
              <a:buFont typeface="+mj-lt"/>
              <a:buAutoNum type="arabicPeriod"/>
            </a:pPr>
            <a:r>
              <a:rPr lang="en-US" dirty="0"/>
              <a:t>Diazo coupling between 1-naphthol and diazotized </a:t>
            </a:r>
            <a:r>
              <a:rPr lang="en-US" dirty="0" err="1"/>
              <a:t>sulfanilic</a:t>
            </a:r>
            <a:r>
              <a:rPr lang="en-US" dirty="0"/>
              <a:t> acid</a:t>
            </a:r>
          </a:p>
          <a:p>
            <a:pPr marL="914400" lvl="1" indent="-457200">
              <a:buFont typeface="+mj-lt"/>
              <a:buAutoNum type="arabicPeriod"/>
            </a:pPr>
            <a:r>
              <a:rPr lang="en-US" dirty="0"/>
              <a:t>Simultaneous diazo coupling between 1- and 2-naphthols and diazotized </a:t>
            </a:r>
            <a:r>
              <a:rPr lang="en-US" dirty="0" err="1"/>
              <a:t>sulfanilic</a:t>
            </a:r>
            <a:r>
              <a:rPr lang="en-US" dirty="0"/>
              <a:t> acid</a:t>
            </a:r>
          </a:p>
          <a:p>
            <a:pPr marL="914400" lvl="1" indent="-457200">
              <a:buFont typeface="+mj-lt"/>
              <a:buAutoNum type="arabicPeriod"/>
            </a:pPr>
            <a:r>
              <a:rPr lang="en-US" dirty="0"/>
              <a:t>Competitive neutralization of hydrochloric acid and alkaline hydrolysis of </a:t>
            </a:r>
            <a:r>
              <a:rPr lang="en-US" dirty="0" err="1"/>
              <a:t>monochloroacetate</a:t>
            </a:r>
            <a:r>
              <a:rPr lang="en-US" dirty="0"/>
              <a:t> esters with sodium hydroxide</a:t>
            </a:r>
          </a:p>
          <a:p>
            <a:pPr marL="914400" lvl="1" indent="-457200">
              <a:buFont typeface="+mj-lt"/>
              <a:buAutoNum type="arabicPeriod"/>
            </a:pPr>
            <a:r>
              <a:rPr lang="en-US" dirty="0"/>
              <a:t>Competitive neutralization of sodium hydroxide and acid hydrolysis of 2,2-dimethoxypropane with hydrochloric acid</a:t>
            </a:r>
          </a:p>
          <a:p>
            <a:pPr lvl="2"/>
            <a:r>
              <a:rPr lang="en-US" dirty="0"/>
              <a:t>Three papers at NAMF MIXING XXVI in June 2018 used the 4</a:t>
            </a:r>
            <a:r>
              <a:rPr lang="en-US" baseline="30000" dirty="0"/>
              <a:t>th</a:t>
            </a:r>
            <a:r>
              <a:rPr lang="en-US" dirty="0"/>
              <a:t> Bourne reaction to characterize their reactor configuration</a:t>
            </a:r>
          </a:p>
          <a:p>
            <a:r>
              <a:rPr lang="en-US" dirty="0"/>
              <a:t>Other reactions have been used including the </a:t>
            </a:r>
            <a:r>
              <a:rPr lang="en-US" dirty="0" err="1"/>
              <a:t>Villermaux-Dushman</a:t>
            </a:r>
            <a:r>
              <a:rPr lang="en-US" dirty="0"/>
              <a:t> reactions (boric acid, iodine, iodate system)</a:t>
            </a:r>
          </a:p>
        </p:txBody>
      </p:sp>
      <p:sp>
        <p:nvSpPr>
          <p:cNvPr id="8" name="Slide Number Placeholder 7">
            <a:extLst>
              <a:ext uri="{FF2B5EF4-FFF2-40B4-BE49-F238E27FC236}">
                <a16:creationId xmlns:a16="http://schemas.microsoft.com/office/drawing/2014/main" id="{509AE6FC-7532-4BDE-934B-FE383F9F940C}"/>
              </a:ext>
            </a:extLst>
          </p:cNvPr>
          <p:cNvSpPr>
            <a:spLocks noGrp="1"/>
          </p:cNvSpPr>
          <p:nvPr>
            <p:ph type="sldNum" sz="quarter" idx="12"/>
          </p:nvPr>
        </p:nvSpPr>
        <p:spPr/>
        <p:txBody>
          <a:bodyPr/>
          <a:lstStyle/>
          <a:p>
            <a:fld id="{DB72125C-AC2D-4A14-91FF-76C5DBC10812}" type="slidenum">
              <a:rPr lang="en-US" smtClean="0"/>
              <a:t>29</a:t>
            </a:fld>
            <a:endParaRPr lang="en-US"/>
          </a:p>
        </p:txBody>
      </p:sp>
      <p:sp>
        <p:nvSpPr>
          <p:cNvPr id="2" name="Footer Placeholder 1">
            <a:extLst>
              <a:ext uri="{FF2B5EF4-FFF2-40B4-BE49-F238E27FC236}">
                <a16:creationId xmlns:a16="http://schemas.microsoft.com/office/drawing/2014/main" id="{9B3C59CE-F966-45E0-A895-A4BCC069724E}"/>
              </a:ext>
            </a:extLst>
          </p:cNvPr>
          <p:cNvSpPr>
            <a:spLocks noGrp="1"/>
          </p:cNvSpPr>
          <p:nvPr>
            <p:ph type="ftr" sz="quarter" idx="11"/>
          </p:nvPr>
        </p:nvSpPr>
        <p:spPr/>
        <p:txBody>
          <a:bodyPr/>
          <a:lstStyle/>
          <a:p>
            <a:r>
              <a:rPr lang="en-US"/>
              <a:t>Chemical Consultants Network Meeting, Bala Cynwyd, PA - 11-September-2019</a:t>
            </a:r>
          </a:p>
        </p:txBody>
      </p:sp>
    </p:spTree>
    <p:extLst>
      <p:ext uri="{BB962C8B-B14F-4D97-AF65-F5344CB8AC3E}">
        <p14:creationId xmlns:p14="http://schemas.microsoft.com/office/powerpoint/2010/main" val="633682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971F7-E4C2-4739-996A-895BEAF73863}"/>
              </a:ext>
            </a:extLst>
          </p:cNvPr>
          <p:cNvSpPr>
            <a:spLocks noGrp="1"/>
          </p:cNvSpPr>
          <p:nvPr>
            <p:ph type="title"/>
          </p:nvPr>
        </p:nvSpPr>
        <p:spPr/>
        <p:txBody>
          <a:bodyPr>
            <a:normAutofit fontScale="90000"/>
          </a:bodyPr>
          <a:lstStyle/>
          <a:p>
            <a:r>
              <a:rPr lang="en-US" dirty="0"/>
              <a:t>Why listen to me talk about mixing </a:t>
            </a:r>
            <a:br>
              <a:rPr lang="en-US" dirty="0"/>
            </a:br>
            <a:r>
              <a:rPr lang="en-US" dirty="0"/>
              <a:t>and process development?</a:t>
            </a:r>
          </a:p>
        </p:txBody>
      </p:sp>
      <p:sp>
        <p:nvSpPr>
          <p:cNvPr id="3" name="Content Placeholder 2">
            <a:extLst>
              <a:ext uri="{FF2B5EF4-FFF2-40B4-BE49-F238E27FC236}">
                <a16:creationId xmlns:a16="http://schemas.microsoft.com/office/drawing/2014/main" id="{7035FB22-8BC5-40CD-AA18-C0A3FEB6AE66}"/>
              </a:ext>
            </a:extLst>
          </p:cNvPr>
          <p:cNvSpPr>
            <a:spLocks noGrp="1"/>
          </p:cNvSpPr>
          <p:nvPr>
            <p:ph idx="1"/>
          </p:nvPr>
        </p:nvSpPr>
        <p:spPr>
          <a:xfrm>
            <a:off x="628649" y="1371602"/>
            <a:ext cx="8053711" cy="5291685"/>
          </a:xfrm>
        </p:spPr>
        <p:txBody>
          <a:bodyPr>
            <a:normAutofit/>
          </a:bodyPr>
          <a:lstStyle/>
          <a:p>
            <a:r>
              <a:rPr lang="en-US" dirty="0"/>
              <a:t>Over 35 years experience with Dow / Rohm and Haas</a:t>
            </a:r>
          </a:p>
          <a:p>
            <a:r>
              <a:rPr lang="en-US" dirty="0"/>
              <a:t>Really a process development person, specializing in mixing</a:t>
            </a:r>
          </a:p>
          <a:p>
            <a:pPr lvl="1"/>
            <a:r>
              <a:rPr lang="en-US" dirty="0"/>
              <a:t>“Good mixing” is impossible </a:t>
            </a:r>
            <a:br>
              <a:rPr lang="en-US" dirty="0"/>
            </a:br>
            <a:r>
              <a:rPr lang="en-US" dirty="0"/>
              <a:t>without the proper process context.</a:t>
            </a:r>
          </a:p>
          <a:p>
            <a:pPr lvl="1"/>
            <a:r>
              <a:rPr lang="en-US" dirty="0"/>
              <a:t>Use the right tools in the right way at the right time </a:t>
            </a:r>
            <a:br>
              <a:rPr lang="en-US" dirty="0"/>
            </a:br>
            <a:r>
              <a:rPr lang="en-US" dirty="0"/>
              <a:t>to build process understanding and achieve commercial success.</a:t>
            </a:r>
          </a:p>
          <a:p>
            <a:r>
              <a:rPr lang="en-US" dirty="0"/>
              <a:t>Process developer who was bitten by the mixing bug…</a:t>
            </a:r>
          </a:p>
          <a:p>
            <a:pPr lvl="1"/>
            <a:r>
              <a:rPr lang="en-US" dirty="0"/>
              <a:t>Development, scale-up, commercialization, and troubleshooting for many products and processes for a variety of businesses</a:t>
            </a:r>
          </a:p>
          <a:p>
            <a:pPr lvl="2"/>
            <a:r>
              <a:rPr lang="en-US" dirty="0"/>
              <a:t>Starting with scale-up of suspension polymerization reactors</a:t>
            </a:r>
          </a:p>
          <a:p>
            <a:pPr lvl="2"/>
            <a:r>
              <a:rPr lang="en-US" dirty="0"/>
              <a:t>Many different multiphase contacting and reaction systems</a:t>
            </a:r>
          </a:p>
          <a:p>
            <a:pPr lvl="2"/>
            <a:r>
              <a:rPr lang="en-US" dirty="0"/>
              <a:t>Expertise in building process understanding and simplifying processes</a:t>
            </a:r>
          </a:p>
          <a:p>
            <a:pPr lvl="1"/>
            <a:r>
              <a:rPr lang="en-US" dirty="0"/>
              <a:t>Developed and delivered training on scale-up and mixing technology</a:t>
            </a:r>
          </a:p>
          <a:p>
            <a:pPr lvl="1"/>
            <a:r>
              <a:rPr lang="en-US" dirty="0"/>
              <a:t>Technical presentations at various AIChE meetings</a:t>
            </a:r>
          </a:p>
          <a:p>
            <a:pPr lvl="1"/>
            <a:r>
              <a:rPr lang="en-US" dirty="0"/>
              <a:t>Contributor to the NAMF handbook Advances in Industrial Mixing</a:t>
            </a:r>
          </a:p>
          <a:p>
            <a:endParaRPr lang="en-US" dirty="0"/>
          </a:p>
        </p:txBody>
      </p:sp>
      <p:sp>
        <p:nvSpPr>
          <p:cNvPr id="4" name="Footer Placeholder 3">
            <a:extLst>
              <a:ext uri="{FF2B5EF4-FFF2-40B4-BE49-F238E27FC236}">
                <a16:creationId xmlns:a16="http://schemas.microsoft.com/office/drawing/2014/main" id="{9D78B661-9B47-41CC-BEB8-43B158E6A82E}"/>
              </a:ext>
            </a:extLst>
          </p:cNvPr>
          <p:cNvSpPr>
            <a:spLocks noGrp="1"/>
          </p:cNvSpPr>
          <p:nvPr>
            <p:ph type="ftr" sz="quarter" idx="11"/>
          </p:nvPr>
        </p:nvSpPr>
        <p:spPr/>
        <p:txBody>
          <a:bodyPr/>
          <a:lstStyle/>
          <a:p>
            <a:r>
              <a:rPr lang="en-US"/>
              <a:t>Chemical Consultants Network Meeting, Bala Cynwyd, PA - 11-September-2019</a:t>
            </a:r>
          </a:p>
        </p:txBody>
      </p:sp>
      <p:sp>
        <p:nvSpPr>
          <p:cNvPr id="5" name="Slide Number Placeholder 4">
            <a:extLst>
              <a:ext uri="{FF2B5EF4-FFF2-40B4-BE49-F238E27FC236}">
                <a16:creationId xmlns:a16="http://schemas.microsoft.com/office/drawing/2014/main" id="{F1BE30CB-75C0-475F-9FC2-037FA73F21AC}"/>
              </a:ext>
            </a:extLst>
          </p:cNvPr>
          <p:cNvSpPr>
            <a:spLocks noGrp="1"/>
          </p:cNvSpPr>
          <p:nvPr>
            <p:ph type="sldNum" sz="quarter" idx="12"/>
          </p:nvPr>
        </p:nvSpPr>
        <p:spPr/>
        <p:txBody>
          <a:bodyPr/>
          <a:lstStyle/>
          <a:p>
            <a:fld id="{DB72125C-AC2D-4A14-91FF-76C5DBC10812}" type="slidenum">
              <a:rPr lang="en-US" smtClean="0"/>
              <a:t>3</a:t>
            </a:fld>
            <a:endParaRPr lang="en-US"/>
          </a:p>
        </p:txBody>
      </p:sp>
      <p:pic>
        <p:nvPicPr>
          <p:cNvPr id="6" name="Picture 5">
            <a:extLst>
              <a:ext uri="{FF2B5EF4-FFF2-40B4-BE49-F238E27FC236}">
                <a16:creationId xmlns:a16="http://schemas.microsoft.com/office/drawing/2014/main" id="{4F822EB0-A810-4BA1-8439-E22A66E55446}"/>
              </a:ext>
            </a:extLst>
          </p:cNvPr>
          <p:cNvPicPr>
            <a:picLocks noChangeAspect="1"/>
          </p:cNvPicPr>
          <p:nvPr/>
        </p:nvPicPr>
        <p:blipFill>
          <a:blip r:embed="rId2"/>
          <a:stretch>
            <a:fillRect/>
          </a:stretch>
        </p:blipFill>
        <p:spPr>
          <a:xfrm>
            <a:off x="7728090" y="165958"/>
            <a:ext cx="1205644" cy="1205644"/>
          </a:xfrm>
          <a:prstGeom prst="rect">
            <a:avLst/>
          </a:prstGeom>
        </p:spPr>
      </p:pic>
      <p:sp>
        <p:nvSpPr>
          <p:cNvPr id="7" name="TextBox 6">
            <a:extLst>
              <a:ext uri="{FF2B5EF4-FFF2-40B4-BE49-F238E27FC236}">
                <a16:creationId xmlns:a16="http://schemas.microsoft.com/office/drawing/2014/main" id="{F9FCEB13-CF8E-4764-AF3B-4EBDD1605830}"/>
              </a:ext>
            </a:extLst>
          </p:cNvPr>
          <p:cNvSpPr txBox="1"/>
          <p:nvPr/>
        </p:nvSpPr>
        <p:spPr>
          <a:xfrm>
            <a:off x="7741485" y="1371602"/>
            <a:ext cx="1205644" cy="230832"/>
          </a:xfrm>
          <a:prstGeom prst="rect">
            <a:avLst/>
          </a:prstGeom>
          <a:noFill/>
        </p:spPr>
        <p:txBody>
          <a:bodyPr wrap="square" rtlCol="0">
            <a:spAutoFit/>
          </a:bodyPr>
          <a:lstStyle/>
          <a:p>
            <a:r>
              <a:rPr lang="en-US" sz="900" dirty="0"/>
              <a:t>Much taller in person</a:t>
            </a:r>
          </a:p>
        </p:txBody>
      </p:sp>
    </p:spTree>
    <p:extLst>
      <p:ext uri="{BB962C8B-B14F-4D97-AF65-F5344CB8AC3E}">
        <p14:creationId xmlns:p14="http://schemas.microsoft.com/office/powerpoint/2010/main" val="3965423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C5933EE-C06C-4DC1-B9A3-7431D3B079AA}"/>
              </a:ext>
            </a:extLst>
          </p:cNvPr>
          <p:cNvPicPr>
            <a:picLocks/>
          </p:cNvPicPr>
          <p:nvPr/>
        </p:nvPicPr>
        <p:blipFill>
          <a:blip r:embed="rId3"/>
          <a:stretch>
            <a:fillRect/>
          </a:stretch>
        </p:blipFill>
        <p:spPr>
          <a:xfrm>
            <a:off x="1641813" y="3594193"/>
            <a:ext cx="4572000" cy="2743200"/>
          </a:xfrm>
          <a:prstGeom prst="rect">
            <a:avLst/>
          </a:prstGeom>
        </p:spPr>
      </p:pic>
      <p:pic>
        <p:nvPicPr>
          <p:cNvPr id="19" name="Picture 18">
            <a:extLst>
              <a:ext uri="{FF2B5EF4-FFF2-40B4-BE49-F238E27FC236}">
                <a16:creationId xmlns:a16="http://schemas.microsoft.com/office/drawing/2014/main" id="{B1C51990-BF08-43D2-9311-C4D2542ABC81}"/>
              </a:ext>
            </a:extLst>
          </p:cNvPr>
          <p:cNvPicPr>
            <a:picLocks/>
          </p:cNvPicPr>
          <p:nvPr/>
        </p:nvPicPr>
        <p:blipFill>
          <a:blip r:embed="rId4"/>
          <a:stretch>
            <a:fillRect/>
          </a:stretch>
        </p:blipFill>
        <p:spPr>
          <a:xfrm>
            <a:off x="1632383" y="1249393"/>
            <a:ext cx="4572000" cy="2743200"/>
          </a:xfrm>
          <a:prstGeom prst="rect">
            <a:avLst/>
          </a:prstGeom>
        </p:spPr>
      </p:pic>
      <p:sp>
        <p:nvSpPr>
          <p:cNvPr id="2" name="Title 1"/>
          <p:cNvSpPr>
            <a:spLocks noGrp="1"/>
          </p:cNvSpPr>
          <p:nvPr>
            <p:ph type="title"/>
          </p:nvPr>
        </p:nvSpPr>
        <p:spPr/>
        <p:txBody>
          <a:bodyPr/>
          <a:lstStyle/>
          <a:p>
            <a:r>
              <a:rPr lang="en-US" dirty="0"/>
              <a:t>Typical results from Bourne (2003)</a:t>
            </a:r>
          </a:p>
        </p:txBody>
      </p:sp>
      <p:sp>
        <p:nvSpPr>
          <p:cNvPr id="4" name="Slide Number Placeholder 3"/>
          <p:cNvSpPr>
            <a:spLocks noGrp="1"/>
          </p:cNvSpPr>
          <p:nvPr>
            <p:ph type="sldNum" sz="quarter" idx="12"/>
          </p:nvPr>
        </p:nvSpPr>
        <p:spPr/>
        <p:txBody>
          <a:bodyPr/>
          <a:lstStyle/>
          <a:p>
            <a:fld id="{5D7E0B00-4FDE-D040-8275-1F4B80113D68}" type="slidenum">
              <a:rPr lang="en-US" smtClean="0"/>
              <a:pPr/>
              <a:t>30</a:t>
            </a:fld>
            <a:endParaRPr lang="en-US"/>
          </a:p>
        </p:txBody>
      </p:sp>
      <p:sp>
        <p:nvSpPr>
          <p:cNvPr id="7" name="Content Placeholder 5"/>
          <p:cNvSpPr>
            <a:spLocks noGrp="1"/>
          </p:cNvSpPr>
          <p:nvPr>
            <p:ph idx="1"/>
          </p:nvPr>
        </p:nvSpPr>
        <p:spPr>
          <a:xfrm>
            <a:off x="6115050" y="2081944"/>
            <a:ext cx="2926425" cy="3353963"/>
          </a:xfrm>
        </p:spPr>
        <p:txBody>
          <a:bodyPr>
            <a:normAutofit/>
          </a:bodyPr>
          <a:lstStyle/>
          <a:p>
            <a:r>
              <a:rPr lang="en-US" sz="2400" dirty="0" err="1"/>
              <a:t>Mesomixing</a:t>
            </a:r>
            <a:r>
              <a:rPr lang="en-US" sz="2400" dirty="0"/>
              <a:t> control</a:t>
            </a:r>
          </a:p>
          <a:p>
            <a:pPr lvl="1"/>
            <a:r>
              <a:rPr lang="en-US" dirty="0" err="1"/>
              <a:t>Xs</a:t>
            </a:r>
            <a:r>
              <a:rPr lang="en-US" dirty="0"/>
              <a:t> sensitive </a:t>
            </a:r>
            <a:br>
              <a:rPr lang="en-US" dirty="0"/>
            </a:br>
            <a:r>
              <a:rPr lang="en-US" dirty="0"/>
              <a:t>to feed rate</a:t>
            </a:r>
            <a:br>
              <a:rPr lang="en-US" dirty="0"/>
            </a:br>
            <a:r>
              <a:rPr lang="en-US" dirty="0"/>
              <a:t>(local feed velocity)</a:t>
            </a:r>
          </a:p>
          <a:p>
            <a:pPr marL="285750" indent="-285750">
              <a:buFont typeface="Arial" panose="020B0604020202020204" pitchFamily="34" charset="0"/>
              <a:buChar char="•"/>
            </a:pPr>
            <a:endParaRPr lang="en-US" sz="2400" dirty="0"/>
          </a:p>
          <a:p>
            <a:r>
              <a:rPr lang="en-US" sz="2400" dirty="0" err="1"/>
              <a:t>Micromixing</a:t>
            </a:r>
            <a:r>
              <a:rPr lang="en-US" sz="2400" dirty="0"/>
              <a:t> control</a:t>
            </a:r>
          </a:p>
          <a:p>
            <a:pPr lvl="1"/>
            <a:r>
              <a:rPr lang="en-US" dirty="0" err="1"/>
              <a:t>Xs</a:t>
            </a:r>
            <a:r>
              <a:rPr lang="en-US" dirty="0"/>
              <a:t> insensitive </a:t>
            </a:r>
            <a:br>
              <a:rPr lang="en-US" dirty="0"/>
            </a:br>
            <a:r>
              <a:rPr lang="en-US" dirty="0"/>
              <a:t>to feed rate</a:t>
            </a:r>
            <a:br>
              <a:rPr lang="en-US" dirty="0"/>
            </a:br>
            <a:r>
              <a:rPr lang="en-US" dirty="0"/>
              <a:t>(local feed velocity)</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2400" dirty="0"/>
          </a:p>
        </p:txBody>
      </p:sp>
      <p:pic>
        <p:nvPicPr>
          <p:cNvPr id="9" name="Picture 8"/>
          <p:cNvPicPr>
            <a:picLocks noChangeAspect="1"/>
          </p:cNvPicPr>
          <p:nvPr/>
        </p:nvPicPr>
        <p:blipFill>
          <a:blip r:embed="rId5"/>
          <a:stretch>
            <a:fillRect/>
          </a:stretch>
        </p:blipFill>
        <p:spPr>
          <a:xfrm>
            <a:off x="178646" y="1700029"/>
            <a:ext cx="1463167" cy="603556"/>
          </a:xfrm>
          <a:prstGeom prst="rect">
            <a:avLst/>
          </a:prstGeom>
        </p:spPr>
      </p:pic>
      <p:sp>
        <p:nvSpPr>
          <p:cNvPr id="10" name="TextBox 9"/>
          <p:cNvSpPr txBox="1"/>
          <p:nvPr/>
        </p:nvSpPr>
        <p:spPr>
          <a:xfrm>
            <a:off x="178646" y="2263806"/>
            <a:ext cx="1552500" cy="954107"/>
          </a:xfrm>
          <a:prstGeom prst="rect">
            <a:avLst/>
          </a:prstGeom>
          <a:noFill/>
        </p:spPr>
        <p:txBody>
          <a:bodyPr wrap="square" rtlCol="0">
            <a:spAutoFit/>
          </a:bodyPr>
          <a:lstStyle/>
          <a:p>
            <a:pPr algn="ctr"/>
            <a:r>
              <a:rPr lang="en-US" sz="1400" dirty="0"/>
              <a:t>The fraction of added </a:t>
            </a:r>
            <a:r>
              <a:rPr lang="en-US" sz="1400" b="1" dirty="0">
                <a:highlight>
                  <a:srgbClr val="FFFF00"/>
                </a:highlight>
              </a:rPr>
              <a:t>B</a:t>
            </a:r>
            <a:r>
              <a:rPr lang="en-US" sz="1400" dirty="0"/>
              <a:t> </a:t>
            </a:r>
            <a:br>
              <a:rPr lang="en-US" sz="1400" dirty="0"/>
            </a:br>
            <a:r>
              <a:rPr lang="en-US" sz="1400" dirty="0"/>
              <a:t>that goes to </a:t>
            </a:r>
            <a:br>
              <a:rPr lang="en-US" sz="1400" dirty="0"/>
            </a:br>
            <a:r>
              <a:rPr lang="en-US" sz="1400" dirty="0"/>
              <a:t>“bad </a:t>
            </a:r>
            <a:r>
              <a:rPr lang="en-US" sz="1400" b="1" dirty="0">
                <a:solidFill>
                  <a:schemeClr val="bg1"/>
                </a:solidFill>
                <a:highlight>
                  <a:srgbClr val="FF0000"/>
                </a:highlight>
              </a:rPr>
              <a:t>S</a:t>
            </a:r>
            <a:r>
              <a:rPr lang="en-US" sz="1400" dirty="0"/>
              <a:t>tuff”</a:t>
            </a:r>
          </a:p>
        </p:txBody>
      </p:sp>
      <p:cxnSp>
        <p:nvCxnSpPr>
          <p:cNvPr id="8" name="Straight Arrow Connector 7"/>
          <p:cNvCxnSpPr>
            <a:cxnSpLocks/>
          </p:cNvCxnSpPr>
          <p:nvPr/>
        </p:nvCxnSpPr>
        <p:spPr bwMode="auto">
          <a:xfrm flipH="1">
            <a:off x="3842024" y="4450702"/>
            <a:ext cx="2705376" cy="1309088"/>
          </a:xfrm>
          <a:prstGeom prst="straightConnector1">
            <a:avLst/>
          </a:prstGeom>
          <a:solidFill>
            <a:schemeClr val="accent1"/>
          </a:solidFill>
          <a:ln w="38100" cap="flat" cmpd="sng" algn="ctr">
            <a:solidFill>
              <a:srgbClr val="00B050"/>
            </a:solidFill>
            <a:prstDash val="solid"/>
            <a:round/>
            <a:headEnd type="none" w="med" len="med"/>
            <a:tailEnd type="stealth" w="lg" len="lg"/>
          </a:ln>
          <a:effectLst/>
        </p:spPr>
      </p:cxnSp>
      <p:cxnSp>
        <p:nvCxnSpPr>
          <p:cNvPr id="14" name="Straight Arrow Connector 13"/>
          <p:cNvCxnSpPr>
            <a:cxnSpLocks/>
          </p:cNvCxnSpPr>
          <p:nvPr/>
        </p:nvCxnSpPr>
        <p:spPr bwMode="auto">
          <a:xfrm flipH="1">
            <a:off x="2481943" y="2609911"/>
            <a:ext cx="4030155" cy="0"/>
          </a:xfrm>
          <a:prstGeom prst="straightConnector1">
            <a:avLst/>
          </a:prstGeom>
          <a:solidFill>
            <a:schemeClr val="accent1"/>
          </a:solidFill>
          <a:ln w="38100" cap="flat" cmpd="sng" algn="ctr">
            <a:solidFill>
              <a:srgbClr val="FF0000"/>
            </a:solidFill>
            <a:prstDash val="solid"/>
            <a:round/>
            <a:headEnd type="none" w="med" len="med"/>
            <a:tailEnd type="stealth" w="lg" len="lg"/>
          </a:ln>
          <a:effectLst/>
        </p:spPr>
      </p:cxnSp>
      <p:cxnSp>
        <p:nvCxnSpPr>
          <p:cNvPr id="16" name="Straight Arrow Connector 15"/>
          <p:cNvCxnSpPr>
            <a:cxnSpLocks/>
          </p:cNvCxnSpPr>
          <p:nvPr/>
        </p:nvCxnSpPr>
        <p:spPr bwMode="auto">
          <a:xfrm flipH="1">
            <a:off x="2565918" y="2609912"/>
            <a:ext cx="3981482" cy="2298029"/>
          </a:xfrm>
          <a:prstGeom prst="straightConnector1">
            <a:avLst/>
          </a:prstGeom>
          <a:solidFill>
            <a:schemeClr val="accent1"/>
          </a:solidFill>
          <a:ln w="38100" cap="flat" cmpd="sng" algn="ctr">
            <a:solidFill>
              <a:srgbClr val="FF0000"/>
            </a:solidFill>
            <a:prstDash val="solid"/>
            <a:round/>
            <a:headEnd type="none" w="med" len="med"/>
            <a:tailEnd type="stealth" w="lg" len="lg"/>
          </a:ln>
          <a:effectLst/>
        </p:spPr>
      </p:cxnSp>
      <p:sp>
        <p:nvSpPr>
          <p:cNvPr id="5" name="Footer Placeholder 4">
            <a:extLst>
              <a:ext uri="{FF2B5EF4-FFF2-40B4-BE49-F238E27FC236}">
                <a16:creationId xmlns:a16="http://schemas.microsoft.com/office/drawing/2014/main" id="{8320937D-B182-4023-A052-DCA85C58BFCB}"/>
              </a:ext>
            </a:extLst>
          </p:cNvPr>
          <p:cNvSpPr>
            <a:spLocks noGrp="1"/>
          </p:cNvSpPr>
          <p:nvPr>
            <p:ph type="ftr" sz="quarter" idx="11"/>
          </p:nvPr>
        </p:nvSpPr>
        <p:spPr/>
        <p:txBody>
          <a:bodyPr/>
          <a:lstStyle/>
          <a:p>
            <a:r>
              <a:rPr lang="en-US"/>
              <a:t>Chemical Consultants Network Meeting, Bala Cynwyd, PA - 11-September-2019</a:t>
            </a:r>
          </a:p>
        </p:txBody>
      </p:sp>
      <p:sp>
        <p:nvSpPr>
          <p:cNvPr id="15" name="Rectangle 13">
            <a:extLst>
              <a:ext uri="{FF2B5EF4-FFF2-40B4-BE49-F238E27FC236}">
                <a16:creationId xmlns:a16="http://schemas.microsoft.com/office/drawing/2014/main" id="{2485B734-5216-4DA2-9CF6-107F7C1D89DB}"/>
              </a:ext>
            </a:extLst>
          </p:cNvPr>
          <p:cNvSpPr>
            <a:spLocks noChangeArrowheads="1"/>
          </p:cNvSpPr>
          <p:nvPr/>
        </p:nvSpPr>
        <p:spPr bwMode="auto">
          <a:xfrm>
            <a:off x="7244650" y="503238"/>
            <a:ext cx="1803647" cy="638175"/>
          </a:xfrm>
          <a:prstGeom prst="rect">
            <a:avLst/>
          </a:prstGeom>
          <a:noFill/>
          <a:ln w="9525">
            <a:noFill/>
            <a:miter lim="800000"/>
            <a:headEnd/>
            <a:tailEnd/>
          </a:ln>
        </p:spPr>
        <p:txBody>
          <a:bodyPr anchor="ctr"/>
          <a:lstStyle/>
          <a:p>
            <a:r>
              <a:rPr lang="en-US" sz="1200" dirty="0">
                <a:highlight>
                  <a:srgbClr val="0000FF"/>
                </a:highlight>
              </a:rPr>
              <a:t> </a:t>
            </a:r>
            <a:r>
              <a:rPr lang="en-US" sz="1200" dirty="0">
                <a:solidFill>
                  <a:schemeClr val="bg1"/>
                </a:solidFill>
                <a:highlight>
                  <a:srgbClr val="0000FF"/>
                </a:highlight>
              </a:rPr>
              <a:t>A</a:t>
            </a:r>
            <a:r>
              <a:rPr lang="en-US" sz="1200" dirty="0">
                <a:highlight>
                  <a:srgbClr val="0000FF"/>
                </a:highlight>
              </a:rPr>
              <a:t> </a:t>
            </a:r>
            <a:r>
              <a:rPr lang="en-US" sz="1200" dirty="0"/>
              <a:t> + </a:t>
            </a:r>
            <a:r>
              <a:rPr lang="en-US" sz="1200" dirty="0">
                <a:highlight>
                  <a:srgbClr val="FFFF00"/>
                </a:highlight>
              </a:rPr>
              <a:t> B </a:t>
            </a:r>
            <a:r>
              <a:rPr lang="en-US" sz="1200" dirty="0"/>
              <a:t> </a:t>
            </a:r>
            <a:r>
              <a:rPr lang="en-US" sz="1200" dirty="0">
                <a:sym typeface="Wingdings" panose="05000000000000000000" pitchFamily="2" charset="2"/>
              </a:rPr>
              <a:t> </a:t>
            </a:r>
            <a:r>
              <a:rPr lang="en-US" sz="1200" dirty="0">
                <a:highlight>
                  <a:srgbClr val="008000"/>
                </a:highlight>
                <a:sym typeface="Wingdings" panose="05000000000000000000" pitchFamily="2" charset="2"/>
              </a:rPr>
              <a:t> </a:t>
            </a:r>
            <a:r>
              <a:rPr lang="en-US" sz="1200" dirty="0">
                <a:solidFill>
                  <a:schemeClr val="bg1"/>
                </a:solidFill>
                <a:highlight>
                  <a:srgbClr val="008000"/>
                </a:highlight>
                <a:sym typeface="Wingdings" panose="05000000000000000000" pitchFamily="2" charset="2"/>
              </a:rPr>
              <a:t>R</a:t>
            </a:r>
            <a:r>
              <a:rPr lang="en-US" sz="1200" dirty="0">
                <a:highlight>
                  <a:srgbClr val="008000"/>
                </a:highlight>
                <a:sym typeface="Wingdings" panose="05000000000000000000" pitchFamily="2" charset="2"/>
              </a:rPr>
              <a:t> </a:t>
            </a:r>
            <a:r>
              <a:rPr lang="en-US" sz="1200" dirty="0">
                <a:sym typeface="Wingdings" panose="05000000000000000000" pitchFamily="2" charset="2"/>
              </a:rPr>
              <a:t> (very fast)</a:t>
            </a:r>
            <a:br>
              <a:rPr lang="en-US" sz="1200" dirty="0">
                <a:sym typeface="Wingdings" panose="05000000000000000000" pitchFamily="2" charset="2"/>
              </a:rPr>
            </a:br>
            <a:endParaRPr lang="en-US" sz="100" dirty="0">
              <a:sym typeface="Wingdings" panose="05000000000000000000" pitchFamily="2" charset="2"/>
            </a:endParaRPr>
          </a:p>
          <a:p>
            <a:r>
              <a:rPr lang="en-US" sz="1200" dirty="0">
                <a:highlight>
                  <a:srgbClr val="008000"/>
                </a:highlight>
                <a:sym typeface="Wingdings" panose="05000000000000000000" pitchFamily="2" charset="2"/>
              </a:rPr>
              <a:t> </a:t>
            </a:r>
            <a:r>
              <a:rPr lang="en-US" sz="1200" dirty="0">
                <a:solidFill>
                  <a:schemeClr val="bg1"/>
                </a:solidFill>
                <a:highlight>
                  <a:srgbClr val="008000"/>
                </a:highlight>
                <a:sym typeface="Wingdings" panose="05000000000000000000" pitchFamily="2" charset="2"/>
              </a:rPr>
              <a:t>R</a:t>
            </a:r>
            <a:r>
              <a:rPr lang="en-US" sz="1200" dirty="0">
                <a:highlight>
                  <a:srgbClr val="008000"/>
                </a:highlight>
                <a:sym typeface="Wingdings" panose="05000000000000000000" pitchFamily="2" charset="2"/>
              </a:rPr>
              <a:t> </a:t>
            </a:r>
            <a:r>
              <a:rPr lang="en-US" sz="1200" dirty="0">
                <a:sym typeface="Wingdings" panose="05000000000000000000" pitchFamily="2" charset="2"/>
              </a:rPr>
              <a:t> + </a:t>
            </a:r>
            <a:r>
              <a:rPr lang="en-US" sz="1200" dirty="0">
                <a:highlight>
                  <a:srgbClr val="FFFF00"/>
                </a:highlight>
                <a:sym typeface="Wingdings" panose="05000000000000000000" pitchFamily="2" charset="2"/>
              </a:rPr>
              <a:t> B </a:t>
            </a:r>
            <a:r>
              <a:rPr lang="en-US" sz="1200" dirty="0">
                <a:sym typeface="Wingdings" panose="05000000000000000000" pitchFamily="2" charset="2"/>
              </a:rPr>
              <a:t>  </a:t>
            </a:r>
            <a:r>
              <a:rPr lang="en-US" sz="1200" dirty="0">
                <a:highlight>
                  <a:srgbClr val="FF0000"/>
                </a:highlight>
                <a:sym typeface="Wingdings" panose="05000000000000000000" pitchFamily="2" charset="2"/>
              </a:rPr>
              <a:t> </a:t>
            </a:r>
            <a:r>
              <a:rPr lang="en-US" sz="1200" dirty="0">
                <a:solidFill>
                  <a:schemeClr val="bg1"/>
                </a:solidFill>
                <a:highlight>
                  <a:srgbClr val="FF0000"/>
                </a:highlight>
                <a:sym typeface="Wingdings" panose="05000000000000000000" pitchFamily="2" charset="2"/>
              </a:rPr>
              <a:t>S</a:t>
            </a:r>
            <a:r>
              <a:rPr lang="en-US" sz="1200" dirty="0">
                <a:highlight>
                  <a:srgbClr val="FF0000"/>
                </a:highlight>
                <a:sym typeface="Wingdings" panose="05000000000000000000" pitchFamily="2" charset="2"/>
              </a:rPr>
              <a:t> </a:t>
            </a:r>
            <a:r>
              <a:rPr lang="en-US" sz="1200" dirty="0">
                <a:sym typeface="Wingdings" panose="05000000000000000000" pitchFamily="2" charset="2"/>
              </a:rPr>
              <a:t> (slower)</a:t>
            </a:r>
            <a:endParaRPr lang="en-US" sz="1200" dirty="0"/>
          </a:p>
        </p:txBody>
      </p:sp>
    </p:spTree>
    <p:extLst>
      <p:ext uri="{BB962C8B-B14F-4D97-AF65-F5344CB8AC3E}">
        <p14:creationId xmlns:p14="http://schemas.microsoft.com/office/powerpoint/2010/main" val="2011659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12C9EB2-E6BA-43E0-8005-1A22B3D44D53}"/>
              </a:ext>
            </a:extLst>
          </p:cNvPr>
          <p:cNvSpPr>
            <a:spLocks noGrp="1"/>
          </p:cNvSpPr>
          <p:nvPr>
            <p:ph type="title"/>
          </p:nvPr>
        </p:nvSpPr>
        <p:spPr/>
        <p:txBody>
          <a:bodyPr>
            <a:normAutofit/>
          </a:bodyPr>
          <a:lstStyle/>
          <a:p>
            <a:r>
              <a:rPr lang="en-US" sz="3600" dirty="0"/>
              <a:t>Mixing sensitive reactions in the literature</a:t>
            </a:r>
          </a:p>
        </p:txBody>
      </p:sp>
      <p:sp>
        <p:nvSpPr>
          <p:cNvPr id="13" name="Text Placeholder 12">
            <a:extLst>
              <a:ext uri="{FF2B5EF4-FFF2-40B4-BE49-F238E27FC236}">
                <a16:creationId xmlns:a16="http://schemas.microsoft.com/office/drawing/2014/main" id="{EF5B683C-1064-49FB-8031-9633AD8B53D9}"/>
              </a:ext>
            </a:extLst>
          </p:cNvPr>
          <p:cNvSpPr>
            <a:spLocks noGrp="1"/>
          </p:cNvSpPr>
          <p:nvPr>
            <p:ph type="body" idx="1"/>
          </p:nvPr>
        </p:nvSpPr>
        <p:spPr/>
        <p:txBody>
          <a:bodyPr>
            <a:normAutofit lnSpcReduction="10000"/>
          </a:bodyPr>
          <a:lstStyle/>
          <a:p>
            <a:r>
              <a:rPr lang="en-US" dirty="0"/>
              <a:t>Competitive-Consecutive (Series-Parallel) Reactions</a:t>
            </a:r>
          </a:p>
        </p:txBody>
      </p:sp>
      <p:sp>
        <p:nvSpPr>
          <p:cNvPr id="14" name="Content Placeholder 13">
            <a:extLst>
              <a:ext uri="{FF2B5EF4-FFF2-40B4-BE49-F238E27FC236}">
                <a16:creationId xmlns:a16="http://schemas.microsoft.com/office/drawing/2014/main" id="{42958824-74DB-4C79-BDED-7355F45CB33F}"/>
              </a:ext>
            </a:extLst>
          </p:cNvPr>
          <p:cNvSpPr>
            <a:spLocks noGrp="1"/>
          </p:cNvSpPr>
          <p:nvPr>
            <p:ph sz="half" idx="2"/>
          </p:nvPr>
        </p:nvSpPr>
        <p:spPr>
          <a:xfrm>
            <a:off x="327171" y="2505075"/>
            <a:ext cx="4187679" cy="3684588"/>
          </a:xfrm>
        </p:spPr>
        <p:txBody>
          <a:bodyPr>
            <a:normAutofit/>
          </a:bodyPr>
          <a:lstStyle/>
          <a:p>
            <a:r>
              <a:rPr lang="en-US" sz="2400" dirty="0"/>
              <a:t>Reaction System</a:t>
            </a:r>
            <a:br>
              <a:rPr lang="en-US" sz="2400" dirty="0"/>
            </a:br>
            <a:r>
              <a:rPr lang="en-US" sz="2400" dirty="0">
                <a:highlight>
                  <a:srgbClr val="0000FF"/>
                </a:highlight>
              </a:rPr>
              <a:t> </a:t>
            </a:r>
            <a:r>
              <a:rPr lang="en-US" sz="2400" dirty="0">
                <a:solidFill>
                  <a:schemeClr val="bg1"/>
                </a:solidFill>
                <a:highlight>
                  <a:srgbClr val="0000FF"/>
                </a:highlight>
              </a:rPr>
              <a:t>A</a:t>
            </a:r>
            <a:r>
              <a:rPr lang="en-US" sz="2400" dirty="0">
                <a:highlight>
                  <a:srgbClr val="0000FF"/>
                </a:highlight>
              </a:rPr>
              <a:t> </a:t>
            </a:r>
            <a:r>
              <a:rPr lang="en-US" sz="2400" dirty="0"/>
              <a:t>+</a:t>
            </a:r>
            <a:r>
              <a:rPr lang="en-US" sz="2400" dirty="0">
                <a:highlight>
                  <a:srgbClr val="FFFF00"/>
                </a:highlight>
              </a:rPr>
              <a:t> B </a:t>
            </a:r>
            <a:r>
              <a:rPr lang="en-US" sz="2400" dirty="0">
                <a:sym typeface="Wingdings" panose="05000000000000000000" pitchFamily="2" charset="2"/>
              </a:rPr>
              <a:t></a:t>
            </a:r>
            <a:r>
              <a:rPr lang="en-US" sz="2400" dirty="0">
                <a:highlight>
                  <a:srgbClr val="008000"/>
                </a:highlight>
                <a:sym typeface="Wingdings" panose="05000000000000000000" pitchFamily="2" charset="2"/>
              </a:rPr>
              <a:t> </a:t>
            </a:r>
            <a:r>
              <a:rPr lang="en-US" sz="2400" dirty="0">
                <a:solidFill>
                  <a:schemeClr val="bg1"/>
                </a:solidFill>
                <a:highlight>
                  <a:srgbClr val="008000"/>
                </a:highlight>
                <a:sym typeface="Wingdings" panose="05000000000000000000" pitchFamily="2" charset="2"/>
              </a:rPr>
              <a:t>R</a:t>
            </a:r>
            <a:r>
              <a:rPr lang="en-US" sz="2400" dirty="0">
                <a:highlight>
                  <a:srgbClr val="008000"/>
                </a:highlight>
                <a:sym typeface="Wingdings" panose="05000000000000000000" pitchFamily="2" charset="2"/>
              </a:rPr>
              <a:t> </a:t>
            </a:r>
            <a:r>
              <a:rPr lang="en-US" sz="2400" dirty="0">
                <a:sym typeface="Wingdings" panose="05000000000000000000" pitchFamily="2" charset="2"/>
              </a:rPr>
              <a:t> (fast, desired)</a:t>
            </a:r>
            <a:br>
              <a:rPr lang="en-US" sz="2400" dirty="0">
                <a:sym typeface="Wingdings" panose="05000000000000000000" pitchFamily="2" charset="2"/>
              </a:rPr>
            </a:br>
            <a:r>
              <a:rPr lang="en-US" sz="2400" dirty="0">
                <a:highlight>
                  <a:srgbClr val="008000"/>
                </a:highlight>
                <a:sym typeface="Wingdings" panose="05000000000000000000" pitchFamily="2" charset="2"/>
              </a:rPr>
              <a:t> </a:t>
            </a:r>
            <a:r>
              <a:rPr lang="en-US" sz="2400" dirty="0">
                <a:solidFill>
                  <a:schemeClr val="bg1"/>
                </a:solidFill>
                <a:highlight>
                  <a:srgbClr val="008000"/>
                </a:highlight>
                <a:sym typeface="Wingdings" panose="05000000000000000000" pitchFamily="2" charset="2"/>
              </a:rPr>
              <a:t>R</a:t>
            </a:r>
            <a:r>
              <a:rPr lang="en-US" sz="2400" dirty="0">
                <a:highlight>
                  <a:srgbClr val="008000"/>
                </a:highlight>
                <a:sym typeface="Wingdings" panose="05000000000000000000" pitchFamily="2" charset="2"/>
              </a:rPr>
              <a:t> </a:t>
            </a:r>
            <a:r>
              <a:rPr lang="en-US" sz="2400" dirty="0">
                <a:sym typeface="Wingdings" panose="05000000000000000000" pitchFamily="2" charset="2"/>
              </a:rPr>
              <a:t>+</a:t>
            </a:r>
            <a:r>
              <a:rPr lang="en-US" sz="2400" dirty="0">
                <a:highlight>
                  <a:srgbClr val="FFFF00"/>
                </a:highlight>
                <a:sym typeface="Wingdings" panose="05000000000000000000" pitchFamily="2" charset="2"/>
              </a:rPr>
              <a:t> B </a:t>
            </a:r>
            <a:r>
              <a:rPr lang="en-US" sz="2400" dirty="0">
                <a:sym typeface="Wingdings" panose="05000000000000000000" pitchFamily="2" charset="2"/>
              </a:rPr>
              <a:t></a:t>
            </a:r>
            <a:r>
              <a:rPr lang="en-US" sz="2400" dirty="0">
                <a:highlight>
                  <a:srgbClr val="FF0000"/>
                </a:highlight>
                <a:sym typeface="Wingdings" panose="05000000000000000000" pitchFamily="2" charset="2"/>
              </a:rPr>
              <a:t> </a:t>
            </a:r>
            <a:r>
              <a:rPr lang="en-US" sz="2400" dirty="0">
                <a:solidFill>
                  <a:schemeClr val="bg1"/>
                </a:solidFill>
                <a:highlight>
                  <a:srgbClr val="FF0000"/>
                </a:highlight>
                <a:sym typeface="Wingdings" panose="05000000000000000000" pitchFamily="2" charset="2"/>
              </a:rPr>
              <a:t>S</a:t>
            </a:r>
            <a:r>
              <a:rPr lang="en-US" sz="2400" dirty="0">
                <a:highlight>
                  <a:srgbClr val="FF0000"/>
                </a:highlight>
                <a:sym typeface="Wingdings" panose="05000000000000000000" pitchFamily="2" charset="2"/>
              </a:rPr>
              <a:t> </a:t>
            </a:r>
            <a:r>
              <a:rPr lang="en-US" sz="2400" dirty="0">
                <a:sym typeface="Wingdings" panose="05000000000000000000" pitchFamily="2" charset="2"/>
              </a:rPr>
              <a:t> (slower, undesired)</a:t>
            </a:r>
          </a:p>
          <a:p>
            <a:r>
              <a:rPr lang="en-US" sz="2400" dirty="0"/>
              <a:t>Examples</a:t>
            </a:r>
          </a:p>
          <a:p>
            <a:pPr lvl="1"/>
            <a:r>
              <a:rPr lang="en-US" sz="2000" dirty="0"/>
              <a:t>1</a:t>
            </a:r>
            <a:r>
              <a:rPr lang="en-US" sz="2000" baseline="30000" dirty="0"/>
              <a:t>st</a:t>
            </a:r>
            <a:r>
              <a:rPr lang="en-US" sz="2000" dirty="0"/>
              <a:t> Bourne Reaction</a:t>
            </a:r>
          </a:p>
          <a:p>
            <a:pPr lvl="1"/>
            <a:r>
              <a:rPr lang="en-US" sz="2000" dirty="0" err="1"/>
              <a:t>Villermaux-Dushman</a:t>
            </a:r>
            <a:endParaRPr lang="en-US" sz="2000" dirty="0"/>
          </a:p>
        </p:txBody>
      </p:sp>
      <p:sp>
        <p:nvSpPr>
          <p:cNvPr id="15" name="Text Placeholder 14">
            <a:extLst>
              <a:ext uri="{FF2B5EF4-FFF2-40B4-BE49-F238E27FC236}">
                <a16:creationId xmlns:a16="http://schemas.microsoft.com/office/drawing/2014/main" id="{6AD41660-A9EF-4A9B-BDEB-E2808BF72E1D}"/>
              </a:ext>
            </a:extLst>
          </p:cNvPr>
          <p:cNvSpPr>
            <a:spLocks noGrp="1"/>
          </p:cNvSpPr>
          <p:nvPr>
            <p:ph type="body" sz="quarter" idx="3"/>
          </p:nvPr>
        </p:nvSpPr>
        <p:spPr>
          <a:xfrm>
            <a:off x="4629151" y="1799189"/>
            <a:ext cx="3887391" cy="705885"/>
          </a:xfrm>
        </p:spPr>
        <p:txBody>
          <a:bodyPr>
            <a:normAutofit lnSpcReduction="10000"/>
          </a:bodyPr>
          <a:lstStyle/>
          <a:p>
            <a:r>
              <a:rPr lang="en-US" dirty="0"/>
              <a:t>Competitive Reactions</a:t>
            </a:r>
            <a:br>
              <a:rPr lang="en-US" dirty="0"/>
            </a:br>
            <a:endParaRPr lang="en-US" dirty="0"/>
          </a:p>
        </p:txBody>
      </p:sp>
      <p:sp>
        <p:nvSpPr>
          <p:cNvPr id="16" name="Content Placeholder 15">
            <a:extLst>
              <a:ext uri="{FF2B5EF4-FFF2-40B4-BE49-F238E27FC236}">
                <a16:creationId xmlns:a16="http://schemas.microsoft.com/office/drawing/2014/main" id="{AE96FA8F-A0C1-4B30-AFB1-8B32E67B2C7F}"/>
              </a:ext>
            </a:extLst>
          </p:cNvPr>
          <p:cNvSpPr>
            <a:spLocks noGrp="1"/>
          </p:cNvSpPr>
          <p:nvPr>
            <p:ph sz="quarter" idx="4"/>
          </p:nvPr>
        </p:nvSpPr>
        <p:spPr>
          <a:xfrm>
            <a:off x="4629151" y="2505075"/>
            <a:ext cx="4187678" cy="3684588"/>
          </a:xfrm>
        </p:spPr>
        <p:txBody>
          <a:bodyPr>
            <a:normAutofit/>
          </a:bodyPr>
          <a:lstStyle/>
          <a:p>
            <a:r>
              <a:rPr lang="en-US" sz="2400" dirty="0"/>
              <a:t>Reaction System</a:t>
            </a:r>
            <a:br>
              <a:rPr lang="en-US" sz="2400" dirty="0"/>
            </a:br>
            <a:r>
              <a:rPr lang="en-US" sz="2400" dirty="0">
                <a:highlight>
                  <a:srgbClr val="0000FF"/>
                </a:highlight>
              </a:rPr>
              <a:t> </a:t>
            </a:r>
            <a:r>
              <a:rPr lang="en-US" sz="2400" dirty="0">
                <a:solidFill>
                  <a:schemeClr val="bg1"/>
                </a:solidFill>
                <a:highlight>
                  <a:srgbClr val="0000FF"/>
                </a:highlight>
              </a:rPr>
              <a:t>A</a:t>
            </a:r>
            <a:r>
              <a:rPr lang="en-US" sz="2400" dirty="0">
                <a:highlight>
                  <a:srgbClr val="0000FF"/>
                </a:highlight>
              </a:rPr>
              <a:t> </a:t>
            </a:r>
            <a:r>
              <a:rPr lang="en-US" sz="2400" dirty="0"/>
              <a:t>+</a:t>
            </a:r>
            <a:r>
              <a:rPr lang="en-US" sz="2400" dirty="0">
                <a:highlight>
                  <a:srgbClr val="FFFF00"/>
                </a:highlight>
              </a:rPr>
              <a:t> B </a:t>
            </a:r>
            <a:r>
              <a:rPr lang="en-US" sz="2400" dirty="0">
                <a:sym typeface="Wingdings" panose="05000000000000000000" pitchFamily="2" charset="2"/>
              </a:rPr>
              <a:t></a:t>
            </a:r>
            <a:r>
              <a:rPr lang="en-US" sz="2400" dirty="0">
                <a:highlight>
                  <a:srgbClr val="008000"/>
                </a:highlight>
                <a:sym typeface="Wingdings" panose="05000000000000000000" pitchFamily="2" charset="2"/>
              </a:rPr>
              <a:t> </a:t>
            </a:r>
            <a:r>
              <a:rPr lang="en-US" sz="2400" dirty="0">
                <a:solidFill>
                  <a:schemeClr val="bg1"/>
                </a:solidFill>
                <a:highlight>
                  <a:srgbClr val="008000"/>
                </a:highlight>
                <a:sym typeface="Wingdings" panose="05000000000000000000" pitchFamily="2" charset="2"/>
              </a:rPr>
              <a:t>R</a:t>
            </a:r>
            <a:r>
              <a:rPr lang="en-US" sz="2400" dirty="0">
                <a:highlight>
                  <a:srgbClr val="008000"/>
                </a:highlight>
                <a:sym typeface="Wingdings" panose="05000000000000000000" pitchFamily="2" charset="2"/>
              </a:rPr>
              <a:t> </a:t>
            </a:r>
            <a:r>
              <a:rPr lang="en-US" sz="2400" dirty="0">
                <a:sym typeface="Wingdings" panose="05000000000000000000" pitchFamily="2" charset="2"/>
              </a:rPr>
              <a:t> (fast, desired)</a:t>
            </a:r>
            <a:br>
              <a:rPr lang="en-US" sz="2400" dirty="0">
                <a:sym typeface="Wingdings" panose="05000000000000000000" pitchFamily="2" charset="2"/>
              </a:rPr>
            </a:br>
            <a:r>
              <a:rPr lang="en-US" sz="2400" dirty="0">
                <a:highlight>
                  <a:srgbClr val="000000"/>
                </a:highlight>
                <a:sym typeface="Wingdings" panose="05000000000000000000" pitchFamily="2" charset="2"/>
              </a:rPr>
              <a:t> </a:t>
            </a:r>
            <a:r>
              <a:rPr lang="en-US" sz="2400" dirty="0">
                <a:solidFill>
                  <a:schemeClr val="bg1"/>
                </a:solidFill>
                <a:highlight>
                  <a:srgbClr val="000000"/>
                </a:highlight>
                <a:sym typeface="Wingdings" panose="05000000000000000000" pitchFamily="2" charset="2"/>
              </a:rPr>
              <a:t>C</a:t>
            </a:r>
            <a:r>
              <a:rPr lang="en-US" sz="2400" dirty="0">
                <a:highlight>
                  <a:srgbClr val="000000"/>
                </a:highlight>
                <a:sym typeface="Wingdings" panose="05000000000000000000" pitchFamily="2" charset="2"/>
              </a:rPr>
              <a:t> </a:t>
            </a:r>
            <a:r>
              <a:rPr lang="en-US" sz="2400" dirty="0">
                <a:sym typeface="Wingdings" panose="05000000000000000000" pitchFamily="2" charset="2"/>
              </a:rPr>
              <a:t>+</a:t>
            </a:r>
            <a:r>
              <a:rPr lang="en-US" sz="2400" dirty="0">
                <a:highlight>
                  <a:srgbClr val="FFFF00"/>
                </a:highlight>
                <a:sym typeface="Wingdings" panose="05000000000000000000" pitchFamily="2" charset="2"/>
              </a:rPr>
              <a:t> B </a:t>
            </a:r>
            <a:r>
              <a:rPr lang="en-US" sz="2400" dirty="0">
                <a:sym typeface="Wingdings" panose="05000000000000000000" pitchFamily="2" charset="2"/>
              </a:rPr>
              <a:t></a:t>
            </a:r>
            <a:r>
              <a:rPr lang="en-US" sz="2400" dirty="0">
                <a:highlight>
                  <a:srgbClr val="FF0000"/>
                </a:highlight>
                <a:sym typeface="Wingdings" panose="05000000000000000000" pitchFamily="2" charset="2"/>
              </a:rPr>
              <a:t> </a:t>
            </a:r>
            <a:r>
              <a:rPr lang="en-US" sz="2400" dirty="0">
                <a:solidFill>
                  <a:schemeClr val="bg1"/>
                </a:solidFill>
                <a:highlight>
                  <a:srgbClr val="FF0000"/>
                </a:highlight>
                <a:sym typeface="Wingdings" panose="05000000000000000000" pitchFamily="2" charset="2"/>
              </a:rPr>
              <a:t>S</a:t>
            </a:r>
            <a:r>
              <a:rPr lang="en-US" sz="2400" dirty="0">
                <a:highlight>
                  <a:srgbClr val="FF0000"/>
                </a:highlight>
                <a:sym typeface="Wingdings" panose="05000000000000000000" pitchFamily="2" charset="2"/>
              </a:rPr>
              <a:t> </a:t>
            </a:r>
            <a:r>
              <a:rPr lang="en-US" sz="2400" dirty="0">
                <a:sym typeface="Wingdings" panose="05000000000000000000" pitchFamily="2" charset="2"/>
              </a:rPr>
              <a:t> (slower, undesired)</a:t>
            </a:r>
          </a:p>
          <a:p>
            <a:r>
              <a:rPr lang="en-US" sz="2400" dirty="0"/>
              <a:t>Examples</a:t>
            </a:r>
          </a:p>
          <a:p>
            <a:pPr lvl="1"/>
            <a:r>
              <a:rPr lang="en-US" sz="2000" dirty="0"/>
              <a:t>3</a:t>
            </a:r>
            <a:r>
              <a:rPr lang="en-US" sz="2000" baseline="30000" dirty="0"/>
              <a:t>rd</a:t>
            </a:r>
            <a:r>
              <a:rPr lang="en-US" sz="2000" dirty="0"/>
              <a:t> Bourne Reaction</a:t>
            </a:r>
          </a:p>
          <a:p>
            <a:pPr lvl="1"/>
            <a:r>
              <a:rPr lang="en-US" sz="2000" dirty="0"/>
              <a:t>4</a:t>
            </a:r>
            <a:r>
              <a:rPr lang="en-US" sz="2000" baseline="30000" dirty="0"/>
              <a:t>th</a:t>
            </a:r>
            <a:r>
              <a:rPr lang="en-US" sz="2000" dirty="0"/>
              <a:t> Bourne Reaction</a:t>
            </a:r>
          </a:p>
        </p:txBody>
      </p:sp>
      <p:sp>
        <p:nvSpPr>
          <p:cNvPr id="2" name="Footer Placeholder 1">
            <a:extLst>
              <a:ext uri="{FF2B5EF4-FFF2-40B4-BE49-F238E27FC236}">
                <a16:creationId xmlns:a16="http://schemas.microsoft.com/office/drawing/2014/main" id="{9B3C59CE-F966-45E0-A895-A4BCC069724E}"/>
              </a:ext>
            </a:extLst>
          </p:cNvPr>
          <p:cNvSpPr>
            <a:spLocks noGrp="1"/>
          </p:cNvSpPr>
          <p:nvPr>
            <p:ph type="ftr" sz="quarter" idx="11"/>
          </p:nvPr>
        </p:nvSpPr>
        <p:spPr/>
        <p:txBody>
          <a:bodyPr/>
          <a:lstStyle/>
          <a:p>
            <a:r>
              <a:rPr lang="en-US"/>
              <a:t>Chemical Consultants Network Meeting, Bala Cynwyd, PA - 11-September-2019</a:t>
            </a:r>
          </a:p>
        </p:txBody>
      </p:sp>
      <p:sp>
        <p:nvSpPr>
          <p:cNvPr id="8" name="Slide Number Placeholder 7">
            <a:extLst>
              <a:ext uri="{FF2B5EF4-FFF2-40B4-BE49-F238E27FC236}">
                <a16:creationId xmlns:a16="http://schemas.microsoft.com/office/drawing/2014/main" id="{509AE6FC-7532-4BDE-934B-FE383F9F940C}"/>
              </a:ext>
            </a:extLst>
          </p:cNvPr>
          <p:cNvSpPr>
            <a:spLocks noGrp="1"/>
          </p:cNvSpPr>
          <p:nvPr>
            <p:ph type="sldNum" sz="quarter" idx="12"/>
          </p:nvPr>
        </p:nvSpPr>
        <p:spPr/>
        <p:txBody>
          <a:bodyPr/>
          <a:lstStyle/>
          <a:p>
            <a:fld id="{DB72125C-AC2D-4A14-91FF-76C5DBC10812}" type="slidenum">
              <a:rPr lang="en-US" smtClean="0"/>
              <a:t>31</a:t>
            </a:fld>
            <a:endParaRPr lang="en-US"/>
          </a:p>
        </p:txBody>
      </p:sp>
      <p:sp>
        <p:nvSpPr>
          <p:cNvPr id="3" name="TextBox 2">
            <a:extLst>
              <a:ext uri="{FF2B5EF4-FFF2-40B4-BE49-F238E27FC236}">
                <a16:creationId xmlns:a16="http://schemas.microsoft.com/office/drawing/2014/main" id="{274E83F9-3C51-40E1-90C3-D7169F21CB36}"/>
              </a:ext>
            </a:extLst>
          </p:cNvPr>
          <p:cNvSpPr txBox="1"/>
          <p:nvPr/>
        </p:nvSpPr>
        <p:spPr>
          <a:xfrm>
            <a:off x="628650" y="4857813"/>
            <a:ext cx="7886700" cy="1919500"/>
          </a:xfrm>
          <a:prstGeom prst="rect">
            <a:avLst/>
          </a:prstGeom>
          <a:noFill/>
        </p:spPr>
        <p:txBody>
          <a:bodyPr wrap="square" rtlCol="0">
            <a:spAutoFit/>
          </a:bodyPr>
          <a:lstStyle/>
          <a:p>
            <a:pPr marL="228600" indent="-228600" defTabSz="914400">
              <a:lnSpc>
                <a:spcPct val="90000"/>
              </a:lnSpc>
              <a:spcBef>
                <a:spcPts val="1000"/>
              </a:spcBef>
              <a:buFont typeface="Arial" panose="020B0604020202020204" pitchFamily="34" charset="0"/>
              <a:buChar char="•"/>
            </a:pPr>
            <a:r>
              <a:rPr lang="en-US" sz="2400" dirty="0"/>
              <a:t>The 2</a:t>
            </a:r>
            <a:r>
              <a:rPr lang="en-US" sz="2400" baseline="30000" dirty="0"/>
              <a:t>nd</a:t>
            </a:r>
            <a:r>
              <a:rPr lang="en-US" sz="2400" dirty="0"/>
              <a:t> Bourne Reaction is an interesting hybrid of the Competitive-Consecutive and Competitive Reactions</a:t>
            </a:r>
          </a:p>
          <a:p>
            <a:pPr marL="228600" indent="-228600" defTabSz="914400">
              <a:lnSpc>
                <a:spcPct val="90000"/>
              </a:lnSpc>
              <a:spcBef>
                <a:spcPts val="1000"/>
              </a:spcBef>
              <a:buFont typeface="Arial" panose="020B0604020202020204" pitchFamily="34" charset="0"/>
              <a:buChar char="•"/>
            </a:pPr>
            <a:r>
              <a:rPr lang="en-US" sz="2400" dirty="0"/>
              <a:t>Practical aspects of using the Bourne Reactions (along with typical rate constants) are discussed in HIM (2004) </a:t>
            </a:r>
          </a:p>
          <a:p>
            <a:endParaRPr lang="en-US" sz="2400" dirty="0"/>
          </a:p>
        </p:txBody>
      </p:sp>
    </p:spTree>
    <p:extLst>
      <p:ext uri="{BB962C8B-B14F-4D97-AF65-F5344CB8AC3E}">
        <p14:creationId xmlns:p14="http://schemas.microsoft.com/office/powerpoint/2010/main" val="14119888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BDEE9-7C4B-40BF-A204-190829D5AD8D}"/>
              </a:ext>
            </a:extLst>
          </p:cNvPr>
          <p:cNvSpPr>
            <a:spLocks noGrp="1"/>
          </p:cNvSpPr>
          <p:nvPr>
            <p:ph type="title"/>
          </p:nvPr>
        </p:nvSpPr>
        <p:spPr>
          <a:xfrm>
            <a:off x="0" y="274638"/>
            <a:ext cx="9144000" cy="1143000"/>
          </a:xfrm>
        </p:spPr>
        <p:txBody>
          <a:bodyPr/>
          <a:lstStyle/>
          <a:p>
            <a:r>
              <a:rPr lang="en-US" dirty="0"/>
              <a:t>“Sanitized” Project Team Studied Mixing Effects</a:t>
            </a:r>
          </a:p>
        </p:txBody>
      </p:sp>
      <p:sp>
        <p:nvSpPr>
          <p:cNvPr id="4" name="Slide Number Placeholder 3">
            <a:extLst>
              <a:ext uri="{FF2B5EF4-FFF2-40B4-BE49-F238E27FC236}">
                <a16:creationId xmlns:a16="http://schemas.microsoft.com/office/drawing/2014/main" id="{E5578117-1097-4522-AFBD-DCBE1DE8E240}"/>
              </a:ext>
            </a:extLst>
          </p:cNvPr>
          <p:cNvSpPr>
            <a:spLocks noGrp="1"/>
          </p:cNvSpPr>
          <p:nvPr>
            <p:ph type="sldNum" sz="quarter" idx="11"/>
          </p:nvPr>
        </p:nvSpPr>
        <p:spPr/>
        <p:txBody>
          <a:bodyPr/>
          <a:lstStyle/>
          <a:p>
            <a:fld id="{CADDAC5A-FEF7-402C-8A6E-75CC4C57AEF5}" type="slidenum">
              <a:rPr lang="en-US" smtClean="0"/>
              <a:pPr/>
              <a:t>32</a:t>
            </a:fld>
            <a:endParaRPr lang="en-US"/>
          </a:p>
        </p:txBody>
      </p:sp>
      <p:sp>
        <p:nvSpPr>
          <p:cNvPr id="6" name="Footer Placeholder 5">
            <a:extLst>
              <a:ext uri="{FF2B5EF4-FFF2-40B4-BE49-F238E27FC236}">
                <a16:creationId xmlns:a16="http://schemas.microsoft.com/office/drawing/2014/main" id="{E7E69A3B-0185-4483-AC4C-CA96D0DA81ED}"/>
              </a:ext>
            </a:extLst>
          </p:cNvPr>
          <p:cNvSpPr>
            <a:spLocks noGrp="1"/>
          </p:cNvSpPr>
          <p:nvPr>
            <p:ph type="ftr" sz="quarter" idx="3"/>
          </p:nvPr>
        </p:nvSpPr>
        <p:spPr>
          <a:xfrm>
            <a:off x="1524000" y="6356350"/>
            <a:ext cx="6233175" cy="365125"/>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Chemical Consultants Network Meeting, Bala Cynwyd, PA - 11-September-2019</a:t>
            </a:r>
            <a:endParaRPr lang="en-US" dirty="0"/>
          </a:p>
        </p:txBody>
      </p:sp>
      <p:pic>
        <p:nvPicPr>
          <p:cNvPr id="7" name="Picture 6">
            <a:extLst>
              <a:ext uri="{FF2B5EF4-FFF2-40B4-BE49-F238E27FC236}">
                <a16:creationId xmlns:a16="http://schemas.microsoft.com/office/drawing/2014/main" id="{B2ADAF8B-1806-4420-99B5-81336C5AB0C0}"/>
              </a:ext>
            </a:extLst>
          </p:cNvPr>
          <p:cNvPicPr>
            <a:picLocks noChangeAspect="1"/>
          </p:cNvPicPr>
          <p:nvPr/>
        </p:nvPicPr>
        <p:blipFill>
          <a:blip r:embed="rId2"/>
          <a:stretch>
            <a:fillRect/>
          </a:stretch>
        </p:blipFill>
        <p:spPr>
          <a:xfrm>
            <a:off x="1354670" y="1220763"/>
            <a:ext cx="6118579" cy="4599279"/>
          </a:xfrm>
          <a:prstGeom prst="rect">
            <a:avLst/>
          </a:prstGeom>
        </p:spPr>
      </p:pic>
      <p:sp>
        <p:nvSpPr>
          <p:cNvPr id="8" name="TextBox 7">
            <a:extLst>
              <a:ext uri="{FF2B5EF4-FFF2-40B4-BE49-F238E27FC236}">
                <a16:creationId xmlns:a16="http://schemas.microsoft.com/office/drawing/2014/main" id="{F688B773-AEDC-4051-8C8F-EEE499508A71}"/>
              </a:ext>
            </a:extLst>
          </p:cNvPr>
          <p:cNvSpPr txBox="1"/>
          <p:nvPr/>
        </p:nvSpPr>
        <p:spPr>
          <a:xfrm>
            <a:off x="1216714" y="5820042"/>
            <a:ext cx="6773330" cy="646331"/>
          </a:xfrm>
          <a:prstGeom prst="rect">
            <a:avLst/>
          </a:prstGeom>
          <a:noFill/>
        </p:spPr>
        <p:txBody>
          <a:bodyPr wrap="square" rtlCol="0">
            <a:spAutoFit/>
          </a:bodyPr>
          <a:lstStyle/>
          <a:p>
            <a:r>
              <a:rPr lang="en-US" sz="1200" dirty="0"/>
              <a:t>Reference:  A. Sarafinas, “Successful Process Development:  Profitable Specialty Chemical Products Using Winning Work Practices,” </a:t>
            </a:r>
            <a:r>
              <a:rPr lang="en-US" sz="1200" dirty="0" err="1"/>
              <a:t>AIChE</a:t>
            </a:r>
            <a:r>
              <a:rPr lang="en-US" sz="1200" dirty="0"/>
              <a:t> Process Development Division Symposium, Pocono Mountain, PA, June 2003.</a:t>
            </a:r>
          </a:p>
        </p:txBody>
      </p:sp>
      <p:pic>
        <p:nvPicPr>
          <p:cNvPr id="9" name="Picture 8">
            <a:extLst>
              <a:ext uri="{FF2B5EF4-FFF2-40B4-BE49-F238E27FC236}">
                <a16:creationId xmlns:a16="http://schemas.microsoft.com/office/drawing/2014/main" id="{600379E8-0900-4589-9843-B3A64D313B49}"/>
              </a:ext>
            </a:extLst>
          </p:cNvPr>
          <p:cNvPicPr>
            <a:picLocks noChangeAspect="1"/>
          </p:cNvPicPr>
          <p:nvPr/>
        </p:nvPicPr>
        <p:blipFill>
          <a:blip r:embed="rId3"/>
          <a:stretch>
            <a:fillRect/>
          </a:stretch>
        </p:blipFill>
        <p:spPr>
          <a:xfrm>
            <a:off x="7591500" y="4288004"/>
            <a:ext cx="1463167" cy="603556"/>
          </a:xfrm>
          <a:prstGeom prst="rect">
            <a:avLst/>
          </a:prstGeom>
        </p:spPr>
      </p:pic>
      <p:sp>
        <p:nvSpPr>
          <p:cNvPr id="10" name="TextBox 9">
            <a:extLst>
              <a:ext uri="{FF2B5EF4-FFF2-40B4-BE49-F238E27FC236}">
                <a16:creationId xmlns:a16="http://schemas.microsoft.com/office/drawing/2014/main" id="{AC2EB027-475A-4755-903F-3DA60EB377FB}"/>
              </a:ext>
            </a:extLst>
          </p:cNvPr>
          <p:cNvSpPr txBox="1"/>
          <p:nvPr/>
        </p:nvSpPr>
        <p:spPr>
          <a:xfrm>
            <a:off x="7591500" y="4851781"/>
            <a:ext cx="1552500" cy="954107"/>
          </a:xfrm>
          <a:prstGeom prst="rect">
            <a:avLst/>
          </a:prstGeom>
          <a:noFill/>
        </p:spPr>
        <p:txBody>
          <a:bodyPr wrap="square" rtlCol="0">
            <a:spAutoFit/>
          </a:bodyPr>
          <a:lstStyle/>
          <a:p>
            <a:pPr algn="ctr"/>
            <a:r>
              <a:rPr lang="en-US" sz="1400" dirty="0"/>
              <a:t>The fraction of added </a:t>
            </a:r>
            <a:r>
              <a:rPr lang="en-US" sz="1400" b="1" dirty="0">
                <a:highlight>
                  <a:srgbClr val="FFFF00"/>
                </a:highlight>
              </a:rPr>
              <a:t>B</a:t>
            </a:r>
            <a:r>
              <a:rPr lang="en-US" sz="1400" dirty="0"/>
              <a:t> </a:t>
            </a:r>
            <a:br>
              <a:rPr lang="en-US" sz="1400" dirty="0"/>
            </a:br>
            <a:r>
              <a:rPr lang="en-US" sz="1400" dirty="0"/>
              <a:t>that goes to </a:t>
            </a:r>
            <a:br>
              <a:rPr lang="en-US" sz="1400" dirty="0"/>
            </a:br>
            <a:r>
              <a:rPr lang="en-US" sz="1400" dirty="0"/>
              <a:t>“bad </a:t>
            </a:r>
            <a:r>
              <a:rPr lang="en-US" sz="1400" b="1" dirty="0">
                <a:solidFill>
                  <a:schemeClr val="bg1"/>
                </a:solidFill>
                <a:highlight>
                  <a:srgbClr val="FF0000"/>
                </a:highlight>
              </a:rPr>
              <a:t>S</a:t>
            </a:r>
            <a:r>
              <a:rPr lang="en-US" sz="1400" dirty="0"/>
              <a:t>tuff”</a:t>
            </a:r>
          </a:p>
        </p:txBody>
      </p:sp>
      <p:sp>
        <p:nvSpPr>
          <p:cNvPr id="3" name="TextBox 2">
            <a:extLst>
              <a:ext uri="{FF2B5EF4-FFF2-40B4-BE49-F238E27FC236}">
                <a16:creationId xmlns:a16="http://schemas.microsoft.com/office/drawing/2014/main" id="{F3CBDB03-BC43-4C82-A0BD-8D84A962254C}"/>
              </a:ext>
            </a:extLst>
          </p:cNvPr>
          <p:cNvSpPr txBox="1"/>
          <p:nvPr/>
        </p:nvSpPr>
        <p:spPr>
          <a:xfrm>
            <a:off x="7523366" y="3925875"/>
            <a:ext cx="1531301" cy="307777"/>
          </a:xfrm>
          <a:prstGeom prst="rect">
            <a:avLst/>
          </a:prstGeom>
          <a:noFill/>
        </p:spPr>
        <p:txBody>
          <a:bodyPr wrap="square" rtlCol="0">
            <a:spAutoFit/>
          </a:bodyPr>
          <a:lstStyle/>
          <a:p>
            <a:r>
              <a:rPr lang="en-US" sz="1400" dirty="0"/>
              <a:t>Bourne Parameter</a:t>
            </a:r>
          </a:p>
        </p:txBody>
      </p:sp>
    </p:spTree>
    <p:extLst>
      <p:ext uri="{BB962C8B-B14F-4D97-AF65-F5344CB8AC3E}">
        <p14:creationId xmlns:p14="http://schemas.microsoft.com/office/powerpoint/2010/main" val="33368641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3BEDE9-BD91-4921-A5FB-BE6636E12C32}"/>
              </a:ext>
            </a:extLst>
          </p:cNvPr>
          <p:cNvSpPr>
            <a:spLocks noGrp="1"/>
          </p:cNvSpPr>
          <p:nvPr>
            <p:ph type="title"/>
          </p:nvPr>
        </p:nvSpPr>
        <p:spPr/>
        <p:txBody>
          <a:bodyPr/>
          <a:lstStyle/>
          <a:p>
            <a:r>
              <a:rPr lang="en-US" dirty="0"/>
              <a:t>“an interesting hybrid…”</a:t>
            </a:r>
          </a:p>
        </p:txBody>
      </p:sp>
      <p:sp>
        <p:nvSpPr>
          <p:cNvPr id="10" name="Content Placeholder 9">
            <a:extLst>
              <a:ext uri="{FF2B5EF4-FFF2-40B4-BE49-F238E27FC236}">
                <a16:creationId xmlns:a16="http://schemas.microsoft.com/office/drawing/2014/main" id="{370FC7DD-2185-473E-8DFB-563D14289E32}"/>
              </a:ext>
            </a:extLst>
          </p:cNvPr>
          <p:cNvSpPr>
            <a:spLocks noGrp="1"/>
          </p:cNvSpPr>
          <p:nvPr>
            <p:ph idx="1"/>
          </p:nvPr>
        </p:nvSpPr>
        <p:spPr/>
        <p:txBody>
          <a:bodyPr/>
          <a:lstStyle/>
          <a:p>
            <a:r>
              <a:rPr lang="en-US" dirty="0"/>
              <a:t>2</a:t>
            </a:r>
            <a:r>
              <a:rPr lang="en-US" baseline="30000" dirty="0"/>
              <a:t>nd</a:t>
            </a:r>
            <a:r>
              <a:rPr lang="en-US" dirty="0"/>
              <a:t> Bourne Reaction (Bourne 2003)</a:t>
            </a:r>
          </a:p>
          <a:p>
            <a:pPr marL="457200" lvl="1" indent="0">
              <a:buNone/>
            </a:pPr>
            <a:r>
              <a:rPr lang="en-GB" dirty="0">
                <a:solidFill>
                  <a:schemeClr val="bg1"/>
                </a:solidFill>
                <a:highlight>
                  <a:srgbClr val="0000FF"/>
                </a:highlight>
              </a:rPr>
              <a:t>A</a:t>
            </a:r>
            <a:r>
              <a:rPr lang="en-GB" dirty="0"/>
              <a:t>+</a:t>
            </a:r>
            <a:r>
              <a:rPr lang="en-GB" dirty="0">
                <a:highlight>
                  <a:srgbClr val="FFFF00"/>
                </a:highlight>
              </a:rPr>
              <a:t>B</a:t>
            </a:r>
            <a:r>
              <a:rPr lang="en-GB" dirty="0">
                <a:sym typeface="Symbol" pitchFamily="18" charset="2"/>
              </a:rPr>
              <a:t> </a:t>
            </a:r>
            <a:r>
              <a:rPr lang="en-GB" dirty="0">
                <a:solidFill>
                  <a:schemeClr val="bg1"/>
                </a:solidFill>
                <a:highlight>
                  <a:srgbClr val="008000"/>
                </a:highlight>
                <a:sym typeface="Symbol" pitchFamily="18" charset="2"/>
              </a:rPr>
              <a:t>o-R</a:t>
            </a:r>
            <a:r>
              <a:rPr lang="en-GB" dirty="0">
                <a:sym typeface="Symbol" pitchFamily="18" charset="2"/>
              </a:rPr>
              <a:t>	     k= 12000 m</a:t>
            </a:r>
            <a:r>
              <a:rPr lang="en-GB" baseline="30000" dirty="0">
                <a:sym typeface="Symbol" pitchFamily="18" charset="2"/>
              </a:rPr>
              <a:t>3</a:t>
            </a:r>
            <a:r>
              <a:rPr lang="en-GB" dirty="0">
                <a:sym typeface="Symbol" pitchFamily="18" charset="2"/>
              </a:rPr>
              <a:t> mol</a:t>
            </a:r>
            <a:r>
              <a:rPr lang="en-GB" baseline="30000" dirty="0">
                <a:sym typeface="Symbol" pitchFamily="18" charset="2"/>
              </a:rPr>
              <a:t>-1</a:t>
            </a:r>
            <a:r>
              <a:rPr lang="en-GB" dirty="0">
                <a:sym typeface="Symbol" pitchFamily="18" charset="2"/>
              </a:rPr>
              <a:t> s</a:t>
            </a:r>
            <a:r>
              <a:rPr lang="en-GB" baseline="30000" dirty="0">
                <a:sym typeface="Symbol" pitchFamily="18" charset="2"/>
              </a:rPr>
              <a:t>-1</a:t>
            </a:r>
            <a:endParaRPr lang="en-GB" dirty="0">
              <a:sym typeface="Symbol" pitchFamily="18" charset="2"/>
            </a:endParaRPr>
          </a:p>
          <a:p>
            <a:pPr marL="457200" lvl="1" indent="0">
              <a:buNone/>
            </a:pPr>
            <a:r>
              <a:rPr lang="en-GB" dirty="0">
                <a:solidFill>
                  <a:schemeClr val="bg1"/>
                </a:solidFill>
                <a:highlight>
                  <a:srgbClr val="0000FF"/>
                </a:highlight>
              </a:rPr>
              <a:t>A </a:t>
            </a:r>
            <a:r>
              <a:rPr lang="en-GB" dirty="0">
                <a:sym typeface="Symbol" pitchFamily="18" charset="2"/>
              </a:rPr>
              <a:t>+</a:t>
            </a:r>
            <a:r>
              <a:rPr lang="en-GB" dirty="0">
                <a:highlight>
                  <a:srgbClr val="FFFF00"/>
                </a:highlight>
                <a:sym typeface="Symbol" pitchFamily="18" charset="2"/>
              </a:rPr>
              <a:t>B</a:t>
            </a:r>
            <a:r>
              <a:rPr lang="en-GB" dirty="0">
                <a:sym typeface="Symbol" pitchFamily="18" charset="2"/>
              </a:rPr>
              <a:t> </a:t>
            </a:r>
            <a:r>
              <a:rPr lang="en-GB" dirty="0">
                <a:solidFill>
                  <a:schemeClr val="bg1"/>
                </a:solidFill>
                <a:highlight>
                  <a:srgbClr val="008000"/>
                </a:highlight>
                <a:sym typeface="Symbol" pitchFamily="18" charset="2"/>
              </a:rPr>
              <a:t>p-R</a:t>
            </a:r>
            <a:r>
              <a:rPr lang="en-GB" dirty="0">
                <a:sym typeface="Symbol" pitchFamily="18" charset="2"/>
              </a:rPr>
              <a:t>	     k=     900 m</a:t>
            </a:r>
            <a:r>
              <a:rPr lang="en-GB" baseline="30000" dirty="0">
                <a:sym typeface="Symbol" pitchFamily="18" charset="2"/>
              </a:rPr>
              <a:t>3</a:t>
            </a:r>
            <a:r>
              <a:rPr lang="en-GB" dirty="0">
                <a:sym typeface="Symbol" pitchFamily="18" charset="2"/>
              </a:rPr>
              <a:t> mol</a:t>
            </a:r>
            <a:r>
              <a:rPr lang="en-GB" baseline="30000" dirty="0">
                <a:sym typeface="Symbol" pitchFamily="18" charset="2"/>
              </a:rPr>
              <a:t>-1</a:t>
            </a:r>
            <a:r>
              <a:rPr lang="en-GB" dirty="0">
                <a:sym typeface="Symbol" pitchFamily="18" charset="2"/>
              </a:rPr>
              <a:t> s</a:t>
            </a:r>
            <a:r>
              <a:rPr lang="en-GB" baseline="30000" dirty="0">
                <a:sym typeface="Symbol" pitchFamily="18" charset="2"/>
              </a:rPr>
              <a:t>-1</a:t>
            </a:r>
            <a:endParaRPr lang="en-GB" dirty="0">
              <a:sym typeface="Symbol" pitchFamily="18" charset="2"/>
            </a:endParaRPr>
          </a:p>
          <a:p>
            <a:pPr marL="457200" lvl="1" indent="0">
              <a:buNone/>
            </a:pPr>
            <a:r>
              <a:rPr lang="en-GB" dirty="0" err="1">
                <a:highlight>
                  <a:srgbClr val="FFFF00"/>
                </a:highlight>
                <a:sym typeface="Symbol" pitchFamily="18" charset="2"/>
              </a:rPr>
              <a:t>B</a:t>
            </a:r>
            <a:r>
              <a:rPr lang="en-GB" dirty="0" err="1">
                <a:sym typeface="Symbol" pitchFamily="18" charset="2"/>
              </a:rPr>
              <a:t>+</a:t>
            </a:r>
            <a:r>
              <a:rPr lang="en-GB" dirty="0" err="1">
                <a:solidFill>
                  <a:schemeClr val="bg1"/>
                </a:solidFill>
                <a:highlight>
                  <a:srgbClr val="008000"/>
                </a:highlight>
                <a:sym typeface="Symbol" pitchFamily="18" charset="2"/>
              </a:rPr>
              <a:t>o-R</a:t>
            </a:r>
            <a:r>
              <a:rPr lang="en-GB" dirty="0">
                <a:sym typeface="Symbol" pitchFamily="18" charset="2"/>
              </a:rPr>
              <a:t> </a:t>
            </a:r>
            <a:r>
              <a:rPr lang="en-GB" dirty="0">
                <a:solidFill>
                  <a:schemeClr val="bg1"/>
                </a:solidFill>
                <a:highlight>
                  <a:srgbClr val="FF0000"/>
                </a:highlight>
                <a:sym typeface="Symbol" pitchFamily="18" charset="2"/>
              </a:rPr>
              <a:t>S</a:t>
            </a:r>
            <a:r>
              <a:rPr lang="en-GB" dirty="0">
                <a:sym typeface="Symbol" pitchFamily="18" charset="2"/>
              </a:rPr>
              <a:t>	     k=         2 m</a:t>
            </a:r>
            <a:r>
              <a:rPr lang="en-GB" baseline="30000" dirty="0">
                <a:sym typeface="Symbol" pitchFamily="18" charset="2"/>
              </a:rPr>
              <a:t>3</a:t>
            </a:r>
            <a:r>
              <a:rPr lang="en-GB" dirty="0">
                <a:sym typeface="Symbol" pitchFamily="18" charset="2"/>
              </a:rPr>
              <a:t> mol</a:t>
            </a:r>
            <a:r>
              <a:rPr lang="en-GB" baseline="30000" dirty="0">
                <a:sym typeface="Symbol" pitchFamily="18" charset="2"/>
              </a:rPr>
              <a:t>-1</a:t>
            </a:r>
            <a:r>
              <a:rPr lang="en-GB" dirty="0">
                <a:sym typeface="Symbol" pitchFamily="18" charset="2"/>
              </a:rPr>
              <a:t> s</a:t>
            </a:r>
            <a:r>
              <a:rPr lang="en-GB" baseline="30000" dirty="0">
                <a:sym typeface="Symbol" pitchFamily="18" charset="2"/>
              </a:rPr>
              <a:t>-1</a:t>
            </a:r>
            <a:endParaRPr lang="en-GB" dirty="0">
              <a:sym typeface="Symbol" pitchFamily="18" charset="2"/>
            </a:endParaRPr>
          </a:p>
          <a:p>
            <a:pPr marL="457200" lvl="1" indent="0">
              <a:buNone/>
            </a:pPr>
            <a:r>
              <a:rPr lang="en-GB" dirty="0" err="1">
                <a:highlight>
                  <a:srgbClr val="FFFF00"/>
                </a:highlight>
                <a:sym typeface="Symbol" pitchFamily="18" charset="2"/>
              </a:rPr>
              <a:t>B</a:t>
            </a:r>
            <a:r>
              <a:rPr lang="en-GB" dirty="0" err="1">
                <a:sym typeface="Symbol" pitchFamily="18" charset="2"/>
              </a:rPr>
              <a:t>+</a:t>
            </a:r>
            <a:r>
              <a:rPr lang="en-GB" dirty="0" err="1">
                <a:solidFill>
                  <a:schemeClr val="bg1"/>
                </a:solidFill>
                <a:highlight>
                  <a:srgbClr val="008000"/>
                </a:highlight>
                <a:sym typeface="Symbol" pitchFamily="18" charset="2"/>
              </a:rPr>
              <a:t>p-R</a:t>
            </a:r>
            <a:r>
              <a:rPr lang="en-GB" dirty="0">
                <a:sym typeface="Symbol" pitchFamily="18" charset="2"/>
              </a:rPr>
              <a:t> </a:t>
            </a:r>
            <a:r>
              <a:rPr lang="en-GB" dirty="0">
                <a:solidFill>
                  <a:schemeClr val="bg1"/>
                </a:solidFill>
                <a:highlight>
                  <a:srgbClr val="FF0000"/>
                </a:highlight>
                <a:sym typeface="Symbol" pitchFamily="18" charset="2"/>
              </a:rPr>
              <a:t>S</a:t>
            </a:r>
            <a:r>
              <a:rPr lang="en-GB" dirty="0">
                <a:sym typeface="Symbol" pitchFamily="18" charset="2"/>
              </a:rPr>
              <a:t>	     k=       22 m</a:t>
            </a:r>
            <a:r>
              <a:rPr lang="en-GB" baseline="30000" dirty="0">
                <a:sym typeface="Symbol" pitchFamily="18" charset="2"/>
              </a:rPr>
              <a:t>3</a:t>
            </a:r>
            <a:r>
              <a:rPr lang="en-GB" dirty="0">
                <a:sym typeface="Symbol" pitchFamily="18" charset="2"/>
              </a:rPr>
              <a:t> mol</a:t>
            </a:r>
            <a:r>
              <a:rPr lang="en-GB" baseline="30000" dirty="0">
                <a:sym typeface="Symbol" pitchFamily="18" charset="2"/>
              </a:rPr>
              <a:t>-1</a:t>
            </a:r>
            <a:r>
              <a:rPr lang="en-GB" dirty="0">
                <a:sym typeface="Symbol" pitchFamily="18" charset="2"/>
              </a:rPr>
              <a:t> s</a:t>
            </a:r>
            <a:r>
              <a:rPr lang="en-GB" baseline="30000" dirty="0">
                <a:sym typeface="Symbol" pitchFamily="18" charset="2"/>
              </a:rPr>
              <a:t>-1</a:t>
            </a:r>
            <a:endParaRPr lang="en-GB" dirty="0">
              <a:sym typeface="Symbol" pitchFamily="18" charset="2"/>
            </a:endParaRPr>
          </a:p>
          <a:p>
            <a:pPr marL="457200" lvl="1" indent="0">
              <a:buNone/>
            </a:pPr>
            <a:r>
              <a:rPr lang="en-GB" dirty="0">
                <a:highlight>
                  <a:srgbClr val="FFFF00"/>
                </a:highlight>
                <a:sym typeface="Symbol" pitchFamily="18" charset="2"/>
              </a:rPr>
              <a:t>B</a:t>
            </a:r>
            <a:r>
              <a:rPr lang="en-GB" dirty="0">
                <a:sym typeface="Symbol" pitchFamily="18" charset="2"/>
              </a:rPr>
              <a:t>+</a:t>
            </a:r>
            <a:r>
              <a:rPr lang="en-GB" dirty="0">
                <a:solidFill>
                  <a:schemeClr val="bg1"/>
                </a:solidFill>
                <a:highlight>
                  <a:srgbClr val="800000"/>
                </a:highlight>
                <a:sym typeface="Symbol" pitchFamily="18" charset="2"/>
              </a:rPr>
              <a:t>C</a:t>
            </a:r>
            <a:r>
              <a:rPr lang="en-GB" dirty="0">
                <a:sym typeface="Symbol" pitchFamily="18" charset="2"/>
              </a:rPr>
              <a:t>   </a:t>
            </a:r>
            <a:r>
              <a:rPr lang="en-GB" dirty="0">
                <a:solidFill>
                  <a:srgbClr val="FF0000"/>
                </a:solidFill>
                <a:sym typeface="Symbol" pitchFamily="18" charset="2"/>
              </a:rPr>
              <a:t>Q</a:t>
            </a:r>
            <a:r>
              <a:rPr lang="en-GB" dirty="0">
                <a:sym typeface="Symbol" pitchFamily="18" charset="2"/>
              </a:rPr>
              <a:t>	     k=     125 m</a:t>
            </a:r>
            <a:r>
              <a:rPr lang="en-GB" baseline="30000" dirty="0">
                <a:sym typeface="Symbol" pitchFamily="18" charset="2"/>
              </a:rPr>
              <a:t>3</a:t>
            </a:r>
            <a:r>
              <a:rPr lang="en-GB" dirty="0">
                <a:sym typeface="Symbol" pitchFamily="18" charset="2"/>
              </a:rPr>
              <a:t> mol</a:t>
            </a:r>
            <a:r>
              <a:rPr lang="en-GB" baseline="30000" dirty="0">
                <a:sym typeface="Symbol" pitchFamily="18" charset="2"/>
              </a:rPr>
              <a:t>-1</a:t>
            </a:r>
            <a:r>
              <a:rPr lang="en-GB" dirty="0">
                <a:sym typeface="Symbol" pitchFamily="18" charset="2"/>
              </a:rPr>
              <a:t> s</a:t>
            </a:r>
            <a:r>
              <a:rPr lang="en-GB" baseline="30000" dirty="0">
                <a:sym typeface="Symbol" pitchFamily="18" charset="2"/>
              </a:rPr>
              <a:t>-1</a:t>
            </a:r>
          </a:p>
        </p:txBody>
      </p:sp>
      <p:sp>
        <p:nvSpPr>
          <p:cNvPr id="7" name="Footer Placeholder 6">
            <a:extLst>
              <a:ext uri="{FF2B5EF4-FFF2-40B4-BE49-F238E27FC236}">
                <a16:creationId xmlns:a16="http://schemas.microsoft.com/office/drawing/2014/main" id="{49EC2BC7-3AC9-40A2-8E41-6243495AB305}"/>
              </a:ext>
            </a:extLst>
          </p:cNvPr>
          <p:cNvSpPr>
            <a:spLocks noGrp="1"/>
          </p:cNvSpPr>
          <p:nvPr>
            <p:ph type="ftr" sz="quarter" idx="11"/>
          </p:nvPr>
        </p:nvSpPr>
        <p:spPr/>
        <p:txBody>
          <a:bodyPr/>
          <a:lstStyle/>
          <a:p>
            <a:r>
              <a:rPr lang="en-US"/>
              <a:t>Chemical Consultants Network Meeting, Bala Cynwyd, PA - 11-September-2019</a:t>
            </a:r>
          </a:p>
        </p:txBody>
      </p:sp>
      <p:sp>
        <p:nvSpPr>
          <p:cNvPr id="8" name="Slide Number Placeholder 7">
            <a:extLst>
              <a:ext uri="{FF2B5EF4-FFF2-40B4-BE49-F238E27FC236}">
                <a16:creationId xmlns:a16="http://schemas.microsoft.com/office/drawing/2014/main" id="{8B3D0991-1ED4-4F3F-902A-EE4BF4554CE9}"/>
              </a:ext>
            </a:extLst>
          </p:cNvPr>
          <p:cNvSpPr>
            <a:spLocks noGrp="1"/>
          </p:cNvSpPr>
          <p:nvPr>
            <p:ph type="sldNum" sz="quarter" idx="12"/>
          </p:nvPr>
        </p:nvSpPr>
        <p:spPr/>
        <p:txBody>
          <a:bodyPr/>
          <a:lstStyle/>
          <a:p>
            <a:fld id="{DB72125C-AC2D-4A14-91FF-76C5DBC10812}" type="slidenum">
              <a:rPr lang="en-US" smtClean="0"/>
              <a:t>33</a:t>
            </a:fld>
            <a:endParaRPr lang="en-US"/>
          </a:p>
        </p:txBody>
      </p:sp>
      <p:grpSp>
        <p:nvGrpSpPr>
          <p:cNvPr id="40" name="Group 39">
            <a:extLst>
              <a:ext uri="{FF2B5EF4-FFF2-40B4-BE49-F238E27FC236}">
                <a16:creationId xmlns:a16="http://schemas.microsoft.com/office/drawing/2014/main" id="{0B8F0613-831F-4BDA-B464-784F9DC6036B}"/>
              </a:ext>
            </a:extLst>
          </p:cNvPr>
          <p:cNvGrpSpPr/>
          <p:nvPr/>
        </p:nvGrpSpPr>
        <p:grpSpPr>
          <a:xfrm>
            <a:off x="6115050" y="1766944"/>
            <a:ext cx="2144787" cy="1494279"/>
            <a:chOff x="1174627" y="4295001"/>
            <a:chExt cx="2144787" cy="1494279"/>
          </a:xfrm>
        </p:grpSpPr>
        <p:grpSp>
          <p:nvGrpSpPr>
            <p:cNvPr id="31" name="Group 30">
              <a:extLst>
                <a:ext uri="{FF2B5EF4-FFF2-40B4-BE49-F238E27FC236}">
                  <a16:creationId xmlns:a16="http://schemas.microsoft.com/office/drawing/2014/main" id="{338C6457-EE06-4224-B733-8314ED68061D}"/>
                </a:ext>
              </a:extLst>
            </p:cNvPr>
            <p:cNvGrpSpPr/>
            <p:nvPr/>
          </p:nvGrpSpPr>
          <p:grpSpPr>
            <a:xfrm>
              <a:off x="1174627" y="4295001"/>
              <a:ext cx="2144787" cy="1494279"/>
              <a:chOff x="1174627" y="4295001"/>
              <a:chExt cx="2144787" cy="1494279"/>
            </a:xfrm>
          </p:grpSpPr>
          <p:sp>
            <p:nvSpPr>
              <p:cNvPr id="11" name="TextBox 10">
                <a:extLst>
                  <a:ext uri="{FF2B5EF4-FFF2-40B4-BE49-F238E27FC236}">
                    <a16:creationId xmlns:a16="http://schemas.microsoft.com/office/drawing/2014/main" id="{9BF6BFC8-6E94-4246-B1C2-5638742F1820}"/>
                  </a:ext>
                </a:extLst>
              </p:cNvPr>
              <p:cNvSpPr txBox="1"/>
              <p:nvPr/>
            </p:nvSpPr>
            <p:spPr>
              <a:xfrm>
                <a:off x="1174627" y="4572000"/>
                <a:ext cx="317716" cy="1200329"/>
              </a:xfrm>
              <a:prstGeom prst="rect">
                <a:avLst/>
              </a:prstGeom>
              <a:noFill/>
            </p:spPr>
            <p:txBody>
              <a:bodyPr wrap="none" rtlCol="0">
                <a:spAutoFit/>
              </a:bodyPr>
              <a:lstStyle/>
              <a:p>
                <a:r>
                  <a:rPr lang="en-US" dirty="0">
                    <a:solidFill>
                      <a:schemeClr val="bg1"/>
                    </a:solidFill>
                    <a:highlight>
                      <a:srgbClr val="0000FF"/>
                    </a:highlight>
                  </a:rPr>
                  <a:t>A</a:t>
                </a:r>
              </a:p>
              <a:p>
                <a:endParaRPr lang="en-US" dirty="0"/>
              </a:p>
              <a:p>
                <a:endParaRPr lang="en-US" dirty="0"/>
              </a:p>
              <a:p>
                <a:r>
                  <a:rPr lang="en-US" dirty="0">
                    <a:solidFill>
                      <a:schemeClr val="bg1"/>
                    </a:solidFill>
                    <a:highlight>
                      <a:srgbClr val="800000"/>
                    </a:highlight>
                  </a:rPr>
                  <a:t>C</a:t>
                </a:r>
              </a:p>
            </p:txBody>
          </p:sp>
          <p:sp>
            <p:nvSpPr>
              <p:cNvPr id="12" name="TextBox 11">
                <a:extLst>
                  <a:ext uri="{FF2B5EF4-FFF2-40B4-BE49-F238E27FC236}">
                    <a16:creationId xmlns:a16="http://schemas.microsoft.com/office/drawing/2014/main" id="{6DCBABD4-60FB-486C-837B-78FE448012FF}"/>
                  </a:ext>
                </a:extLst>
              </p:cNvPr>
              <p:cNvSpPr txBox="1"/>
              <p:nvPr/>
            </p:nvSpPr>
            <p:spPr>
              <a:xfrm>
                <a:off x="2030304" y="4295001"/>
                <a:ext cx="502061" cy="1477328"/>
              </a:xfrm>
              <a:prstGeom prst="rect">
                <a:avLst/>
              </a:prstGeom>
              <a:noFill/>
            </p:spPr>
            <p:txBody>
              <a:bodyPr wrap="none" rtlCol="0">
                <a:spAutoFit/>
              </a:bodyPr>
              <a:lstStyle/>
              <a:p>
                <a:r>
                  <a:rPr lang="en-US" dirty="0">
                    <a:solidFill>
                      <a:schemeClr val="bg1"/>
                    </a:solidFill>
                    <a:highlight>
                      <a:srgbClr val="008000"/>
                    </a:highlight>
                  </a:rPr>
                  <a:t>o-R</a:t>
                </a:r>
              </a:p>
              <a:p>
                <a:endParaRPr lang="en-US" dirty="0">
                  <a:solidFill>
                    <a:srgbClr val="00B050"/>
                  </a:solidFill>
                </a:endParaRPr>
              </a:p>
              <a:p>
                <a:r>
                  <a:rPr lang="en-US" dirty="0">
                    <a:solidFill>
                      <a:schemeClr val="bg1"/>
                    </a:solidFill>
                    <a:highlight>
                      <a:srgbClr val="008000"/>
                    </a:highlight>
                  </a:rPr>
                  <a:t>p-R</a:t>
                </a:r>
              </a:p>
              <a:p>
                <a:endParaRPr lang="en-US" dirty="0"/>
              </a:p>
              <a:p>
                <a:r>
                  <a:rPr lang="en-US" dirty="0">
                    <a:solidFill>
                      <a:srgbClr val="FF0000"/>
                    </a:solidFill>
                  </a:rPr>
                  <a:t>Q</a:t>
                </a:r>
              </a:p>
            </p:txBody>
          </p:sp>
          <p:sp>
            <p:nvSpPr>
              <p:cNvPr id="14" name="TextBox 13">
                <a:extLst>
                  <a:ext uri="{FF2B5EF4-FFF2-40B4-BE49-F238E27FC236}">
                    <a16:creationId xmlns:a16="http://schemas.microsoft.com/office/drawing/2014/main" id="{212113FC-D66E-4EC0-A1A2-64088C924D18}"/>
                  </a:ext>
                </a:extLst>
              </p:cNvPr>
              <p:cNvSpPr txBox="1"/>
              <p:nvPr/>
            </p:nvSpPr>
            <p:spPr>
              <a:xfrm>
                <a:off x="3028950" y="4588951"/>
                <a:ext cx="290464" cy="1200329"/>
              </a:xfrm>
              <a:prstGeom prst="rect">
                <a:avLst/>
              </a:prstGeom>
              <a:noFill/>
            </p:spPr>
            <p:txBody>
              <a:bodyPr wrap="none" rtlCol="0">
                <a:spAutoFit/>
              </a:bodyPr>
              <a:lstStyle/>
              <a:p>
                <a:r>
                  <a:rPr lang="en-US" dirty="0">
                    <a:solidFill>
                      <a:schemeClr val="bg1"/>
                    </a:solidFill>
                    <a:highlight>
                      <a:srgbClr val="FF0000"/>
                    </a:highlight>
                  </a:rPr>
                  <a:t>S</a:t>
                </a:r>
              </a:p>
              <a:p>
                <a:endParaRPr lang="en-US" dirty="0"/>
              </a:p>
              <a:p>
                <a:endParaRPr lang="en-US" dirty="0"/>
              </a:p>
              <a:p>
                <a:endParaRPr lang="en-US" dirty="0"/>
              </a:p>
            </p:txBody>
          </p:sp>
          <p:cxnSp>
            <p:nvCxnSpPr>
              <p:cNvPr id="16" name="Straight Arrow Connector 15">
                <a:extLst>
                  <a:ext uri="{FF2B5EF4-FFF2-40B4-BE49-F238E27FC236}">
                    <a16:creationId xmlns:a16="http://schemas.microsoft.com/office/drawing/2014/main" id="{75EA52FE-95B2-4CE8-9EB1-F68726A3BA05}"/>
                  </a:ext>
                </a:extLst>
              </p:cNvPr>
              <p:cNvCxnSpPr>
                <a:cxnSpLocks/>
              </p:cNvCxnSpPr>
              <p:nvPr/>
            </p:nvCxnSpPr>
            <p:spPr>
              <a:xfrm flipV="1">
                <a:off x="1484327" y="4478694"/>
                <a:ext cx="615061" cy="2799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2DA9130-E4B4-4638-81E6-40FE0BE9AAD0}"/>
                  </a:ext>
                </a:extLst>
              </p:cNvPr>
              <p:cNvCxnSpPr>
                <a:cxnSpLocks/>
                <a:endCxn id="12" idx="1"/>
              </p:cNvCxnSpPr>
              <p:nvPr/>
            </p:nvCxnSpPr>
            <p:spPr>
              <a:xfrm>
                <a:off x="1484327" y="4749282"/>
                <a:ext cx="545977" cy="2843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ABEDE1-0538-4074-A207-089FD836E0CB}"/>
                  </a:ext>
                </a:extLst>
              </p:cNvPr>
              <p:cNvCxnSpPr/>
              <p:nvPr/>
            </p:nvCxnSpPr>
            <p:spPr>
              <a:xfrm>
                <a:off x="1484327" y="5561045"/>
                <a:ext cx="5459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D54C1F4-41DF-40CD-97F2-7D997FB8DF65}"/>
                  </a:ext>
                </a:extLst>
              </p:cNvPr>
              <p:cNvCxnSpPr/>
              <p:nvPr/>
            </p:nvCxnSpPr>
            <p:spPr>
              <a:xfrm>
                <a:off x="2532365" y="4478694"/>
                <a:ext cx="496585" cy="270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463F819-3432-4971-A875-EB94F3882E13}"/>
                  </a:ext>
                </a:extLst>
              </p:cNvPr>
              <p:cNvCxnSpPr>
                <a:stCxn id="12" idx="3"/>
              </p:cNvCxnSpPr>
              <p:nvPr/>
            </p:nvCxnSpPr>
            <p:spPr>
              <a:xfrm flipV="1">
                <a:off x="2532365" y="4758612"/>
                <a:ext cx="496585" cy="2750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5" name="TextBox 34">
              <a:extLst>
                <a:ext uri="{FF2B5EF4-FFF2-40B4-BE49-F238E27FC236}">
                  <a16:creationId xmlns:a16="http://schemas.microsoft.com/office/drawing/2014/main" id="{C80CD5EE-A1B7-4A29-A9B2-BF10352DA519}"/>
                </a:ext>
              </a:extLst>
            </p:cNvPr>
            <p:cNvSpPr txBox="1"/>
            <p:nvPr/>
          </p:nvSpPr>
          <p:spPr>
            <a:xfrm rot="20172082">
              <a:off x="1534750" y="4333488"/>
              <a:ext cx="456541" cy="369332"/>
            </a:xfrm>
            <a:prstGeom prst="rect">
              <a:avLst/>
            </a:prstGeom>
            <a:noFill/>
          </p:spPr>
          <p:txBody>
            <a:bodyPr wrap="square" rtlCol="0">
              <a:spAutoFit/>
            </a:bodyPr>
            <a:lstStyle/>
            <a:p>
              <a:r>
                <a:rPr lang="en-US" dirty="0">
                  <a:highlight>
                    <a:srgbClr val="FFFF00"/>
                  </a:highlight>
                </a:rPr>
                <a:t>+</a:t>
              </a:r>
              <a:r>
                <a:rPr lang="en-US" dirty="0">
                  <a:solidFill>
                    <a:schemeClr val="tx2"/>
                  </a:solidFill>
                  <a:highlight>
                    <a:srgbClr val="FFFF00"/>
                  </a:highlight>
                </a:rPr>
                <a:t>B</a:t>
              </a:r>
            </a:p>
          </p:txBody>
        </p:sp>
        <p:sp>
          <p:nvSpPr>
            <p:cNvPr id="36" name="TextBox 35">
              <a:extLst>
                <a:ext uri="{FF2B5EF4-FFF2-40B4-BE49-F238E27FC236}">
                  <a16:creationId xmlns:a16="http://schemas.microsoft.com/office/drawing/2014/main" id="{6A79A3A0-9AF9-4776-A454-E548F7AAF139}"/>
                </a:ext>
              </a:extLst>
            </p:cNvPr>
            <p:cNvSpPr txBox="1"/>
            <p:nvPr/>
          </p:nvSpPr>
          <p:spPr>
            <a:xfrm rot="1558464">
              <a:off x="1495013" y="4819783"/>
              <a:ext cx="456541" cy="369332"/>
            </a:xfrm>
            <a:prstGeom prst="rect">
              <a:avLst/>
            </a:prstGeom>
            <a:noFill/>
          </p:spPr>
          <p:txBody>
            <a:bodyPr wrap="square" rtlCol="0">
              <a:spAutoFit/>
            </a:bodyPr>
            <a:lstStyle/>
            <a:p>
              <a:r>
                <a:rPr lang="en-US" dirty="0">
                  <a:highlight>
                    <a:srgbClr val="FFFF00"/>
                  </a:highlight>
                </a:rPr>
                <a:t>+</a:t>
              </a:r>
              <a:r>
                <a:rPr lang="en-US" dirty="0">
                  <a:solidFill>
                    <a:schemeClr val="tx2"/>
                  </a:solidFill>
                  <a:highlight>
                    <a:srgbClr val="FFFF00"/>
                  </a:highlight>
                </a:rPr>
                <a:t>B</a:t>
              </a:r>
            </a:p>
          </p:txBody>
        </p:sp>
        <p:sp>
          <p:nvSpPr>
            <p:cNvPr id="37" name="TextBox 36">
              <a:extLst>
                <a:ext uri="{FF2B5EF4-FFF2-40B4-BE49-F238E27FC236}">
                  <a16:creationId xmlns:a16="http://schemas.microsoft.com/office/drawing/2014/main" id="{64D142D1-A7D6-431D-BBD4-7F88714EC670}"/>
                </a:ext>
              </a:extLst>
            </p:cNvPr>
            <p:cNvSpPr txBox="1"/>
            <p:nvPr/>
          </p:nvSpPr>
          <p:spPr>
            <a:xfrm rot="1653413">
              <a:off x="2576043" y="4309725"/>
              <a:ext cx="456541" cy="369332"/>
            </a:xfrm>
            <a:prstGeom prst="rect">
              <a:avLst/>
            </a:prstGeom>
            <a:noFill/>
          </p:spPr>
          <p:txBody>
            <a:bodyPr wrap="square" rtlCol="0">
              <a:spAutoFit/>
            </a:bodyPr>
            <a:lstStyle/>
            <a:p>
              <a:r>
                <a:rPr lang="en-US" dirty="0">
                  <a:highlight>
                    <a:srgbClr val="FFFF00"/>
                  </a:highlight>
                </a:rPr>
                <a:t>+</a:t>
              </a:r>
              <a:r>
                <a:rPr lang="en-US" dirty="0">
                  <a:solidFill>
                    <a:schemeClr val="tx2"/>
                  </a:solidFill>
                  <a:highlight>
                    <a:srgbClr val="FFFF00"/>
                  </a:highlight>
                </a:rPr>
                <a:t>B</a:t>
              </a:r>
            </a:p>
          </p:txBody>
        </p:sp>
        <p:sp>
          <p:nvSpPr>
            <p:cNvPr id="38" name="TextBox 37">
              <a:extLst>
                <a:ext uri="{FF2B5EF4-FFF2-40B4-BE49-F238E27FC236}">
                  <a16:creationId xmlns:a16="http://schemas.microsoft.com/office/drawing/2014/main" id="{74CE7754-9C1E-4545-A2A3-B712E3CF7D4D}"/>
                </a:ext>
              </a:extLst>
            </p:cNvPr>
            <p:cNvSpPr txBox="1"/>
            <p:nvPr/>
          </p:nvSpPr>
          <p:spPr>
            <a:xfrm rot="19888531">
              <a:off x="2603994" y="4800025"/>
              <a:ext cx="456541" cy="369332"/>
            </a:xfrm>
            <a:prstGeom prst="rect">
              <a:avLst/>
            </a:prstGeom>
            <a:noFill/>
          </p:spPr>
          <p:txBody>
            <a:bodyPr wrap="square" rtlCol="0">
              <a:spAutoFit/>
            </a:bodyPr>
            <a:lstStyle/>
            <a:p>
              <a:r>
                <a:rPr lang="en-US" dirty="0">
                  <a:highlight>
                    <a:srgbClr val="FFFF00"/>
                  </a:highlight>
                </a:rPr>
                <a:t>+</a:t>
              </a:r>
              <a:r>
                <a:rPr lang="en-US" dirty="0">
                  <a:solidFill>
                    <a:schemeClr val="tx2"/>
                  </a:solidFill>
                  <a:highlight>
                    <a:srgbClr val="FFFF00"/>
                  </a:highlight>
                </a:rPr>
                <a:t>B</a:t>
              </a:r>
            </a:p>
          </p:txBody>
        </p:sp>
        <p:sp>
          <p:nvSpPr>
            <p:cNvPr id="39" name="TextBox 38">
              <a:extLst>
                <a:ext uri="{FF2B5EF4-FFF2-40B4-BE49-F238E27FC236}">
                  <a16:creationId xmlns:a16="http://schemas.microsoft.com/office/drawing/2014/main" id="{EE264AE5-C049-4367-AAFF-77B23A19C8F2}"/>
                </a:ext>
              </a:extLst>
            </p:cNvPr>
            <p:cNvSpPr txBox="1"/>
            <p:nvPr/>
          </p:nvSpPr>
          <p:spPr>
            <a:xfrm>
              <a:off x="1484327" y="5264793"/>
              <a:ext cx="456541" cy="369332"/>
            </a:xfrm>
            <a:prstGeom prst="rect">
              <a:avLst/>
            </a:prstGeom>
            <a:noFill/>
          </p:spPr>
          <p:txBody>
            <a:bodyPr wrap="square" rtlCol="0">
              <a:spAutoFit/>
            </a:bodyPr>
            <a:lstStyle/>
            <a:p>
              <a:r>
                <a:rPr lang="en-US" dirty="0">
                  <a:highlight>
                    <a:srgbClr val="FFFF00"/>
                  </a:highlight>
                </a:rPr>
                <a:t>+B</a:t>
              </a:r>
            </a:p>
          </p:txBody>
        </p:sp>
      </p:grpSp>
      <p:sp>
        <p:nvSpPr>
          <p:cNvPr id="41" name="TextBox 40">
            <a:extLst>
              <a:ext uri="{FF2B5EF4-FFF2-40B4-BE49-F238E27FC236}">
                <a16:creationId xmlns:a16="http://schemas.microsoft.com/office/drawing/2014/main" id="{248878F6-FBAC-401B-8663-FA95FB7DC899}"/>
              </a:ext>
            </a:extLst>
          </p:cNvPr>
          <p:cNvSpPr txBox="1"/>
          <p:nvPr/>
        </p:nvSpPr>
        <p:spPr>
          <a:xfrm>
            <a:off x="628650" y="3656566"/>
            <a:ext cx="8149265" cy="3111621"/>
          </a:xfrm>
          <a:prstGeom prst="rect">
            <a:avLst/>
          </a:prstGeom>
          <a:noFill/>
        </p:spPr>
        <p:txBody>
          <a:bodyPr wrap="square" rtlCol="0">
            <a:spAutoFit/>
          </a:bodyPr>
          <a:lstStyle/>
          <a:p>
            <a:pPr marL="228600" indent="-228600" defTabSz="914400">
              <a:lnSpc>
                <a:spcPct val="90000"/>
              </a:lnSpc>
              <a:spcBef>
                <a:spcPts val="1000"/>
              </a:spcBef>
              <a:buFont typeface="Arial" panose="020B0604020202020204" pitchFamily="34" charset="0"/>
              <a:buChar char="•"/>
            </a:pPr>
            <a:r>
              <a:rPr lang="en-US" sz="2400" dirty="0"/>
              <a:t>Practical aspects of using the Bourne Reactions (along with typical rate constants) are discussed in HIM (2004)</a:t>
            </a:r>
          </a:p>
          <a:p>
            <a:pPr marL="228600" indent="-228600" defTabSz="914400">
              <a:lnSpc>
                <a:spcPct val="90000"/>
              </a:lnSpc>
              <a:spcBef>
                <a:spcPts val="1000"/>
              </a:spcBef>
              <a:buFont typeface="Arial" panose="020B0604020202020204" pitchFamily="34" charset="0"/>
              <a:buChar char="•"/>
            </a:pPr>
            <a:r>
              <a:rPr lang="en-US" sz="2400" dirty="0"/>
              <a:t>How well do you know your process rate constants?</a:t>
            </a:r>
          </a:p>
          <a:p>
            <a:pPr marL="228600" indent="-228600" defTabSz="914400">
              <a:lnSpc>
                <a:spcPct val="90000"/>
              </a:lnSpc>
              <a:spcBef>
                <a:spcPts val="1000"/>
              </a:spcBef>
              <a:buFont typeface="Arial" panose="020B0604020202020204" pitchFamily="34" charset="0"/>
              <a:buChar char="•"/>
            </a:pPr>
            <a:r>
              <a:rPr lang="en-US" sz="2400" dirty="0"/>
              <a:t>Why use a model reaction system when you can test mixing sensitivities with your own reaction system? </a:t>
            </a:r>
          </a:p>
          <a:p>
            <a:pPr marL="228600" indent="-228600" defTabSz="914400">
              <a:lnSpc>
                <a:spcPct val="90000"/>
              </a:lnSpc>
              <a:spcBef>
                <a:spcPts val="1000"/>
              </a:spcBef>
              <a:buFont typeface="Arial" panose="020B0604020202020204" pitchFamily="34" charset="0"/>
              <a:buChar char="•"/>
            </a:pPr>
            <a:r>
              <a:rPr lang="en-US" sz="2400" dirty="0"/>
              <a:t>What if the competing rate process is a </a:t>
            </a:r>
            <a:r>
              <a:rPr lang="en-US" sz="2400" i="1" dirty="0"/>
              <a:t>physical</a:t>
            </a:r>
            <a:r>
              <a:rPr lang="en-US" sz="2400" dirty="0"/>
              <a:t> rate process (like a phase change) instead of a reaction?</a:t>
            </a:r>
          </a:p>
          <a:p>
            <a:endParaRPr lang="en-US" sz="2000" dirty="0"/>
          </a:p>
        </p:txBody>
      </p:sp>
    </p:spTree>
    <p:extLst>
      <p:ext uri="{BB962C8B-B14F-4D97-AF65-F5344CB8AC3E}">
        <p14:creationId xmlns:p14="http://schemas.microsoft.com/office/powerpoint/2010/main" val="32049539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Bourne (2003) Experimental Protocol</a:t>
            </a:r>
          </a:p>
        </p:txBody>
      </p:sp>
      <p:sp>
        <p:nvSpPr>
          <p:cNvPr id="4" name="Slide Number Placeholder 3"/>
          <p:cNvSpPr>
            <a:spLocks noGrp="1"/>
          </p:cNvSpPr>
          <p:nvPr>
            <p:ph type="sldNum" sz="quarter" idx="12"/>
          </p:nvPr>
        </p:nvSpPr>
        <p:spPr/>
        <p:txBody>
          <a:bodyPr/>
          <a:lstStyle/>
          <a:p>
            <a:fld id="{5D7E0B00-4FDE-D040-8275-1F4B80113D68}" type="slidenum">
              <a:rPr lang="en-US" smtClean="0"/>
              <a:pPr/>
              <a:t>34</a:t>
            </a:fld>
            <a:endParaRPr lang="en-US"/>
          </a:p>
        </p:txBody>
      </p:sp>
      <p:pic>
        <p:nvPicPr>
          <p:cNvPr id="6" name="Picture 5"/>
          <p:cNvPicPr>
            <a:picLocks noChangeAspect="1"/>
          </p:cNvPicPr>
          <p:nvPr/>
        </p:nvPicPr>
        <p:blipFill>
          <a:blip r:embed="rId3"/>
          <a:stretch>
            <a:fillRect/>
          </a:stretch>
        </p:blipFill>
        <p:spPr>
          <a:xfrm>
            <a:off x="907986" y="1026968"/>
            <a:ext cx="7328027" cy="4804064"/>
          </a:xfrm>
          <a:prstGeom prst="rect">
            <a:avLst/>
          </a:prstGeom>
        </p:spPr>
      </p:pic>
      <p:sp>
        <p:nvSpPr>
          <p:cNvPr id="3" name="TextBox 2"/>
          <p:cNvSpPr txBox="1"/>
          <p:nvPr/>
        </p:nvSpPr>
        <p:spPr>
          <a:xfrm>
            <a:off x="5497688" y="3691464"/>
            <a:ext cx="3031066" cy="1077218"/>
          </a:xfrm>
          <a:prstGeom prst="rect">
            <a:avLst/>
          </a:prstGeom>
          <a:noFill/>
        </p:spPr>
        <p:txBody>
          <a:bodyPr wrap="square" rtlCol="0">
            <a:spAutoFit/>
          </a:bodyPr>
          <a:lstStyle/>
          <a:p>
            <a:r>
              <a:rPr lang="en-US" sz="1600" dirty="0"/>
              <a:t>The feed time for a </a:t>
            </a:r>
            <a:r>
              <a:rPr lang="en-US" sz="1600" dirty="0" err="1"/>
              <a:t>semibatch</a:t>
            </a:r>
            <a:r>
              <a:rPr lang="en-US" sz="1600" dirty="0"/>
              <a:t> reactor is usually so long that macromixing is not controlling. –Bourne (2003)</a:t>
            </a:r>
          </a:p>
        </p:txBody>
      </p:sp>
      <p:sp>
        <p:nvSpPr>
          <p:cNvPr id="5" name="Footer Placeholder 4">
            <a:extLst>
              <a:ext uri="{FF2B5EF4-FFF2-40B4-BE49-F238E27FC236}">
                <a16:creationId xmlns:a16="http://schemas.microsoft.com/office/drawing/2014/main" id="{3B7B08C2-7E03-4142-B84B-B28F0137CDEA}"/>
              </a:ext>
            </a:extLst>
          </p:cNvPr>
          <p:cNvSpPr>
            <a:spLocks noGrp="1"/>
          </p:cNvSpPr>
          <p:nvPr>
            <p:ph type="ftr" sz="quarter" idx="11"/>
          </p:nvPr>
        </p:nvSpPr>
        <p:spPr/>
        <p:txBody>
          <a:bodyPr/>
          <a:lstStyle/>
          <a:p>
            <a:r>
              <a:rPr lang="en-US"/>
              <a:t>Chemical Consultants Network Meeting, Bala Cynwyd, PA - 11-September-2019</a:t>
            </a:r>
          </a:p>
        </p:txBody>
      </p:sp>
    </p:spTree>
    <p:extLst>
      <p:ext uri="{BB962C8B-B14F-4D97-AF65-F5344CB8AC3E}">
        <p14:creationId xmlns:p14="http://schemas.microsoft.com/office/powerpoint/2010/main" val="28508352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Bourne (2003) Experimental Protocol</a:t>
            </a:r>
          </a:p>
        </p:txBody>
      </p:sp>
      <p:sp>
        <p:nvSpPr>
          <p:cNvPr id="4" name="Slide Number Placeholder 3"/>
          <p:cNvSpPr>
            <a:spLocks noGrp="1"/>
          </p:cNvSpPr>
          <p:nvPr>
            <p:ph type="sldNum" sz="quarter" idx="12"/>
          </p:nvPr>
        </p:nvSpPr>
        <p:spPr/>
        <p:txBody>
          <a:bodyPr/>
          <a:lstStyle/>
          <a:p>
            <a:fld id="{5D7E0B00-4FDE-D040-8275-1F4B80113D68}" type="slidenum">
              <a:rPr lang="en-US" smtClean="0"/>
              <a:pPr/>
              <a:t>35</a:t>
            </a:fld>
            <a:endParaRPr lang="en-US"/>
          </a:p>
        </p:txBody>
      </p:sp>
      <p:pic>
        <p:nvPicPr>
          <p:cNvPr id="6" name="Picture 5"/>
          <p:cNvPicPr>
            <a:picLocks noChangeAspect="1"/>
          </p:cNvPicPr>
          <p:nvPr/>
        </p:nvPicPr>
        <p:blipFill>
          <a:blip r:embed="rId3"/>
          <a:stretch>
            <a:fillRect/>
          </a:stretch>
        </p:blipFill>
        <p:spPr>
          <a:xfrm>
            <a:off x="883600" y="1441531"/>
            <a:ext cx="7376799" cy="3974937"/>
          </a:xfrm>
          <a:prstGeom prst="rect">
            <a:avLst/>
          </a:prstGeom>
        </p:spPr>
      </p:pic>
      <p:sp>
        <p:nvSpPr>
          <p:cNvPr id="5" name="Footer Placeholder 4">
            <a:extLst>
              <a:ext uri="{FF2B5EF4-FFF2-40B4-BE49-F238E27FC236}">
                <a16:creationId xmlns:a16="http://schemas.microsoft.com/office/drawing/2014/main" id="{74DEF109-8523-4856-9C16-CA2A69B956F2}"/>
              </a:ext>
            </a:extLst>
          </p:cNvPr>
          <p:cNvSpPr>
            <a:spLocks noGrp="1"/>
          </p:cNvSpPr>
          <p:nvPr>
            <p:ph type="ftr" sz="quarter" idx="11"/>
          </p:nvPr>
        </p:nvSpPr>
        <p:spPr/>
        <p:txBody>
          <a:bodyPr/>
          <a:lstStyle/>
          <a:p>
            <a:r>
              <a:rPr lang="en-US"/>
              <a:t>Chemical Consultants Network Meeting, Bala Cynwyd, PA - 11-September-2019</a:t>
            </a:r>
          </a:p>
        </p:txBody>
      </p:sp>
    </p:spTree>
    <p:extLst>
      <p:ext uri="{BB962C8B-B14F-4D97-AF65-F5344CB8AC3E}">
        <p14:creationId xmlns:p14="http://schemas.microsoft.com/office/powerpoint/2010/main" val="14520100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4FAE2D9D-3BD3-47CF-9E8F-9FE35E9B14D6}"/>
              </a:ext>
            </a:extLst>
          </p:cNvPr>
          <p:cNvPicPr>
            <a:picLocks/>
          </p:cNvPicPr>
          <p:nvPr/>
        </p:nvPicPr>
        <p:blipFill>
          <a:blip r:embed="rId3"/>
          <a:stretch>
            <a:fillRect/>
          </a:stretch>
        </p:blipFill>
        <p:spPr>
          <a:xfrm>
            <a:off x="1641813" y="3594193"/>
            <a:ext cx="4572000" cy="2743200"/>
          </a:xfrm>
          <a:prstGeom prst="rect">
            <a:avLst/>
          </a:prstGeom>
        </p:spPr>
      </p:pic>
      <p:pic>
        <p:nvPicPr>
          <p:cNvPr id="22" name="Picture 21">
            <a:extLst>
              <a:ext uri="{FF2B5EF4-FFF2-40B4-BE49-F238E27FC236}">
                <a16:creationId xmlns:a16="http://schemas.microsoft.com/office/drawing/2014/main" id="{82EAA9D7-5057-47DB-8BEC-503A0463887A}"/>
              </a:ext>
            </a:extLst>
          </p:cNvPr>
          <p:cNvPicPr>
            <a:picLocks/>
          </p:cNvPicPr>
          <p:nvPr/>
        </p:nvPicPr>
        <p:blipFill>
          <a:blip r:embed="rId4"/>
          <a:stretch>
            <a:fillRect/>
          </a:stretch>
        </p:blipFill>
        <p:spPr>
          <a:xfrm>
            <a:off x="1632383" y="1249393"/>
            <a:ext cx="4572000" cy="2743200"/>
          </a:xfrm>
          <a:prstGeom prst="rect">
            <a:avLst/>
          </a:prstGeom>
        </p:spPr>
      </p:pic>
      <p:sp>
        <p:nvSpPr>
          <p:cNvPr id="2" name="Title 1"/>
          <p:cNvSpPr>
            <a:spLocks noGrp="1"/>
          </p:cNvSpPr>
          <p:nvPr>
            <p:ph type="title"/>
          </p:nvPr>
        </p:nvSpPr>
        <p:spPr/>
        <p:txBody>
          <a:bodyPr/>
          <a:lstStyle/>
          <a:p>
            <a:r>
              <a:rPr lang="en-US" dirty="0"/>
              <a:t>Typical results from Bourne (2003)</a:t>
            </a:r>
          </a:p>
        </p:txBody>
      </p:sp>
      <p:sp>
        <p:nvSpPr>
          <p:cNvPr id="4" name="Slide Number Placeholder 3"/>
          <p:cNvSpPr>
            <a:spLocks noGrp="1"/>
          </p:cNvSpPr>
          <p:nvPr>
            <p:ph type="sldNum" sz="quarter" idx="12"/>
          </p:nvPr>
        </p:nvSpPr>
        <p:spPr/>
        <p:txBody>
          <a:bodyPr/>
          <a:lstStyle/>
          <a:p>
            <a:fld id="{5D7E0B00-4FDE-D040-8275-1F4B80113D68}" type="slidenum">
              <a:rPr lang="en-US" smtClean="0"/>
              <a:pPr/>
              <a:t>36</a:t>
            </a:fld>
            <a:endParaRPr lang="en-US"/>
          </a:p>
        </p:txBody>
      </p:sp>
      <p:sp>
        <p:nvSpPr>
          <p:cNvPr id="7" name="Content Placeholder 5"/>
          <p:cNvSpPr>
            <a:spLocks noGrp="1"/>
          </p:cNvSpPr>
          <p:nvPr>
            <p:ph idx="1"/>
          </p:nvPr>
        </p:nvSpPr>
        <p:spPr>
          <a:xfrm>
            <a:off x="5024761" y="1476375"/>
            <a:ext cx="3940594" cy="4343400"/>
          </a:xfrm>
        </p:spPr>
        <p:txBody>
          <a:bodyPr>
            <a:normAutofit fontScale="92500" lnSpcReduction="10000"/>
          </a:bodyPr>
          <a:lstStyle/>
          <a:p>
            <a:r>
              <a:rPr lang="en-US" sz="2400" dirty="0"/>
              <a:t>Sensitivities studied</a:t>
            </a:r>
          </a:p>
          <a:p>
            <a:pPr lvl="1"/>
            <a:r>
              <a:rPr lang="en-US" sz="2000" dirty="0"/>
              <a:t>Impeller speed</a:t>
            </a:r>
          </a:p>
          <a:p>
            <a:pPr lvl="2"/>
            <a:r>
              <a:rPr lang="en-US" sz="1800" dirty="0"/>
              <a:t>N ↑, Xs ↓</a:t>
            </a:r>
          </a:p>
          <a:p>
            <a:pPr lvl="1"/>
            <a:r>
              <a:rPr lang="en-US" sz="2000" dirty="0"/>
              <a:t>Feed rate</a:t>
            </a:r>
          </a:p>
          <a:p>
            <a:pPr lvl="2"/>
            <a:r>
              <a:rPr lang="en-US" sz="1800" dirty="0"/>
              <a:t>Rate sensitive regime (</a:t>
            </a:r>
            <a:r>
              <a:rPr lang="en-US" sz="1800" dirty="0" err="1"/>
              <a:t>mesomixing</a:t>
            </a:r>
            <a:r>
              <a:rPr lang="en-US" sz="1800" dirty="0"/>
              <a:t> control)</a:t>
            </a:r>
          </a:p>
          <a:p>
            <a:pPr lvl="2"/>
            <a:r>
              <a:rPr lang="en-US" sz="1800" dirty="0"/>
              <a:t>Rate insensitive regime (</a:t>
            </a:r>
            <a:r>
              <a:rPr lang="en-US" sz="1800" dirty="0" err="1"/>
              <a:t>micromixing</a:t>
            </a:r>
            <a:r>
              <a:rPr lang="en-US" sz="1800" dirty="0"/>
              <a:t> control)</a:t>
            </a:r>
          </a:p>
          <a:p>
            <a:pPr lvl="1"/>
            <a:r>
              <a:rPr lang="en-US" sz="2000" dirty="0"/>
              <a:t>Feed location</a:t>
            </a:r>
          </a:p>
          <a:p>
            <a:pPr lvl="2"/>
            <a:r>
              <a:rPr lang="en-US" sz="1800" dirty="0"/>
              <a:t> </a:t>
            </a:r>
            <a:r>
              <a:rPr lang="en-US" sz="1800" dirty="0" err="1">
                <a:latin typeface="Symbol" pitchFamily="18" charset="2"/>
              </a:rPr>
              <a:t>e</a:t>
            </a:r>
            <a:r>
              <a:rPr lang="en-US" sz="1800" baseline="-25000" dirty="0" err="1"/>
              <a:t>loc</a:t>
            </a:r>
            <a:r>
              <a:rPr lang="en-US" sz="1800" dirty="0"/>
              <a:t> ↑, Xs ↓</a:t>
            </a:r>
          </a:p>
          <a:p>
            <a:pPr lvl="1"/>
            <a:r>
              <a:rPr lang="en-US" sz="2000" dirty="0"/>
              <a:t>Number of feed points</a:t>
            </a:r>
          </a:p>
          <a:p>
            <a:pPr lvl="2"/>
            <a:r>
              <a:rPr lang="en-US" sz="1800" dirty="0"/>
              <a:t>Local feed velocity effects</a:t>
            </a:r>
          </a:p>
          <a:p>
            <a:pPr lvl="3"/>
            <a:r>
              <a:rPr lang="en-US" dirty="0"/>
              <a:t>Lower local velocity, </a:t>
            </a:r>
            <a:r>
              <a:rPr lang="en-US" dirty="0" err="1"/>
              <a:t>Xs</a:t>
            </a:r>
            <a:r>
              <a:rPr lang="en-US" dirty="0"/>
              <a:t> ↓</a:t>
            </a:r>
          </a:p>
          <a:p>
            <a:pPr lvl="3"/>
            <a:r>
              <a:rPr lang="en-US" dirty="0"/>
              <a:t>More feed points at same local velocity, same </a:t>
            </a:r>
            <a:r>
              <a:rPr lang="en-US" dirty="0" err="1"/>
              <a:t>Xs</a:t>
            </a:r>
            <a:r>
              <a:rPr lang="en-US" dirty="0"/>
              <a:t> at shorter feed time</a:t>
            </a:r>
          </a:p>
        </p:txBody>
      </p:sp>
      <p:pic>
        <p:nvPicPr>
          <p:cNvPr id="9" name="Picture 8"/>
          <p:cNvPicPr>
            <a:picLocks noChangeAspect="1"/>
          </p:cNvPicPr>
          <p:nvPr/>
        </p:nvPicPr>
        <p:blipFill>
          <a:blip r:embed="rId5"/>
          <a:stretch>
            <a:fillRect/>
          </a:stretch>
        </p:blipFill>
        <p:spPr>
          <a:xfrm>
            <a:off x="178646" y="1700029"/>
            <a:ext cx="1463167" cy="603556"/>
          </a:xfrm>
          <a:prstGeom prst="rect">
            <a:avLst/>
          </a:prstGeom>
        </p:spPr>
      </p:pic>
      <p:sp>
        <p:nvSpPr>
          <p:cNvPr id="10" name="TextBox 9"/>
          <p:cNvSpPr txBox="1"/>
          <p:nvPr/>
        </p:nvSpPr>
        <p:spPr>
          <a:xfrm>
            <a:off x="178646" y="2263806"/>
            <a:ext cx="1552500" cy="738664"/>
          </a:xfrm>
          <a:prstGeom prst="rect">
            <a:avLst/>
          </a:prstGeom>
          <a:noFill/>
        </p:spPr>
        <p:txBody>
          <a:bodyPr wrap="square" rtlCol="0">
            <a:spAutoFit/>
          </a:bodyPr>
          <a:lstStyle/>
          <a:p>
            <a:pPr algn="ctr"/>
            <a:r>
              <a:rPr lang="en-US" sz="1400" dirty="0"/>
              <a:t>The fraction of </a:t>
            </a:r>
            <a:r>
              <a:rPr lang="en-US" sz="1400" b="1" dirty="0"/>
              <a:t>A</a:t>
            </a:r>
            <a:r>
              <a:rPr lang="en-US" sz="1400" dirty="0"/>
              <a:t> </a:t>
            </a:r>
            <a:br>
              <a:rPr lang="en-US" sz="1400" dirty="0"/>
            </a:br>
            <a:r>
              <a:rPr lang="en-US" sz="1400" dirty="0"/>
              <a:t>that goes to </a:t>
            </a:r>
            <a:br>
              <a:rPr lang="en-US" sz="1400" dirty="0"/>
            </a:br>
            <a:r>
              <a:rPr lang="en-US" sz="1400" dirty="0"/>
              <a:t>“bad </a:t>
            </a:r>
            <a:r>
              <a:rPr lang="en-US" sz="1400" b="1" dirty="0"/>
              <a:t>S</a:t>
            </a:r>
            <a:r>
              <a:rPr lang="en-US" sz="1400" dirty="0"/>
              <a:t>tuff”</a:t>
            </a:r>
          </a:p>
        </p:txBody>
      </p:sp>
      <p:cxnSp>
        <p:nvCxnSpPr>
          <p:cNvPr id="8" name="Straight Arrow Connector 7"/>
          <p:cNvCxnSpPr>
            <a:cxnSpLocks/>
          </p:cNvCxnSpPr>
          <p:nvPr/>
        </p:nvCxnSpPr>
        <p:spPr bwMode="auto">
          <a:xfrm>
            <a:off x="3519656" y="3167994"/>
            <a:ext cx="0" cy="246779"/>
          </a:xfrm>
          <a:prstGeom prst="straightConnector1">
            <a:avLst/>
          </a:prstGeom>
          <a:solidFill>
            <a:schemeClr val="accent1"/>
          </a:solidFill>
          <a:ln w="38100" cap="flat" cmpd="sng" algn="ctr">
            <a:solidFill>
              <a:srgbClr val="0070C0"/>
            </a:solidFill>
            <a:prstDash val="solid"/>
            <a:round/>
            <a:headEnd type="none" w="lg" len="med"/>
            <a:tailEnd type="stealth" w="lg" len="med"/>
          </a:ln>
          <a:effectLst/>
        </p:spPr>
      </p:cxnSp>
      <p:cxnSp>
        <p:nvCxnSpPr>
          <p:cNvPr id="16" name="Straight Arrow Connector 15"/>
          <p:cNvCxnSpPr>
            <a:cxnSpLocks/>
          </p:cNvCxnSpPr>
          <p:nvPr/>
        </p:nvCxnSpPr>
        <p:spPr bwMode="auto">
          <a:xfrm flipH="1">
            <a:off x="3601616" y="2192694"/>
            <a:ext cx="2444077" cy="1222079"/>
          </a:xfrm>
          <a:prstGeom prst="straightConnector1">
            <a:avLst/>
          </a:prstGeom>
          <a:solidFill>
            <a:schemeClr val="accent1"/>
          </a:solidFill>
          <a:ln w="38100" cap="flat" cmpd="sng" algn="ctr">
            <a:solidFill>
              <a:srgbClr val="0070C0"/>
            </a:solidFill>
            <a:prstDash val="solid"/>
            <a:round/>
            <a:headEnd type="none" w="med" len="med"/>
            <a:tailEnd type="stealth" w="lg" len="lg"/>
          </a:ln>
          <a:effectLst/>
        </p:spPr>
      </p:cxnSp>
      <p:cxnSp>
        <p:nvCxnSpPr>
          <p:cNvPr id="18" name="Straight Arrow Connector 17"/>
          <p:cNvCxnSpPr>
            <a:cxnSpLocks/>
          </p:cNvCxnSpPr>
          <p:nvPr/>
        </p:nvCxnSpPr>
        <p:spPr bwMode="auto">
          <a:xfrm flipH="1">
            <a:off x="2509935" y="2882096"/>
            <a:ext cx="3535758" cy="2000622"/>
          </a:xfrm>
          <a:prstGeom prst="straightConnector1">
            <a:avLst/>
          </a:prstGeom>
          <a:solidFill>
            <a:schemeClr val="accent1"/>
          </a:solidFill>
          <a:ln w="38100" cap="flat" cmpd="sng" algn="ctr">
            <a:solidFill>
              <a:srgbClr val="FF0000"/>
            </a:solidFill>
            <a:prstDash val="solid"/>
            <a:round/>
            <a:headEnd type="none" w="med" len="med"/>
            <a:tailEnd type="stealth" w="lg" len="lg"/>
          </a:ln>
          <a:effectLst/>
        </p:spPr>
      </p:cxnSp>
      <p:cxnSp>
        <p:nvCxnSpPr>
          <p:cNvPr id="20" name="Straight Arrow Connector 19"/>
          <p:cNvCxnSpPr>
            <a:cxnSpLocks/>
          </p:cNvCxnSpPr>
          <p:nvPr/>
        </p:nvCxnSpPr>
        <p:spPr bwMode="auto">
          <a:xfrm flipH="1">
            <a:off x="3834882" y="3311371"/>
            <a:ext cx="2210811" cy="2436286"/>
          </a:xfrm>
          <a:prstGeom prst="straightConnector1">
            <a:avLst/>
          </a:prstGeom>
          <a:solidFill>
            <a:schemeClr val="accent1"/>
          </a:solidFill>
          <a:ln w="38100" cap="flat" cmpd="sng" algn="ctr">
            <a:solidFill>
              <a:srgbClr val="00B050"/>
            </a:solidFill>
            <a:prstDash val="solid"/>
            <a:round/>
            <a:headEnd type="none" w="med" len="med"/>
            <a:tailEnd type="stealth" w="lg" len="lg"/>
          </a:ln>
          <a:effectLst/>
        </p:spPr>
      </p:cxnSp>
      <p:cxnSp>
        <p:nvCxnSpPr>
          <p:cNvPr id="29" name="Straight Arrow Connector 28"/>
          <p:cNvCxnSpPr/>
          <p:nvPr/>
        </p:nvCxnSpPr>
        <p:spPr bwMode="auto">
          <a:xfrm>
            <a:off x="2713794" y="2872077"/>
            <a:ext cx="0" cy="295917"/>
          </a:xfrm>
          <a:prstGeom prst="straightConnector1">
            <a:avLst/>
          </a:prstGeom>
          <a:solidFill>
            <a:schemeClr val="accent1"/>
          </a:solidFill>
          <a:ln w="25400" cap="flat" cmpd="sng" algn="ctr">
            <a:solidFill>
              <a:srgbClr val="7030A0"/>
            </a:solidFill>
            <a:prstDash val="solid"/>
            <a:round/>
            <a:headEnd type="none" w="lg" len="med"/>
            <a:tailEnd type="stealth" w="lg" len="med"/>
          </a:ln>
          <a:effectLst/>
        </p:spPr>
      </p:cxnSp>
      <p:cxnSp>
        <p:nvCxnSpPr>
          <p:cNvPr id="31" name="Straight Arrow Connector 30"/>
          <p:cNvCxnSpPr>
            <a:cxnSpLocks/>
          </p:cNvCxnSpPr>
          <p:nvPr/>
        </p:nvCxnSpPr>
        <p:spPr bwMode="auto">
          <a:xfrm flipH="1" flipV="1">
            <a:off x="2789853" y="3126520"/>
            <a:ext cx="3724762" cy="1756200"/>
          </a:xfrm>
          <a:prstGeom prst="straightConnector1">
            <a:avLst/>
          </a:prstGeom>
          <a:solidFill>
            <a:schemeClr val="accent1"/>
          </a:solidFill>
          <a:ln w="25400" cap="flat" cmpd="sng" algn="ctr">
            <a:solidFill>
              <a:srgbClr val="7030A0"/>
            </a:solidFill>
            <a:prstDash val="sysDash"/>
            <a:round/>
            <a:headEnd type="none" w="med" len="med"/>
            <a:tailEnd type="stealth" w="lg" len="lg"/>
          </a:ln>
          <a:effectLst/>
        </p:spPr>
      </p:cxnSp>
      <p:cxnSp>
        <p:nvCxnSpPr>
          <p:cNvPr id="35" name="Straight Arrow Connector 34"/>
          <p:cNvCxnSpPr>
            <a:cxnSpLocks/>
          </p:cNvCxnSpPr>
          <p:nvPr/>
        </p:nvCxnSpPr>
        <p:spPr bwMode="auto">
          <a:xfrm>
            <a:off x="2229499" y="3164184"/>
            <a:ext cx="182231" cy="0"/>
          </a:xfrm>
          <a:prstGeom prst="straightConnector1">
            <a:avLst/>
          </a:prstGeom>
          <a:solidFill>
            <a:schemeClr val="accent1"/>
          </a:solidFill>
          <a:ln w="25400" cap="flat" cmpd="sng" algn="ctr">
            <a:solidFill>
              <a:srgbClr val="7030A0"/>
            </a:solidFill>
            <a:prstDash val="solid"/>
            <a:round/>
            <a:headEnd type="stealth" w="lg" len="med"/>
            <a:tailEnd type="none" w="lg" len="med"/>
          </a:ln>
          <a:effectLst/>
        </p:spPr>
      </p:cxnSp>
      <p:cxnSp>
        <p:nvCxnSpPr>
          <p:cNvPr id="39" name="Straight Arrow Connector 38"/>
          <p:cNvCxnSpPr>
            <a:cxnSpLocks/>
          </p:cNvCxnSpPr>
          <p:nvPr/>
        </p:nvCxnSpPr>
        <p:spPr bwMode="auto">
          <a:xfrm flipH="1" flipV="1">
            <a:off x="2308860" y="3196590"/>
            <a:ext cx="4205756" cy="1930896"/>
          </a:xfrm>
          <a:prstGeom prst="straightConnector1">
            <a:avLst/>
          </a:prstGeom>
          <a:solidFill>
            <a:schemeClr val="accent1"/>
          </a:solidFill>
          <a:ln w="25400" cap="flat" cmpd="sng" algn="ctr">
            <a:solidFill>
              <a:srgbClr val="7030A0"/>
            </a:solidFill>
            <a:prstDash val="sysDash"/>
            <a:round/>
            <a:headEnd type="none" w="med" len="med"/>
            <a:tailEnd type="stealth" w="lg" len="lg"/>
          </a:ln>
          <a:effectLst/>
        </p:spPr>
      </p:cxnSp>
      <p:sp>
        <p:nvSpPr>
          <p:cNvPr id="5" name="Footer Placeholder 4">
            <a:extLst>
              <a:ext uri="{FF2B5EF4-FFF2-40B4-BE49-F238E27FC236}">
                <a16:creationId xmlns:a16="http://schemas.microsoft.com/office/drawing/2014/main" id="{D9E69A39-DBCC-4501-BC5F-5BEC2AF6F3B3}"/>
              </a:ext>
            </a:extLst>
          </p:cNvPr>
          <p:cNvSpPr>
            <a:spLocks noGrp="1"/>
          </p:cNvSpPr>
          <p:nvPr>
            <p:ph type="ftr" sz="quarter" idx="11"/>
          </p:nvPr>
        </p:nvSpPr>
        <p:spPr/>
        <p:txBody>
          <a:bodyPr/>
          <a:lstStyle/>
          <a:p>
            <a:r>
              <a:rPr lang="en-US"/>
              <a:t>Chemical Consultants Network Meeting, Bala Cynwyd, PA - 11-September-2019</a:t>
            </a:r>
          </a:p>
        </p:txBody>
      </p:sp>
      <p:sp>
        <p:nvSpPr>
          <p:cNvPr id="23" name="Rectangle 13">
            <a:extLst>
              <a:ext uri="{FF2B5EF4-FFF2-40B4-BE49-F238E27FC236}">
                <a16:creationId xmlns:a16="http://schemas.microsoft.com/office/drawing/2014/main" id="{CE332ECE-6F6A-4D59-8812-E7AA6C1A2B7C}"/>
              </a:ext>
            </a:extLst>
          </p:cNvPr>
          <p:cNvSpPr>
            <a:spLocks noChangeArrowheads="1"/>
          </p:cNvSpPr>
          <p:nvPr/>
        </p:nvSpPr>
        <p:spPr bwMode="auto">
          <a:xfrm>
            <a:off x="7244650" y="503238"/>
            <a:ext cx="1803647" cy="638175"/>
          </a:xfrm>
          <a:prstGeom prst="rect">
            <a:avLst/>
          </a:prstGeom>
          <a:noFill/>
          <a:ln w="9525">
            <a:noFill/>
            <a:miter lim="800000"/>
            <a:headEnd/>
            <a:tailEnd/>
          </a:ln>
        </p:spPr>
        <p:txBody>
          <a:bodyPr anchor="ctr"/>
          <a:lstStyle/>
          <a:p>
            <a:r>
              <a:rPr lang="en-US" sz="1200" dirty="0">
                <a:highlight>
                  <a:srgbClr val="0000FF"/>
                </a:highlight>
              </a:rPr>
              <a:t> </a:t>
            </a:r>
            <a:r>
              <a:rPr lang="en-US" sz="1200" dirty="0">
                <a:solidFill>
                  <a:schemeClr val="bg1"/>
                </a:solidFill>
                <a:highlight>
                  <a:srgbClr val="0000FF"/>
                </a:highlight>
              </a:rPr>
              <a:t>A</a:t>
            </a:r>
            <a:r>
              <a:rPr lang="en-US" sz="1200" dirty="0">
                <a:highlight>
                  <a:srgbClr val="0000FF"/>
                </a:highlight>
              </a:rPr>
              <a:t> </a:t>
            </a:r>
            <a:r>
              <a:rPr lang="en-US" sz="1200" dirty="0"/>
              <a:t> + </a:t>
            </a:r>
            <a:r>
              <a:rPr lang="en-US" sz="1200" dirty="0">
                <a:highlight>
                  <a:srgbClr val="FFFF00"/>
                </a:highlight>
              </a:rPr>
              <a:t> B </a:t>
            </a:r>
            <a:r>
              <a:rPr lang="en-US" sz="1200" dirty="0"/>
              <a:t> </a:t>
            </a:r>
            <a:r>
              <a:rPr lang="en-US" sz="1200" dirty="0">
                <a:sym typeface="Wingdings" panose="05000000000000000000" pitchFamily="2" charset="2"/>
              </a:rPr>
              <a:t> </a:t>
            </a:r>
            <a:r>
              <a:rPr lang="en-US" sz="1200" dirty="0">
                <a:highlight>
                  <a:srgbClr val="008000"/>
                </a:highlight>
                <a:sym typeface="Wingdings" panose="05000000000000000000" pitchFamily="2" charset="2"/>
              </a:rPr>
              <a:t> </a:t>
            </a:r>
            <a:r>
              <a:rPr lang="en-US" sz="1200" dirty="0">
                <a:solidFill>
                  <a:schemeClr val="bg1"/>
                </a:solidFill>
                <a:highlight>
                  <a:srgbClr val="008000"/>
                </a:highlight>
                <a:sym typeface="Wingdings" panose="05000000000000000000" pitchFamily="2" charset="2"/>
              </a:rPr>
              <a:t>R</a:t>
            </a:r>
            <a:r>
              <a:rPr lang="en-US" sz="1200" dirty="0">
                <a:highlight>
                  <a:srgbClr val="008000"/>
                </a:highlight>
                <a:sym typeface="Wingdings" panose="05000000000000000000" pitchFamily="2" charset="2"/>
              </a:rPr>
              <a:t> </a:t>
            </a:r>
            <a:r>
              <a:rPr lang="en-US" sz="1200" dirty="0">
                <a:sym typeface="Wingdings" panose="05000000000000000000" pitchFamily="2" charset="2"/>
              </a:rPr>
              <a:t> (very fast)</a:t>
            </a:r>
            <a:br>
              <a:rPr lang="en-US" sz="1200" dirty="0">
                <a:sym typeface="Wingdings" panose="05000000000000000000" pitchFamily="2" charset="2"/>
              </a:rPr>
            </a:br>
            <a:endParaRPr lang="en-US" sz="100" dirty="0">
              <a:sym typeface="Wingdings" panose="05000000000000000000" pitchFamily="2" charset="2"/>
            </a:endParaRPr>
          </a:p>
          <a:p>
            <a:r>
              <a:rPr lang="en-US" sz="1200" dirty="0">
                <a:highlight>
                  <a:srgbClr val="008000"/>
                </a:highlight>
                <a:sym typeface="Wingdings" panose="05000000000000000000" pitchFamily="2" charset="2"/>
              </a:rPr>
              <a:t> </a:t>
            </a:r>
            <a:r>
              <a:rPr lang="en-US" sz="1200" dirty="0">
                <a:solidFill>
                  <a:schemeClr val="bg1"/>
                </a:solidFill>
                <a:highlight>
                  <a:srgbClr val="008000"/>
                </a:highlight>
                <a:sym typeface="Wingdings" panose="05000000000000000000" pitchFamily="2" charset="2"/>
              </a:rPr>
              <a:t>R</a:t>
            </a:r>
            <a:r>
              <a:rPr lang="en-US" sz="1200" dirty="0">
                <a:highlight>
                  <a:srgbClr val="008000"/>
                </a:highlight>
                <a:sym typeface="Wingdings" panose="05000000000000000000" pitchFamily="2" charset="2"/>
              </a:rPr>
              <a:t> </a:t>
            </a:r>
            <a:r>
              <a:rPr lang="en-US" sz="1200" dirty="0">
                <a:sym typeface="Wingdings" panose="05000000000000000000" pitchFamily="2" charset="2"/>
              </a:rPr>
              <a:t> + </a:t>
            </a:r>
            <a:r>
              <a:rPr lang="en-US" sz="1200" dirty="0">
                <a:highlight>
                  <a:srgbClr val="FFFF00"/>
                </a:highlight>
                <a:sym typeface="Wingdings" panose="05000000000000000000" pitchFamily="2" charset="2"/>
              </a:rPr>
              <a:t> B </a:t>
            </a:r>
            <a:r>
              <a:rPr lang="en-US" sz="1200" dirty="0">
                <a:sym typeface="Wingdings" panose="05000000000000000000" pitchFamily="2" charset="2"/>
              </a:rPr>
              <a:t>  </a:t>
            </a:r>
            <a:r>
              <a:rPr lang="en-US" sz="1200" dirty="0">
                <a:highlight>
                  <a:srgbClr val="FF0000"/>
                </a:highlight>
                <a:sym typeface="Wingdings" panose="05000000000000000000" pitchFamily="2" charset="2"/>
              </a:rPr>
              <a:t> </a:t>
            </a:r>
            <a:r>
              <a:rPr lang="en-US" sz="1200" dirty="0">
                <a:solidFill>
                  <a:schemeClr val="bg1"/>
                </a:solidFill>
                <a:highlight>
                  <a:srgbClr val="FF0000"/>
                </a:highlight>
                <a:sym typeface="Wingdings" panose="05000000000000000000" pitchFamily="2" charset="2"/>
              </a:rPr>
              <a:t>S</a:t>
            </a:r>
            <a:r>
              <a:rPr lang="en-US" sz="1200" dirty="0">
                <a:highlight>
                  <a:srgbClr val="FF0000"/>
                </a:highlight>
                <a:sym typeface="Wingdings" panose="05000000000000000000" pitchFamily="2" charset="2"/>
              </a:rPr>
              <a:t> </a:t>
            </a:r>
            <a:r>
              <a:rPr lang="en-US" sz="1200" dirty="0">
                <a:sym typeface="Wingdings" panose="05000000000000000000" pitchFamily="2" charset="2"/>
              </a:rPr>
              <a:t> (slower)</a:t>
            </a:r>
            <a:endParaRPr lang="en-US" sz="1200" dirty="0"/>
          </a:p>
        </p:txBody>
      </p:sp>
    </p:spTree>
    <p:extLst>
      <p:ext uri="{BB962C8B-B14F-4D97-AF65-F5344CB8AC3E}">
        <p14:creationId xmlns:p14="http://schemas.microsoft.com/office/powerpoint/2010/main" val="256374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
                                            <p:txEl>
                                              <p:pRg st="10" end="1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
                                            <p:txEl>
                                              <p:pRg st="11" end="11"/>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Bourne (2003) recommendations on </a:t>
            </a:r>
            <a:br>
              <a:rPr lang="en-US" dirty="0"/>
            </a:br>
            <a:r>
              <a:rPr lang="en-US" dirty="0"/>
              <a:t>how to scale</a:t>
            </a:r>
          </a:p>
        </p:txBody>
      </p:sp>
      <p:sp>
        <p:nvSpPr>
          <p:cNvPr id="4" name="Slide Number Placeholder 3"/>
          <p:cNvSpPr>
            <a:spLocks noGrp="1"/>
          </p:cNvSpPr>
          <p:nvPr>
            <p:ph type="sldNum" sz="quarter" idx="12"/>
          </p:nvPr>
        </p:nvSpPr>
        <p:spPr/>
        <p:txBody>
          <a:bodyPr/>
          <a:lstStyle/>
          <a:p>
            <a:fld id="{5D7E0B00-4FDE-D040-8275-1F4B80113D68}" type="slidenum">
              <a:rPr lang="en-US" smtClean="0"/>
              <a:pPr/>
              <a:t>37</a:t>
            </a:fld>
            <a:endParaRPr lang="en-US"/>
          </a:p>
        </p:txBody>
      </p:sp>
      <p:sp>
        <p:nvSpPr>
          <p:cNvPr id="6" name="Content Placeholder 2"/>
          <p:cNvSpPr>
            <a:spLocks noGrp="1"/>
          </p:cNvSpPr>
          <p:nvPr>
            <p:ph idx="1"/>
          </p:nvPr>
        </p:nvSpPr>
        <p:spPr>
          <a:xfrm>
            <a:off x="628650" y="1371602"/>
            <a:ext cx="7886700" cy="5486398"/>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nSpc>
                <a:spcPct val="90000"/>
              </a:lnSpc>
            </a:pPr>
            <a:r>
              <a:rPr lang="en-US" sz="2400" dirty="0"/>
              <a:t>For constant reaction selectivity, constant </a:t>
            </a:r>
            <a:r>
              <a:rPr lang="en-US" sz="2400" dirty="0" err="1"/>
              <a:t>Xs</a:t>
            </a:r>
            <a:r>
              <a:rPr lang="en-US" sz="2400" dirty="0"/>
              <a:t>,</a:t>
            </a:r>
            <a:br>
              <a:rPr lang="en-US" sz="2400" dirty="0"/>
            </a:br>
            <a:r>
              <a:rPr lang="en-US" sz="2400" dirty="0"/>
              <a:t>or constant yield of “bad stuff”: </a:t>
            </a:r>
          </a:p>
          <a:p>
            <a:pPr lvl="1">
              <a:lnSpc>
                <a:spcPct val="90000"/>
              </a:lnSpc>
            </a:pPr>
            <a:r>
              <a:rPr lang="en-US" sz="2400" dirty="0" err="1">
                <a:ea typeface="+mn-ea"/>
                <a:cs typeface="+mn-cs"/>
              </a:rPr>
              <a:t>Micromixing</a:t>
            </a:r>
            <a:r>
              <a:rPr lang="en-US" sz="2400" dirty="0">
                <a:ea typeface="+mn-ea"/>
                <a:cs typeface="+mn-cs"/>
              </a:rPr>
              <a:t> control</a:t>
            </a:r>
          </a:p>
          <a:p>
            <a:pPr lvl="2">
              <a:lnSpc>
                <a:spcPct val="90000"/>
              </a:lnSpc>
            </a:pPr>
            <a:r>
              <a:rPr lang="en-US" sz="2000" dirty="0">
                <a:ea typeface="+mn-ea"/>
                <a:cs typeface="+mn-cs"/>
              </a:rPr>
              <a:t>Hold energy dissipation (local power per unit volume) constant where the mixing and reaction occur.</a:t>
            </a:r>
          </a:p>
          <a:p>
            <a:pPr lvl="1">
              <a:lnSpc>
                <a:spcPct val="90000"/>
              </a:lnSpc>
            </a:pPr>
            <a:r>
              <a:rPr lang="en-US" sz="2400" dirty="0" err="1">
                <a:ea typeface="+mn-ea"/>
                <a:cs typeface="+mn-cs"/>
              </a:rPr>
              <a:t>Mesomixing</a:t>
            </a:r>
            <a:r>
              <a:rPr lang="en-US" sz="2400" dirty="0">
                <a:ea typeface="+mn-ea"/>
                <a:cs typeface="+mn-cs"/>
              </a:rPr>
              <a:t> control</a:t>
            </a:r>
          </a:p>
          <a:p>
            <a:pPr lvl="2">
              <a:lnSpc>
                <a:spcPct val="90000"/>
              </a:lnSpc>
            </a:pPr>
            <a:r>
              <a:rPr lang="en-US" sz="2000" dirty="0">
                <a:ea typeface="+mn-ea"/>
                <a:cs typeface="+mn-cs"/>
              </a:rPr>
              <a:t>Keep impeller speed constant ($$$$)</a:t>
            </a:r>
          </a:p>
          <a:p>
            <a:pPr lvl="2">
              <a:lnSpc>
                <a:spcPct val="90000"/>
              </a:lnSpc>
            </a:pPr>
            <a:r>
              <a:rPr lang="en-US" sz="2000" dirty="0">
                <a:ea typeface="+mn-ea"/>
                <a:cs typeface="+mn-cs"/>
              </a:rPr>
              <a:t>Or extend the feed time (maybe $$$)</a:t>
            </a:r>
          </a:p>
          <a:p>
            <a:pPr lvl="2">
              <a:lnSpc>
                <a:spcPct val="90000"/>
              </a:lnSpc>
            </a:pPr>
            <a:r>
              <a:rPr lang="en-US" sz="2000" dirty="0"/>
              <a:t>Crystallization literature suggests constant feed time / mesomixing time (</a:t>
            </a:r>
            <a:r>
              <a:rPr lang="en-US" sz="2000" dirty="0" err="1"/>
              <a:t>Torbacke</a:t>
            </a:r>
            <a:r>
              <a:rPr lang="en-US" sz="2000" dirty="0"/>
              <a:t> and </a:t>
            </a:r>
            <a:r>
              <a:rPr lang="en-US" sz="2000" dirty="0" err="1"/>
              <a:t>Rasmusson</a:t>
            </a:r>
            <a:r>
              <a:rPr lang="en-US" sz="2000" dirty="0"/>
              <a:t>, 2004)</a:t>
            </a:r>
            <a:endParaRPr lang="en-US" sz="2000" dirty="0">
              <a:ea typeface="+mn-ea"/>
              <a:cs typeface="+mn-cs"/>
            </a:endParaRPr>
          </a:p>
          <a:p>
            <a:pPr lvl="1">
              <a:lnSpc>
                <a:spcPct val="90000"/>
              </a:lnSpc>
            </a:pPr>
            <a:r>
              <a:rPr lang="en-US" sz="2400" dirty="0" err="1">
                <a:ea typeface="+mn-ea"/>
                <a:cs typeface="+mn-cs"/>
              </a:rPr>
              <a:t>Macromixing</a:t>
            </a:r>
            <a:r>
              <a:rPr lang="en-US" sz="2400" dirty="0">
                <a:ea typeface="+mn-ea"/>
                <a:cs typeface="+mn-cs"/>
              </a:rPr>
              <a:t> control</a:t>
            </a:r>
          </a:p>
          <a:p>
            <a:pPr lvl="2">
              <a:lnSpc>
                <a:spcPct val="90000"/>
              </a:lnSpc>
            </a:pPr>
            <a:r>
              <a:rPr lang="en-US" sz="2000" dirty="0">
                <a:ea typeface="+mn-ea"/>
                <a:cs typeface="+mn-cs"/>
              </a:rPr>
              <a:t>High blending efficiency</a:t>
            </a:r>
          </a:p>
          <a:p>
            <a:pPr lvl="3">
              <a:lnSpc>
                <a:spcPct val="90000"/>
              </a:lnSpc>
            </a:pPr>
            <a:r>
              <a:rPr lang="en-US" sz="2000" dirty="0">
                <a:ea typeface="+mn-ea"/>
                <a:cs typeface="+mn-cs"/>
              </a:rPr>
              <a:t>Hydrofoil impellers</a:t>
            </a:r>
          </a:p>
          <a:p>
            <a:pPr lvl="3">
              <a:lnSpc>
                <a:spcPct val="90000"/>
              </a:lnSpc>
            </a:pPr>
            <a:r>
              <a:rPr lang="en-US" sz="2000" dirty="0">
                <a:ea typeface="+mn-ea"/>
                <a:cs typeface="+mn-cs"/>
              </a:rPr>
              <a:t>Static mixers</a:t>
            </a:r>
          </a:p>
        </p:txBody>
      </p:sp>
      <p:sp>
        <p:nvSpPr>
          <p:cNvPr id="5" name="Footer Placeholder 4">
            <a:extLst>
              <a:ext uri="{FF2B5EF4-FFF2-40B4-BE49-F238E27FC236}">
                <a16:creationId xmlns:a16="http://schemas.microsoft.com/office/drawing/2014/main" id="{F990FAC5-B776-425A-A8B4-989966B85EDA}"/>
              </a:ext>
            </a:extLst>
          </p:cNvPr>
          <p:cNvSpPr>
            <a:spLocks noGrp="1"/>
          </p:cNvSpPr>
          <p:nvPr>
            <p:ph type="ftr" sz="quarter" idx="11"/>
          </p:nvPr>
        </p:nvSpPr>
        <p:spPr/>
        <p:txBody>
          <a:bodyPr/>
          <a:lstStyle/>
          <a:p>
            <a:r>
              <a:rPr lang="en-US"/>
              <a:t>Chemical Consultants Network Meeting, Bala Cynwyd, PA - 11-September-2019</a:t>
            </a:r>
          </a:p>
        </p:txBody>
      </p:sp>
    </p:spTree>
    <p:extLst>
      <p:ext uri="{BB962C8B-B14F-4D97-AF65-F5344CB8AC3E}">
        <p14:creationId xmlns:p14="http://schemas.microsoft.com/office/powerpoint/2010/main" val="30354779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What’s really going on inside this protocol</a:t>
            </a:r>
          </a:p>
        </p:txBody>
      </p:sp>
      <p:pic>
        <p:nvPicPr>
          <p:cNvPr id="8" name="Picture 10"/>
          <p:cNvPicPr>
            <a:picLocks noChangeAspect="1" noChangeArrowheads="1"/>
          </p:cNvPicPr>
          <p:nvPr/>
        </p:nvPicPr>
        <p:blipFill>
          <a:blip r:embed="rId3" cstate="print"/>
          <a:srcRect/>
          <a:stretch>
            <a:fillRect/>
          </a:stretch>
        </p:blipFill>
        <p:spPr bwMode="auto">
          <a:xfrm>
            <a:off x="2743200" y="2443576"/>
            <a:ext cx="1674991" cy="1076325"/>
          </a:xfrm>
          <a:prstGeom prst="rect">
            <a:avLst/>
          </a:prstGeom>
          <a:noFill/>
          <a:ln w="9525">
            <a:noFill/>
            <a:miter lim="800000"/>
            <a:headEnd/>
            <a:tailEnd/>
          </a:ln>
        </p:spPr>
      </p:pic>
      <p:pic>
        <p:nvPicPr>
          <p:cNvPr id="10" name="Picture 9"/>
          <p:cNvPicPr>
            <a:picLocks noChangeAspect="1" noChangeArrowheads="1"/>
          </p:cNvPicPr>
          <p:nvPr/>
        </p:nvPicPr>
        <p:blipFill>
          <a:blip r:embed="rId4" cstate="print"/>
          <a:srcRect/>
          <a:stretch>
            <a:fillRect/>
          </a:stretch>
        </p:blipFill>
        <p:spPr bwMode="auto">
          <a:xfrm>
            <a:off x="1447800" y="3439352"/>
            <a:ext cx="3148013" cy="1531817"/>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5D7E0B00-4FDE-D040-8275-1F4B80113D68}" type="slidenum">
              <a:rPr lang="en-US" smtClean="0"/>
              <a:pPr/>
              <a:t>38</a:t>
            </a:fld>
            <a:endParaRPr lang="en-US" dirty="0"/>
          </a:p>
        </p:txBody>
      </p:sp>
      <p:sp>
        <p:nvSpPr>
          <p:cNvPr id="7" name="Content Placeholder 2"/>
          <p:cNvSpPr>
            <a:spLocks noGrp="1"/>
          </p:cNvSpPr>
          <p:nvPr>
            <p:ph idx="1"/>
          </p:nvPr>
        </p:nvSpPr>
        <p:spPr>
          <a:xfrm>
            <a:off x="457200" y="1476375"/>
            <a:ext cx="4070350" cy="4343400"/>
          </a:xfrm>
        </p:spPr>
        <p:txBody>
          <a:bodyPr/>
          <a:lstStyle/>
          <a:p>
            <a:r>
              <a:rPr lang="en-US" sz="2400" dirty="0"/>
              <a:t>Controlled experiments to balance mixing time constants</a:t>
            </a:r>
          </a:p>
          <a:p>
            <a:pPr lvl="1"/>
            <a:r>
              <a:rPr lang="en-US" sz="2000" dirty="0" err="1"/>
              <a:t>Micromixing</a:t>
            </a:r>
            <a:endParaRPr lang="en-US" sz="2000" dirty="0"/>
          </a:p>
          <a:p>
            <a:pPr lvl="1">
              <a:buNone/>
            </a:pPr>
            <a:endParaRPr lang="en-US" sz="2000" dirty="0"/>
          </a:p>
          <a:p>
            <a:pPr lvl="1"/>
            <a:r>
              <a:rPr lang="en-US" sz="2000" dirty="0" err="1"/>
              <a:t>Mesomixing</a:t>
            </a:r>
            <a:endParaRPr lang="en-US" sz="2000" dirty="0"/>
          </a:p>
          <a:p>
            <a:pPr lvl="1">
              <a:buNone/>
            </a:pPr>
            <a:br>
              <a:rPr lang="en-US" sz="2000" dirty="0"/>
            </a:br>
            <a:endParaRPr lang="en-US" sz="2000" dirty="0"/>
          </a:p>
          <a:p>
            <a:pPr lvl="1"/>
            <a:endParaRPr lang="en-US" sz="2000" dirty="0"/>
          </a:p>
          <a:p>
            <a:pPr lvl="1"/>
            <a:endParaRPr lang="en-US" sz="2000" dirty="0"/>
          </a:p>
          <a:p>
            <a:pPr lvl="1"/>
            <a:r>
              <a:rPr lang="en-US" sz="2000" dirty="0" err="1"/>
              <a:t>Macromixing</a:t>
            </a:r>
            <a:endParaRPr lang="en-US" sz="2000" dirty="0"/>
          </a:p>
          <a:p>
            <a:pPr lvl="2"/>
            <a:r>
              <a:rPr lang="en-US" sz="1600" dirty="0"/>
              <a:t>Blend time = f(</a:t>
            </a:r>
            <a:r>
              <a:rPr lang="en-US" sz="1600" dirty="0" err="1">
                <a:latin typeface="Symbol" pitchFamily="18" charset="2"/>
              </a:rPr>
              <a:t>e</a:t>
            </a:r>
            <a:r>
              <a:rPr lang="en-US" sz="1600" baseline="-25000" dirty="0" err="1"/>
              <a:t>avg</a:t>
            </a:r>
            <a:r>
              <a:rPr lang="en-US" sz="1600" dirty="0"/>
              <a:t>, fluid properties, geometry)</a:t>
            </a:r>
          </a:p>
        </p:txBody>
      </p:sp>
      <p:sp>
        <p:nvSpPr>
          <p:cNvPr id="5" name="Footer Placeholder 4">
            <a:extLst>
              <a:ext uri="{FF2B5EF4-FFF2-40B4-BE49-F238E27FC236}">
                <a16:creationId xmlns:a16="http://schemas.microsoft.com/office/drawing/2014/main" id="{EA5EE53D-E5E2-4524-9AFF-3F736A25DE08}"/>
              </a:ext>
            </a:extLst>
          </p:cNvPr>
          <p:cNvSpPr>
            <a:spLocks noGrp="1"/>
          </p:cNvSpPr>
          <p:nvPr>
            <p:ph type="ftr" sz="quarter" idx="11"/>
          </p:nvPr>
        </p:nvSpPr>
        <p:spPr/>
        <p:txBody>
          <a:bodyPr/>
          <a:lstStyle/>
          <a:p>
            <a:r>
              <a:rPr lang="en-US"/>
              <a:t>Chemical Consultants Network Meeting, Bala Cynwyd, PA - 11-September-2019</a:t>
            </a:r>
          </a:p>
        </p:txBody>
      </p:sp>
      <p:sp>
        <p:nvSpPr>
          <p:cNvPr id="9" name="TextBox 8">
            <a:extLst>
              <a:ext uri="{FF2B5EF4-FFF2-40B4-BE49-F238E27FC236}">
                <a16:creationId xmlns:a16="http://schemas.microsoft.com/office/drawing/2014/main" id="{99E1355C-C3BF-451E-A5CD-90E378AE72CA}"/>
              </a:ext>
            </a:extLst>
          </p:cNvPr>
          <p:cNvSpPr txBox="1"/>
          <p:nvPr/>
        </p:nvSpPr>
        <p:spPr>
          <a:xfrm>
            <a:off x="4960889" y="2406760"/>
            <a:ext cx="1524000" cy="646331"/>
          </a:xfrm>
          <a:prstGeom prst="rect">
            <a:avLst/>
          </a:prstGeom>
          <a:noFill/>
          <a:ln>
            <a:solidFill>
              <a:schemeClr val="tx1"/>
            </a:solidFill>
          </a:ln>
        </p:spPr>
        <p:txBody>
          <a:bodyPr wrap="square" rtlCol="0">
            <a:spAutoFit/>
          </a:bodyPr>
          <a:lstStyle/>
          <a:p>
            <a:r>
              <a:rPr lang="en-US" dirty="0"/>
              <a:t>Stirrer speed sensitivity</a:t>
            </a:r>
          </a:p>
        </p:txBody>
      </p:sp>
      <p:sp>
        <p:nvSpPr>
          <p:cNvPr id="11" name="TextBox 10">
            <a:extLst>
              <a:ext uri="{FF2B5EF4-FFF2-40B4-BE49-F238E27FC236}">
                <a16:creationId xmlns:a16="http://schemas.microsoft.com/office/drawing/2014/main" id="{E5C0B0FE-0C56-4D20-87F7-0F2A95A484FB}"/>
              </a:ext>
            </a:extLst>
          </p:cNvPr>
          <p:cNvSpPr txBox="1"/>
          <p:nvPr/>
        </p:nvSpPr>
        <p:spPr>
          <a:xfrm>
            <a:off x="4960889" y="3556312"/>
            <a:ext cx="1524000" cy="646331"/>
          </a:xfrm>
          <a:prstGeom prst="rect">
            <a:avLst/>
          </a:prstGeom>
          <a:noFill/>
          <a:ln>
            <a:solidFill>
              <a:schemeClr val="tx1"/>
            </a:solidFill>
          </a:ln>
        </p:spPr>
        <p:txBody>
          <a:bodyPr wrap="square" rtlCol="0">
            <a:spAutoFit/>
          </a:bodyPr>
          <a:lstStyle/>
          <a:p>
            <a:r>
              <a:rPr lang="en-US" dirty="0"/>
              <a:t>Feed Rate sensitivity</a:t>
            </a:r>
          </a:p>
        </p:txBody>
      </p:sp>
      <p:sp>
        <p:nvSpPr>
          <p:cNvPr id="12" name="TextBox 11">
            <a:extLst>
              <a:ext uri="{FF2B5EF4-FFF2-40B4-BE49-F238E27FC236}">
                <a16:creationId xmlns:a16="http://schemas.microsoft.com/office/drawing/2014/main" id="{3E093693-AB30-443E-AFD4-76D0F0B57BFB}"/>
              </a:ext>
            </a:extLst>
          </p:cNvPr>
          <p:cNvSpPr txBox="1"/>
          <p:nvPr/>
        </p:nvSpPr>
        <p:spPr>
          <a:xfrm>
            <a:off x="4960889" y="4648003"/>
            <a:ext cx="1524000" cy="646331"/>
          </a:xfrm>
          <a:prstGeom prst="rect">
            <a:avLst/>
          </a:prstGeom>
          <a:noFill/>
          <a:ln>
            <a:solidFill>
              <a:schemeClr val="tx1"/>
            </a:solidFill>
          </a:ln>
        </p:spPr>
        <p:txBody>
          <a:bodyPr wrap="square" rtlCol="0">
            <a:spAutoFit/>
          </a:bodyPr>
          <a:lstStyle/>
          <a:p>
            <a:r>
              <a:rPr lang="en-US" dirty="0"/>
              <a:t>Feed Location sensitivity</a:t>
            </a:r>
          </a:p>
        </p:txBody>
      </p:sp>
      <p:cxnSp>
        <p:nvCxnSpPr>
          <p:cNvPr id="14" name="Straight Arrow Connector 13">
            <a:extLst>
              <a:ext uri="{FF2B5EF4-FFF2-40B4-BE49-F238E27FC236}">
                <a16:creationId xmlns:a16="http://schemas.microsoft.com/office/drawing/2014/main" id="{0030E4FC-1B0A-46DC-B047-AC764A6B3923}"/>
              </a:ext>
            </a:extLst>
          </p:cNvPr>
          <p:cNvCxnSpPr>
            <a:stCxn id="9" idx="2"/>
            <a:endCxn id="11" idx="0"/>
          </p:cNvCxnSpPr>
          <p:nvPr/>
        </p:nvCxnSpPr>
        <p:spPr>
          <a:xfrm>
            <a:off x="5722889" y="3053091"/>
            <a:ext cx="0" cy="503221"/>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598366B-C910-454D-A236-43B29D6EA0CA}"/>
              </a:ext>
            </a:extLst>
          </p:cNvPr>
          <p:cNvCxnSpPr>
            <a:stCxn id="11" idx="2"/>
            <a:endCxn id="12" idx="0"/>
          </p:cNvCxnSpPr>
          <p:nvPr/>
        </p:nvCxnSpPr>
        <p:spPr>
          <a:xfrm>
            <a:off x="5722889" y="4202643"/>
            <a:ext cx="0" cy="44536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A802C0A-9EEA-4C26-A10C-3D030E465DFF}"/>
              </a:ext>
            </a:extLst>
          </p:cNvPr>
          <p:cNvSpPr txBox="1"/>
          <p:nvPr/>
        </p:nvSpPr>
        <p:spPr>
          <a:xfrm>
            <a:off x="7183827" y="2406760"/>
            <a:ext cx="1524000" cy="646331"/>
          </a:xfrm>
          <a:prstGeom prst="rect">
            <a:avLst/>
          </a:prstGeom>
          <a:noFill/>
          <a:ln>
            <a:solidFill>
              <a:schemeClr val="tx1"/>
            </a:solidFill>
          </a:ln>
        </p:spPr>
        <p:txBody>
          <a:bodyPr wrap="square" rtlCol="0">
            <a:spAutoFit/>
          </a:bodyPr>
          <a:lstStyle/>
          <a:p>
            <a:r>
              <a:rPr lang="en-US" dirty="0">
                <a:solidFill>
                  <a:srgbClr val="FF0000"/>
                </a:solidFill>
              </a:rPr>
              <a:t>Mixing Unimportant</a:t>
            </a:r>
          </a:p>
        </p:txBody>
      </p:sp>
      <p:sp>
        <p:nvSpPr>
          <p:cNvPr id="18" name="TextBox 17">
            <a:extLst>
              <a:ext uri="{FF2B5EF4-FFF2-40B4-BE49-F238E27FC236}">
                <a16:creationId xmlns:a16="http://schemas.microsoft.com/office/drawing/2014/main" id="{973B4E82-FF9D-429D-88FF-D1E778EE37C6}"/>
              </a:ext>
            </a:extLst>
          </p:cNvPr>
          <p:cNvSpPr txBox="1"/>
          <p:nvPr/>
        </p:nvSpPr>
        <p:spPr>
          <a:xfrm>
            <a:off x="7183827" y="3556312"/>
            <a:ext cx="1524000" cy="646331"/>
          </a:xfrm>
          <a:prstGeom prst="rect">
            <a:avLst/>
          </a:prstGeom>
          <a:noFill/>
          <a:ln>
            <a:solidFill>
              <a:schemeClr val="tx1"/>
            </a:solidFill>
          </a:ln>
        </p:spPr>
        <p:txBody>
          <a:bodyPr wrap="square" rtlCol="0">
            <a:spAutoFit/>
          </a:bodyPr>
          <a:lstStyle/>
          <a:p>
            <a:r>
              <a:rPr lang="en-US" dirty="0">
                <a:solidFill>
                  <a:srgbClr val="FF0000"/>
                </a:solidFill>
              </a:rPr>
              <a:t>Micromixing Controlled</a:t>
            </a:r>
          </a:p>
        </p:txBody>
      </p:sp>
      <p:sp>
        <p:nvSpPr>
          <p:cNvPr id="19" name="TextBox 18">
            <a:extLst>
              <a:ext uri="{FF2B5EF4-FFF2-40B4-BE49-F238E27FC236}">
                <a16:creationId xmlns:a16="http://schemas.microsoft.com/office/drawing/2014/main" id="{6FA224E8-0FFA-4323-B664-A1014A004457}"/>
              </a:ext>
            </a:extLst>
          </p:cNvPr>
          <p:cNvSpPr txBox="1"/>
          <p:nvPr/>
        </p:nvSpPr>
        <p:spPr>
          <a:xfrm>
            <a:off x="7183827" y="4648003"/>
            <a:ext cx="1524000" cy="646331"/>
          </a:xfrm>
          <a:prstGeom prst="rect">
            <a:avLst/>
          </a:prstGeom>
          <a:noFill/>
          <a:ln>
            <a:solidFill>
              <a:schemeClr val="tx1"/>
            </a:solidFill>
          </a:ln>
        </p:spPr>
        <p:txBody>
          <a:bodyPr wrap="square" rtlCol="0">
            <a:spAutoFit/>
          </a:bodyPr>
          <a:lstStyle/>
          <a:p>
            <a:r>
              <a:rPr lang="en-US" dirty="0">
                <a:solidFill>
                  <a:srgbClr val="FF0000"/>
                </a:solidFill>
              </a:rPr>
              <a:t>Macromixing Controlled</a:t>
            </a:r>
          </a:p>
        </p:txBody>
      </p:sp>
      <p:cxnSp>
        <p:nvCxnSpPr>
          <p:cNvPr id="23" name="Straight Arrow Connector 22">
            <a:extLst>
              <a:ext uri="{FF2B5EF4-FFF2-40B4-BE49-F238E27FC236}">
                <a16:creationId xmlns:a16="http://schemas.microsoft.com/office/drawing/2014/main" id="{6BFB9EEF-B14C-46FE-9B4A-4DD62DAA65A1}"/>
              </a:ext>
            </a:extLst>
          </p:cNvPr>
          <p:cNvCxnSpPr>
            <a:stCxn id="9" idx="3"/>
            <a:endCxn id="17" idx="1"/>
          </p:cNvCxnSpPr>
          <p:nvPr/>
        </p:nvCxnSpPr>
        <p:spPr>
          <a:xfrm>
            <a:off x="6484889" y="2729926"/>
            <a:ext cx="698938"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144ED03-860A-4781-80AF-4C18738D752F}"/>
              </a:ext>
            </a:extLst>
          </p:cNvPr>
          <p:cNvCxnSpPr>
            <a:stCxn id="11" idx="3"/>
            <a:endCxn id="18" idx="1"/>
          </p:cNvCxnSpPr>
          <p:nvPr/>
        </p:nvCxnSpPr>
        <p:spPr>
          <a:xfrm>
            <a:off x="6484889" y="3879478"/>
            <a:ext cx="698938"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AB6A89B-4AD5-400E-8BD9-F515E168BAB1}"/>
              </a:ext>
            </a:extLst>
          </p:cNvPr>
          <p:cNvCxnSpPr>
            <a:stCxn id="12" idx="3"/>
            <a:endCxn id="19" idx="1"/>
          </p:cNvCxnSpPr>
          <p:nvPr/>
        </p:nvCxnSpPr>
        <p:spPr>
          <a:xfrm>
            <a:off x="6484889" y="4971169"/>
            <a:ext cx="698938"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9E43F1E-251C-47DE-AB85-2B9244A96231}"/>
              </a:ext>
            </a:extLst>
          </p:cNvPr>
          <p:cNvSpPr txBox="1"/>
          <p:nvPr/>
        </p:nvSpPr>
        <p:spPr>
          <a:xfrm>
            <a:off x="6582113" y="2386924"/>
            <a:ext cx="504490" cy="369332"/>
          </a:xfrm>
          <a:prstGeom prst="rect">
            <a:avLst/>
          </a:prstGeom>
          <a:noFill/>
        </p:spPr>
        <p:txBody>
          <a:bodyPr wrap="square" rtlCol="0">
            <a:spAutoFit/>
          </a:bodyPr>
          <a:lstStyle/>
          <a:p>
            <a:r>
              <a:rPr lang="en-US" dirty="0">
                <a:solidFill>
                  <a:srgbClr val="FF0000"/>
                </a:solidFill>
              </a:rPr>
              <a:t>No</a:t>
            </a:r>
          </a:p>
        </p:txBody>
      </p:sp>
      <p:sp>
        <p:nvSpPr>
          <p:cNvPr id="31" name="TextBox 30">
            <a:extLst>
              <a:ext uri="{FF2B5EF4-FFF2-40B4-BE49-F238E27FC236}">
                <a16:creationId xmlns:a16="http://schemas.microsoft.com/office/drawing/2014/main" id="{5FC010AF-EEC9-4F25-9907-C2862F98B8DF}"/>
              </a:ext>
            </a:extLst>
          </p:cNvPr>
          <p:cNvSpPr txBox="1"/>
          <p:nvPr/>
        </p:nvSpPr>
        <p:spPr>
          <a:xfrm>
            <a:off x="6582113" y="3538476"/>
            <a:ext cx="504490" cy="369332"/>
          </a:xfrm>
          <a:prstGeom prst="rect">
            <a:avLst/>
          </a:prstGeom>
          <a:noFill/>
        </p:spPr>
        <p:txBody>
          <a:bodyPr wrap="square" rtlCol="0">
            <a:spAutoFit/>
          </a:bodyPr>
          <a:lstStyle/>
          <a:p>
            <a:r>
              <a:rPr lang="en-US" dirty="0">
                <a:solidFill>
                  <a:srgbClr val="FF0000"/>
                </a:solidFill>
              </a:rPr>
              <a:t>No</a:t>
            </a:r>
          </a:p>
        </p:txBody>
      </p:sp>
      <p:sp>
        <p:nvSpPr>
          <p:cNvPr id="32" name="TextBox 31">
            <a:extLst>
              <a:ext uri="{FF2B5EF4-FFF2-40B4-BE49-F238E27FC236}">
                <a16:creationId xmlns:a16="http://schemas.microsoft.com/office/drawing/2014/main" id="{E3DA65F8-40B0-4899-A1CA-7786704EFB73}"/>
              </a:ext>
            </a:extLst>
          </p:cNvPr>
          <p:cNvSpPr txBox="1"/>
          <p:nvPr/>
        </p:nvSpPr>
        <p:spPr>
          <a:xfrm>
            <a:off x="6582113" y="4637474"/>
            <a:ext cx="504490" cy="369332"/>
          </a:xfrm>
          <a:prstGeom prst="rect">
            <a:avLst/>
          </a:prstGeom>
          <a:noFill/>
        </p:spPr>
        <p:txBody>
          <a:bodyPr wrap="square" rtlCol="0">
            <a:spAutoFit/>
          </a:bodyPr>
          <a:lstStyle/>
          <a:p>
            <a:r>
              <a:rPr lang="en-US" dirty="0">
                <a:solidFill>
                  <a:srgbClr val="FF0000"/>
                </a:solidFill>
              </a:rPr>
              <a:t>No</a:t>
            </a:r>
          </a:p>
        </p:txBody>
      </p:sp>
      <p:sp>
        <p:nvSpPr>
          <p:cNvPr id="33" name="TextBox 32">
            <a:extLst>
              <a:ext uri="{FF2B5EF4-FFF2-40B4-BE49-F238E27FC236}">
                <a16:creationId xmlns:a16="http://schemas.microsoft.com/office/drawing/2014/main" id="{9C17F7C5-2F65-4EFF-9BCD-99400C3CC124}"/>
              </a:ext>
            </a:extLst>
          </p:cNvPr>
          <p:cNvSpPr txBox="1"/>
          <p:nvPr/>
        </p:nvSpPr>
        <p:spPr>
          <a:xfrm>
            <a:off x="5708501" y="3131576"/>
            <a:ext cx="516981" cy="369332"/>
          </a:xfrm>
          <a:prstGeom prst="rect">
            <a:avLst/>
          </a:prstGeom>
          <a:noFill/>
        </p:spPr>
        <p:txBody>
          <a:bodyPr wrap="square" rtlCol="0">
            <a:spAutoFit/>
          </a:bodyPr>
          <a:lstStyle/>
          <a:p>
            <a:r>
              <a:rPr lang="en-US" dirty="0">
                <a:solidFill>
                  <a:srgbClr val="00B050"/>
                </a:solidFill>
              </a:rPr>
              <a:t>Yes</a:t>
            </a:r>
          </a:p>
        </p:txBody>
      </p:sp>
      <p:sp>
        <p:nvSpPr>
          <p:cNvPr id="34" name="TextBox 33">
            <a:extLst>
              <a:ext uri="{FF2B5EF4-FFF2-40B4-BE49-F238E27FC236}">
                <a16:creationId xmlns:a16="http://schemas.microsoft.com/office/drawing/2014/main" id="{40E12C22-D5AA-4D74-BCFB-C14130D2DFC8}"/>
              </a:ext>
            </a:extLst>
          </p:cNvPr>
          <p:cNvSpPr txBox="1"/>
          <p:nvPr/>
        </p:nvSpPr>
        <p:spPr>
          <a:xfrm>
            <a:off x="5722889" y="4245237"/>
            <a:ext cx="516981" cy="369332"/>
          </a:xfrm>
          <a:prstGeom prst="rect">
            <a:avLst/>
          </a:prstGeom>
          <a:noFill/>
        </p:spPr>
        <p:txBody>
          <a:bodyPr wrap="square" rtlCol="0">
            <a:spAutoFit/>
          </a:bodyPr>
          <a:lstStyle/>
          <a:p>
            <a:r>
              <a:rPr lang="en-US" dirty="0">
                <a:solidFill>
                  <a:srgbClr val="00B050"/>
                </a:solidFill>
              </a:rPr>
              <a:t>Yes</a:t>
            </a:r>
          </a:p>
        </p:txBody>
      </p:sp>
      <p:sp>
        <p:nvSpPr>
          <p:cNvPr id="35" name="TextBox 34">
            <a:extLst>
              <a:ext uri="{FF2B5EF4-FFF2-40B4-BE49-F238E27FC236}">
                <a16:creationId xmlns:a16="http://schemas.microsoft.com/office/drawing/2014/main" id="{1F69D22E-C712-4036-8B48-254D048CA811}"/>
              </a:ext>
            </a:extLst>
          </p:cNvPr>
          <p:cNvSpPr txBox="1"/>
          <p:nvPr/>
        </p:nvSpPr>
        <p:spPr>
          <a:xfrm>
            <a:off x="5723224" y="5359327"/>
            <a:ext cx="516981" cy="369332"/>
          </a:xfrm>
          <a:prstGeom prst="rect">
            <a:avLst/>
          </a:prstGeom>
          <a:noFill/>
        </p:spPr>
        <p:txBody>
          <a:bodyPr wrap="square" rtlCol="0">
            <a:spAutoFit/>
          </a:bodyPr>
          <a:lstStyle/>
          <a:p>
            <a:r>
              <a:rPr lang="en-US" dirty="0">
                <a:solidFill>
                  <a:srgbClr val="00B050"/>
                </a:solidFill>
              </a:rPr>
              <a:t>Yes</a:t>
            </a:r>
          </a:p>
        </p:txBody>
      </p:sp>
      <p:sp>
        <p:nvSpPr>
          <p:cNvPr id="38" name="TextBox 37">
            <a:extLst>
              <a:ext uri="{FF2B5EF4-FFF2-40B4-BE49-F238E27FC236}">
                <a16:creationId xmlns:a16="http://schemas.microsoft.com/office/drawing/2014/main" id="{7EC97319-DA72-49FD-8985-D01A266CA384}"/>
              </a:ext>
            </a:extLst>
          </p:cNvPr>
          <p:cNvSpPr txBox="1"/>
          <p:nvPr/>
        </p:nvSpPr>
        <p:spPr>
          <a:xfrm>
            <a:off x="4962101" y="5771684"/>
            <a:ext cx="1524000" cy="646331"/>
          </a:xfrm>
          <a:prstGeom prst="rect">
            <a:avLst/>
          </a:prstGeom>
          <a:noFill/>
          <a:ln>
            <a:solidFill>
              <a:schemeClr val="tx1"/>
            </a:solidFill>
          </a:ln>
        </p:spPr>
        <p:txBody>
          <a:bodyPr wrap="square" rtlCol="0">
            <a:spAutoFit/>
          </a:bodyPr>
          <a:lstStyle/>
          <a:p>
            <a:r>
              <a:rPr lang="en-US" dirty="0">
                <a:solidFill>
                  <a:srgbClr val="FF0000"/>
                </a:solidFill>
              </a:rPr>
              <a:t>Mesomixing Controlled</a:t>
            </a:r>
          </a:p>
        </p:txBody>
      </p:sp>
      <p:cxnSp>
        <p:nvCxnSpPr>
          <p:cNvPr id="42" name="Straight Arrow Connector 41">
            <a:extLst>
              <a:ext uri="{FF2B5EF4-FFF2-40B4-BE49-F238E27FC236}">
                <a16:creationId xmlns:a16="http://schemas.microsoft.com/office/drawing/2014/main" id="{184882A9-3C6F-4A16-96FB-A586B03B5346}"/>
              </a:ext>
            </a:extLst>
          </p:cNvPr>
          <p:cNvCxnSpPr>
            <a:cxnSpLocks/>
            <a:stCxn id="12" idx="2"/>
            <a:endCxn id="38" idx="0"/>
          </p:cNvCxnSpPr>
          <p:nvPr/>
        </p:nvCxnSpPr>
        <p:spPr>
          <a:xfrm>
            <a:off x="5722889" y="5294334"/>
            <a:ext cx="1212" cy="47735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D61FF781-A722-4A29-AD4B-61CFC4D26323}"/>
              </a:ext>
            </a:extLst>
          </p:cNvPr>
          <p:cNvSpPr txBox="1">
            <a:spLocks/>
          </p:cNvSpPr>
          <p:nvPr/>
        </p:nvSpPr>
        <p:spPr>
          <a:xfrm>
            <a:off x="4836012" y="1476375"/>
            <a:ext cx="4070350" cy="4343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Protocol in Bourne (2003)</a:t>
            </a:r>
          </a:p>
        </p:txBody>
      </p:sp>
    </p:spTree>
    <p:extLst>
      <p:ext uri="{BB962C8B-B14F-4D97-AF65-F5344CB8AC3E}">
        <p14:creationId xmlns:p14="http://schemas.microsoft.com/office/powerpoint/2010/main" val="14603173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What’s really going on inside this protocol</a:t>
            </a:r>
            <a:br>
              <a:rPr lang="en-US" dirty="0"/>
            </a:br>
            <a:r>
              <a:rPr lang="en-US" dirty="0"/>
              <a:t>Revised Bourne Protocol</a:t>
            </a:r>
          </a:p>
        </p:txBody>
      </p:sp>
      <p:pic>
        <p:nvPicPr>
          <p:cNvPr id="8" name="Picture 10"/>
          <p:cNvPicPr>
            <a:picLocks noChangeAspect="1" noChangeArrowheads="1"/>
          </p:cNvPicPr>
          <p:nvPr/>
        </p:nvPicPr>
        <p:blipFill>
          <a:blip r:embed="rId3" cstate="print"/>
          <a:srcRect/>
          <a:stretch>
            <a:fillRect/>
          </a:stretch>
        </p:blipFill>
        <p:spPr bwMode="auto">
          <a:xfrm>
            <a:off x="2743200" y="2443576"/>
            <a:ext cx="1674991" cy="1076325"/>
          </a:xfrm>
          <a:prstGeom prst="rect">
            <a:avLst/>
          </a:prstGeom>
          <a:noFill/>
          <a:ln w="9525">
            <a:noFill/>
            <a:miter lim="800000"/>
            <a:headEnd/>
            <a:tailEnd/>
          </a:ln>
        </p:spPr>
      </p:pic>
      <p:pic>
        <p:nvPicPr>
          <p:cNvPr id="10" name="Picture 9"/>
          <p:cNvPicPr>
            <a:picLocks noChangeAspect="1" noChangeArrowheads="1"/>
          </p:cNvPicPr>
          <p:nvPr/>
        </p:nvPicPr>
        <p:blipFill>
          <a:blip r:embed="rId4" cstate="print"/>
          <a:srcRect/>
          <a:stretch>
            <a:fillRect/>
          </a:stretch>
        </p:blipFill>
        <p:spPr bwMode="auto">
          <a:xfrm>
            <a:off x="1447800" y="3439352"/>
            <a:ext cx="3148013" cy="1531817"/>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5D7E0B00-4FDE-D040-8275-1F4B80113D68}" type="slidenum">
              <a:rPr lang="en-US" smtClean="0"/>
              <a:pPr/>
              <a:t>39</a:t>
            </a:fld>
            <a:endParaRPr lang="en-US" dirty="0"/>
          </a:p>
        </p:txBody>
      </p:sp>
      <p:sp>
        <p:nvSpPr>
          <p:cNvPr id="7" name="Content Placeholder 2"/>
          <p:cNvSpPr>
            <a:spLocks noGrp="1"/>
          </p:cNvSpPr>
          <p:nvPr>
            <p:ph idx="1"/>
          </p:nvPr>
        </p:nvSpPr>
        <p:spPr>
          <a:xfrm>
            <a:off x="457200" y="1476375"/>
            <a:ext cx="4070350" cy="4343400"/>
          </a:xfrm>
        </p:spPr>
        <p:txBody>
          <a:bodyPr/>
          <a:lstStyle/>
          <a:p>
            <a:r>
              <a:rPr lang="en-US" sz="2400" dirty="0"/>
              <a:t>Controlled experiments to balance mixing time constants</a:t>
            </a:r>
          </a:p>
          <a:p>
            <a:pPr lvl="1"/>
            <a:r>
              <a:rPr lang="en-US" sz="2000" dirty="0" err="1"/>
              <a:t>Micromixing</a:t>
            </a:r>
            <a:endParaRPr lang="en-US" sz="2000" dirty="0"/>
          </a:p>
          <a:p>
            <a:pPr lvl="1">
              <a:buNone/>
            </a:pPr>
            <a:endParaRPr lang="en-US" sz="2000" dirty="0"/>
          </a:p>
          <a:p>
            <a:pPr lvl="1"/>
            <a:r>
              <a:rPr lang="en-US" sz="2000" dirty="0" err="1"/>
              <a:t>Mesomixing</a:t>
            </a:r>
            <a:endParaRPr lang="en-US" sz="2000" dirty="0"/>
          </a:p>
          <a:p>
            <a:pPr lvl="1">
              <a:buNone/>
            </a:pPr>
            <a:br>
              <a:rPr lang="en-US" sz="2000" dirty="0"/>
            </a:br>
            <a:endParaRPr lang="en-US" sz="2000" dirty="0"/>
          </a:p>
          <a:p>
            <a:pPr lvl="1"/>
            <a:endParaRPr lang="en-US" sz="2000" dirty="0"/>
          </a:p>
          <a:p>
            <a:pPr lvl="1"/>
            <a:endParaRPr lang="en-US" sz="2000" dirty="0"/>
          </a:p>
          <a:p>
            <a:pPr lvl="1"/>
            <a:r>
              <a:rPr lang="en-US" sz="2000" dirty="0" err="1"/>
              <a:t>Macromixing</a:t>
            </a:r>
            <a:endParaRPr lang="en-US" sz="2000" dirty="0"/>
          </a:p>
          <a:p>
            <a:pPr lvl="2"/>
            <a:r>
              <a:rPr lang="en-US" sz="1600" dirty="0"/>
              <a:t>Blend time = f(</a:t>
            </a:r>
            <a:r>
              <a:rPr lang="en-US" sz="1600" dirty="0" err="1">
                <a:latin typeface="Symbol" pitchFamily="18" charset="2"/>
              </a:rPr>
              <a:t>e</a:t>
            </a:r>
            <a:r>
              <a:rPr lang="en-US" sz="1600" baseline="-25000" dirty="0" err="1"/>
              <a:t>avg</a:t>
            </a:r>
            <a:r>
              <a:rPr lang="en-US" sz="1600" dirty="0"/>
              <a:t>, fluid properties, geometry)</a:t>
            </a:r>
          </a:p>
        </p:txBody>
      </p:sp>
      <p:sp>
        <p:nvSpPr>
          <p:cNvPr id="5" name="Footer Placeholder 4">
            <a:extLst>
              <a:ext uri="{FF2B5EF4-FFF2-40B4-BE49-F238E27FC236}">
                <a16:creationId xmlns:a16="http://schemas.microsoft.com/office/drawing/2014/main" id="{EA5EE53D-E5E2-4524-9AFF-3F736A25DE08}"/>
              </a:ext>
            </a:extLst>
          </p:cNvPr>
          <p:cNvSpPr>
            <a:spLocks noGrp="1"/>
          </p:cNvSpPr>
          <p:nvPr>
            <p:ph type="ftr" sz="quarter" idx="11"/>
          </p:nvPr>
        </p:nvSpPr>
        <p:spPr/>
        <p:txBody>
          <a:bodyPr/>
          <a:lstStyle/>
          <a:p>
            <a:r>
              <a:rPr lang="en-US"/>
              <a:t>Chemical Consultants Network Meeting, Bala Cynwyd, PA - 11-September-2019</a:t>
            </a:r>
          </a:p>
        </p:txBody>
      </p:sp>
      <p:sp>
        <p:nvSpPr>
          <p:cNvPr id="9" name="TextBox 8">
            <a:extLst>
              <a:ext uri="{FF2B5EF4-FFF2-40B4-BE49-F238E27FC236}">
                <a16:creationId xmlns:a16="http://schemas.microsoft.com/office/drawing/2014/main" id="{99E1355C-C3BF-451E-A5CD-90E378AE72CA}"/>
              </a:ext>
            </a:extLst>
          </p:cNvPr>
          <p:cNvSpPr txBox="1"/>
          <p:nvPr/>
        </p:nvSpPr>
        <p:spPr>
          <a:xfrm>
            <a:off x="4960889" y="2406760"/>
            <a:ext cx="1524000" cy="646331"/>
          </a:xfrm>
          <a:prstGeom prst="rect">
            <a:avLst/>
          </a:prstGeom>
          <a:noFill/>
          <a:ln>
            <a:solidFill>
              <a:schemeClr val="tx1"/>
            </a:solidFill>
          </a:ln>
        </p:spPr>
        <p:txBody>
          <a:bodyPr wrap="square" rtlCol="0">
            <a:spAutoFit/>
          </a:bodyPr>
          <a:lstStyle/>
          <a:p>
            <a:r>
              <a:rPr lang="en-US" dirty="0"/>
              <a:t>Stirrer speed sensitivity</a:t>
            </a:r>
          </a:p>
        </p:txBody>
      </p:sp>
      <p:sp>
        <p:nvSpPr>
          <p:cNvPr id="11" name="TextBox 10">
            <a:extLst>
              <a:ext uri="{FF2B5EF4-FFF2-40B4-BE49-F238E27FC236}">
                <a16:creationId xmlns:a16="http://schemas.microsoft.com/office/drawing/2014/main" id="{E5C0B0FE-0C56-4D20-87F7-0F2A95A484FB}"/>
              </a:ext>
            </a:extLst>
          </p:cNvPr>
          <p:cNvSpPr txBox="1"/>
          <p:nvPr/>
        </p:nvSpPr>
        <p:spPr>
          <a:xfrm>
            <a:off x="4960889" y="3556312"/>
            <a:ext cx="1524000" cy="646331"/>
          </a:xfrm>
          <a:prstGeom prst="rect">
            <a:avLst/>
          </a:prstGeom>
          <a:noFill/>
          <a:ln>
            <a:solidFill>
              <a:schemeClr val="tx1"/>
            </a:solidFill>
          </a:ln>
        </p:spPr>
        <p:txBody>
          <a:bodyPr wrap="square" rtlCol="0">
            <a:spAutoFit/>
          </a:bodyPr>
          <a:lstStyle/>
          <a:p>
            <a:r>
              <a:rPr lang="en-US" dirty="0"/>
              <a:t>Feed Rate sensitivity</a:t>
            </a:r>
          </a:p>
        </p:txBody>
      </p:sp>
      <p:sp>
        <p:nvSpPr>
          <p:cNvPr id="12" name="TextBox 11">
            <a:extLst>
              <a:ext uri="{FF2B5EF4-FFF2-40B4-BE49-F238E27FC236}">
                <a16:creationId xmlns:a16="http://schemas.microsoft.com/office/drawing/2014/main" id="{3E093693-AB30-443E-AFD4-76D0F0B57BFB}"/>
              </a:ext>
            </a:extLst>
          </p:cNvPr>
          <p:cNvSpPr txBox="1"/>
          <p:nvPr/>
        </p:nvSpPr>
        <p:spPr>
          <a:xfrm>
            <a:off x="5966991" y="4807763"/>
            <a:ext cx="1524000" cy="646331"/>
          </a:xfrm>
          <a:prstGeom prst="rect">
            <a:avLst/>
          </a:prstGeom>
          <a:noFill/>
          <a:ln>
            <a:solidFill>
              <a:schemeClr val="tx1"/>
            </a:solidFill>
          </a:ln>
        </p:spPr>
        <p:txBody>
          <a:bodyPr wrap="square" rtlCol="0">
            <a:spAutoFit/>
          </a:bodyPr>
          <a:lstStyle/>
          <a:p>
            <a:r>
              <a:rPr lang="en-US" dirty="0"/>
              <a:t>Feed Location sensitivity</a:t>
            </a:r>
          </a:p>
        </p:txBody>
      </p:sp>
      <p:cxnSp>
        <p:nvCxnSpPr>
          <p:cNvPr id="14" name="Straight Arrow Connector 13">
            <a:extLst>
              <a:ext uri="{FF2B5EF4-FFF2-40B4-BE49-F238E27FC236}">
                <a16:creationId xmlns:a16="http://schemas.microsoft.com/office/drawing/2014/main" id="{0030E4FC-1B0A-46DC-B047-AC764A6B3923}"/>
              </a:ext>
            </a:extLst>
          </p:cNvPr>
          <p:cNvCxnSpPr>
            <a:stCxn id="9" idx="2"/>
            <a:endCxn id="11" idx="0"/>
          </p:cNvCxnSpPr>
          <p:nvPr/>
        </p:nvCxnSpPr>
        <p:spPr>
          <a:xfrm>
            <a:off x="5722889" y="3053091"/>
            <a:ext cx="0" cy="503221"/>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598366B-C910-454D-A236-43B29D6EA0CA}"/>
              </a:ext>
            </a:extLst>
          </p:cNvPr>
          <p:cNvCxnSpPr>
            <a:stCxn id="11" idx="2"/>
            <a:endCxn id="12" idx="0"/>
          </p:cNvCxnSpPr>
          <p:nvPr/>
        </p:nvCxnSpPr>
        <p:spPr>
          <a:xfrm>
            <a:off x="5722889" y="4202643"/>
            <a:ext cx="1006102" cy="60512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A802C0A-9EEA-4C26-A10C-3D030E465DFF}"/>
              </a:ext>
            </a:extLst>
          </p:cNvPr>
          <p:cNvSpPr txBox="1"/>
          <p:nvPr/>
        </p:nvSpPr>
        <p:spPr>
          <a:xfrm>
            <a:off x="7183827" y="2406760"/>
            <a:ext cx="1524000" cy="646331"/>
          </a:xfrm>
          <a:prstGeom prst="rect">
            <a:avLst/>
          </a:prstGeom>
          <a:noFill/>
          <a:ln>
            <a:solidFill>
              <a:schemeClr val="tx1"/>
            </a:solidFill>
          </a:ln>
        </p:spPr>
        <p:txBody>
          <a:bodyPr wrap="square" rtlCol="0">
            <a:spAutoFit/>
          </a:bodyPr>
          <a:lstStyle/>
          <a:p>
            <a:r>
              <a:rPr lang="en-US" dirty="0">
                <a:solidFill>
                  <a:srgbClr val="FF0000"/>
                </a:solidFill>
              </a:rPr>
              <a:t>Mixing Unimportant</a:t>
            </a:r>
          </a:p>
        </p:txBody>
      </p:sp>
      <p:sp>
        <p:nvSpPr>
          <p:cNvPr id="18" name="TextBox 17">
            <a:extLst>
              <a:ext uri="{FF2B5EF4-FFF2-40B4-BE49-F238E27FC236}">
                <a16:creationId xmlns:a16="http://schemas.microsoft.com/office/drawing/2014/main" id="{973B4E82-FF9D-429D-88FF-D1E778EE37C6}"/>
              </a:ext>
            </a:extLst>
          </p:cNvPr>
          <p:cNvSpPr txBox="1"/>
          <p:nvPr/>
        </p:nvSpPr>
        <p:spPr>
          <a:xfrm>
            <a:off x="7183827" y="3556312"/>
            <a:ext cx="1524000" cy="646331"/>
          </a:xfrm>
          <a:prstGeom prst="rect">
            <a:avLst/>
          </a:prstGeom>
          <a:noFill/>
          <a:ln>
            <a:solidFill>
              <a:schemeClr val="tx1"/>
            </a:solidFill>
          </a:ln>
        </p:spPr>
        <p:txBody>
          <a:bodyPr wrap="square" rtlCol="0">
            <a:spAutoFit/>
          </a:bodyPr>
          <a:lstStyle/>
          <a:p>
            <a:r>
              <a:rPr lang="en-US" dirty="0">
                <a:solidFill>
                  <a:srgbClr val="FF0000"/>
                </a:solidFill>
              </a:rPr>
              <a:t>Not meso-</a:t>
            </a:r>
            <a:br>
              <a:rPr lang="en-US" dirty="0">
                <a:solidFill>
                  <a:srgbClr val="FF0000"/>
                </a:solidFill>
              </a:rPr>
            </a:br>
            <a:r>
              <a:rPr lang="en-US" dirty="0">
                <a:solidFill>
                  <a:srgbClr val="FF0000"/>
                </a:solidFill>
              </a:rPr>
              <a:t>Likely micro-</a:t>
            </a:r>
          </a:p>
        </p:txBody>
      </p:sp>
      <p:sp>
        <p:nvSpPr>
          <p:cNvPr id="19" name="TextBox 18">
            <a:extLst>
              <a:ext uri="{FF2B5EF4-FFF2-40B4-BE49-F238E27FC236}">
                <a16:creationId xmlns:a16="http://schemas.microsoft.com/office/drawing/2014/main" id="{6FA224E8-0FFA-4323-B664-A1014A004457}"/>
              </a:ext>
            </a:extLst>
          </p:cNvPr>
          <p:cNvSpPr txBox="1"/>
          <p:nvPr/>
        </p:nvSpPr>
        <p:spPr>
          <a:xfrm>
            <a:off x="7872105" y="5336906"/>
            <a:ext cx="947363" cy="646331"/>
          </a:xfrm>
          <a:prstGeom prst="rect">
            <a:avLst/>
          </a:prstGeom>
          <a:noFill/>
          <a:ln>
            <a:solidFill>
              <a:schemeClr val="tx1"/>
            </a:solidFill>
          </a:ln>
        </p:spPr>
        <p:txBody>
          <a:bodyPr wrap="square" rtlCol="0">
            <a:spAutoFit/>
          </a:bodyPr>
          <a:lstStyle/>
          <a:p>
            <a:pPr algn="ctr"/>
            <a:r>
              <a:rPr lang="en-US" dirty="0">
                <a:solidFill>
                  <a:srgbClr val="FF0000"/>
                </a:solidFill>
              </a:rPr>
              <a:t>Unlikely</a:t>
            </a:r>
            <a:br>
              <a:rPr lang="en-US" dirty="0">
                <a:solidFill>
                  <a:srgbClr val="FF0000"/>
                </a:solidFill>
              </a:rPr>
            </a:br>
            <a:r>
              <a:rPr lang="en-US" dirty="0">
                <a:solidFill>
                  <a:srgbClr val="FF0000"/>
                </a:solidFill>
              </a:rPr>
              <a:t>Result</a:t>
            </a:r>
          </a:p>
        </p:txBody>
      </p:sp>
      <p:cxnSp>
        <p:nvCxnSpPr>
          <p:cNvPr id="23" name="Straight Arrow Connector 22">
            <a:extLst>
              <a:ext uri="{FF2B5EF4-FFF2-40B4-BE49-F238E27FC236}">
                <a16:creationId xmlns:a16="http://schemas.microsoft.com/office/drawing/2014/main" id="{6BFB9EEF-B14C-46FE-9B4A-4DD62DAA65A1}"/>
              </a:ext>
            </a:extLst>
          </p:cNvPr>
          <p:cNvCxnSpPr>
            <a:stCxn id="9" idx="3"/>
            <a:endCxn id="17" idx="1"/>
          </p:cNvCxnSpPr>
          <p:nvPr/>
        </p:nvCxnSpPr>
        <p:spPr>
          <a:xfrm>
            <a:off x="6484889" y="2729926"/>
            <a:ext cx="698938"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144ED03-860A-4781-80AF-4C18738D752F}"/>
              </a:ext>
            </a:extLst>
          </p:cNvPr>
          <p:cNvCxnSpPr>
            <a:stCxn id="11" idx="3"/>
            <a:endCxn id="18" idx="1"/>
          </p:cNvCxnSpPr>
          <p:nvPr/>
        </p:nvCxnSpPr>
        <p:spPr>
          <a:xfrm>
            <a:off x="6484889" y="3879478"/>
            <a:ext cx="698938"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9E43F1E-251C-47DE-AB85-2B9244A96231}"/>
              </a:ext>
            </a:extLst>
          </p:cNvPr>
          <p:cNvSpPr txBox="1"/>
          <p:nvPr/>
        </p:nvSpPr>
        <p:spPr>
          <a:xfrm>
            <a:off x="6582113" y="2386924"/>
            <a:ext cx="504490" cy="369332"/>
          </a:xfrm>
          <a:prstGeom prst="rect">
            <a:avLst/>
          </a:prstGeom>
          <a:noFill/>
        </p:spPr>
        <p:txBody>
          <a:bodyPr wrap="square" rtlCol="0">
            <a:spAutoFit/>
          </a:bodyPr>
          <a:lstStyle/>
          <a:p>
            <a:r>
              <a:rPr lang="en-US" dirty="0">
                <a:solidFill>
                  <a:srgbClr val="FF0000"/>
                </a:solidFill>
              </a:rPr>
              <a:t>No</a:t>
            </a:r>
          </a:p>
        </p:txBody>
      </p:sp>
      <p:sp>
        <p:nvSpPr>
          <p:cNvPr id="31" name="TextBox 30">
            <a:extLst>
              <a:ext uri="{FF2B5EF4-FFF2-40B4-BE49-F238E27FC236}">
                <a16:creationId xmlns:a16="http://schemas.microsoft.com/office/drawing/2014/main" id="{5FC010AF-EEC9-4F25-9907-C2862F98B8DF}"/>
              </a:ext>
            </a:extLst>
          </p:cNvPr>
          <p:cNvSpPr txBox="1"/>
          <p:nvPr/>
        </p:nvSpPr>
        <p:spPr>
          <a:xfrm>
            <a:off x="6582113" y="3538476"/>
            <a:ext cx="504490" cy="369332"/>
          </a:xfrm>
          <a:prstGeom prst="rect">
            <a:avLst/>
          </a:prstGeom>
          <a:noFill/>
        </p:spPr>
        <p:txBody>
          <a:bodyPr wrap="square" rtlCol="0">
            <a:spAutoFit/>
          </a:bodyPr>
          <a:lstStyle/>
          <a:p>
            <a:r>
              <a:rPr lang="en-US" dirty="0">
                <a:solidFill>
                  <a:srgbClr val="FF0000"/>
                </a:solidFill>
              </a:rPr>
              <a:t>No</a:t>
            </a:r>
          </a:p>
        </p:txBody>
      </p:sp>
      <p:sp>
        <p:nvSpPr>
          <p:cNvPr id="32" name="TextBox 31">
            <a:extLst>
              <a:ext uri="{FF2B5EF4-FFF2-40B4-BE49-F238E27FC236}">
                <a16:creationId xmlns:a16="http://schemas.microsoft.com/office/drawing/2014/main" id="{E3DA65F8-40B0-4899-A1CA-7786704EFB73}"/>
              </a:ext>
            </a:extLst>
          </p:cNvPr>
          <p:cNvSpPr txBox="1"/>
          <p:nvPr/>
        </p:nvSpPr>
        <p:spPr>
          <a:xfrm>
            <a:off x="7945827" y="4829074"/>
            <a:ext cx="504490" cy="369332"/>
          </a:xfrm>
          <a:prstGeom prst="rect">
            <a:avLst/>
          </a:prstGeom>
          <a:noFill/>
        </p:spPr>
        <p:txBody>
          <a:bodyPr wrap="square" rtlCol="0">
            <a:spAutoFit/>
          </a:bodyPr>
          <a:lstStyle/>
          <a:p>
            <a:r>
              <a:rPr lang="en-US" dirty="0">
                <a:solidFill>
                  <a:srgbClr val="FF0000"/>
                </a:solidFill>
              </a:rPr>
              <a:t>No</a:t>
            </a:r>
          </a:p>
        </p:txBody>
      </p:sp>
      <p:sp>
        <p:nvSpPr>
          <p:cNvPr id="33" name="TextBox 32">
            <a:extLst>
              <a:ext uri="{FF2B5EF4-FFF2-40B4-BE49-F238E27FC236}">
                <a16:creationId xmlns:a16="http://schemas.microsoft.com/office/drawing/2014/main" id="{9C17F7C5-2F65-4EFF-9BCD-99400C3CC124}"/>
              </a:ext>
            </a:extLst>
          </p:cNvPr>
          <p:cNvSpPr txBox="1"/>
          <p:nvPr/>
        </p:nvSpPr>
        <p:spPr>
          <a:xfrm>
            <a:off x="5708501" y="3131576"/>
            <a:ext cx="516981" cy="369332"/>
          </a:xfrm>
          <a:prstGeom prst="rect">
            <a:avLst/>
          </a:prstGeom>
          <a:noFill/>
        </p:spPr>
        <p:txBody>
          <a:bodyPr wrap="square" rtlCol="0">
            <a:spAutoFit/>
          </a:bodyPr>
          <a:lstStyle/>
          <a:p>
            <a:r>
              <a:rPr lang="en-US" dirty="0">
                <a:solidFill>
                  <a:schemeClr val="accent6">
                    <a:lumMod val="75000"/>
                  </a:schemeClr>
                </a:solidFill>
              </a:rPr>
              <a:t>Yes</a:t>
            </a:r>
          </a:p>
        </p:txBody>
      </p:sp>
      <p:sp>
        <p:nvSpPr>
          <p:cNvPr id="34" name="TextBox 33">
            <a:extLst>
              <a:ext uri="{FF2B5EF4-FFF2-40B4-BE49-F238E27FC236}">
                <a16:creationId xmlns:a16="http://schemas.microsoft.com/office/drawing/2014/main" id="{40E12C22-D5AA-4D74-BCFB-C14130D2DFC8}"/>
              </a:ext>
            </a:extLst>
          </p:cNvPr>
          <p:cNvSpPr txBox="1"/>
          <p:nvPr/>
        </p:nvSpPr>
        <p:spPr>
          <a:xfrm>
            <a:off x="4671866" y="4192687"/>
            <a:ext cx="2984937" cy="646331"/>
          </a:xfrm>
          <a:prstGeom prst="rect">
            <a:avLst/>
          </a:prstGeom>
          <a:noFill/>
        </p:spPr>
        <p:txBody>
          <a:bodyPr wrap="square" rtlCol="0">
            <a:spAutoFit/>
          </a:bodyPr>
          <a:lstStyle/>
          <a:p>
            <a:r>
              <a:rPr lang="en-US" dirty="0">
                <a:solidFill>
                  <a:schemeClr val="accent6">
                    <a:lumMod val="75000"/>
                  </a:schemeClr>
                </a:solidFill>
              </a:rPr>
              <a:t>Yes, meso-</a:t>
            </a:r>
            <a:br>
              <a:rPr lang="en-US" dirty="0">
                <a:solidFill>
                  <a:schemeClr val="accent6">
                    <a:lumMod val="75000"/>
                  </a:schemeClr>
                </a:solidFill>
              </a:rPr>
            </a:br>
            <a:r>
              <a:rPr lang="en-US" dirty="0">
                <a:solidFill>
                  <a:schemeClr val="accent6">
                    <a:lumMod val="75000"/>
                  </a:schemeClr>
                </a:solidFill>
              </a:rPr>
              <a:t>mixing matters!</a:t>
            </a:r>
          </a:p>
        </p:txBody>
      </p:sp>
      <p:sp>
        <p:nvSpPr>
          <p:cNvPr id="35" name="TextBox 34">
            <a:extLst>
              <a:ext uri="{FF2B5EF4-FFF2-40B4-BE49-F238E27FC236}">
                <a16:creationId xmlns:a16="http://schemas.microsoft.com/office/drawing/2014/main" id="{1F69D22E-C712-4036-8B48-254D048CA811}"/>
              </a:ext>
            </a:extLst>
          </p:cNvPr>
          <p:cNvSpPr txBox="1"/>
          <p:nvPr/>
        </p:nvSpPr>
        <p:spPr>
          <a:xfrm>
            <a:off x="6295825" y="5444138"/>
            <a:ext cx="516981" cy="369332"/>
          </a:xfrm>
          <a:prstGeom prst="rect">
            <a:avLst/>
          </a:prstGeom>
          <a:noFill/>
        </p:spPr>
        <p:txBody>
          <a:bodyPr wrap="square" rtlCol="0">
            <a:spAutoFit/>
          </a:bodyPr>
          <a:lstStyle/>
          <a:p>
            <a:r>
              <a:rPr lang="en-US" dirty="0">
                <a:solidFill>
                  <a:schemeClr val="accent6">
                    <a:lumMod val="75000"/>
                  </a:schemeClr>
                </a:solidFill>
              </a:rPr>
              <a:t>Yes</a:t>
            </a:r>
          </a:p>
        </p:txBody>
      </p:sp>
      <p:sp>
        <p:nvSpPr>
          <p:cNvPr id="38" name="TextBox 37">
            <a:extLst>
              <a:ext uri="{FF2B5EF4-FFF2-40B4-BE49-F238E27FC236}">
                <a16:creationId xmlns:a16="http://schemas.microsoft.com/office/drawing/2014/main" id="{7EC97319-DA72-49FD-8985-D01A266CA384}"/>
              </a:ext>
            </a:extLst>
          </p:cNvPr>
          <p:cNvSpPr txBox="1"/>
          <p:nvPr/>
        </p:nvSpPr>
        <p:spPr>
          <a:xfrm>
            <a:off x="5968891" y="5762385"/>
            <a:ext cx="1524000" cy="646331"/>
          </a:xfrm>
          <a:prstGeom prst="rect">
            <a:avLst/>
          </a:prstGeom>
          <a:noFill/>
          <a:ln>
            <a:solidFill>
              <a:schemeClr val="tx1"/>
            </a:solidFill>
          </a:ln>
        </p:spPr>
        <p:txBody>
          <a:bodyPr wrap="square" rtlCol="0">
            <a:spAutoFit/>
          </a:bodyPr>
          <a:lstStyle/>
          <a:p>
            <a:pPr algn="ctr"/>
            <a:r>
              <a:rPr lang="en-US" dirty="0">
                <a:solidFill>
                  <a:srgbClr val="FF0000"/>
                </a:solidFill>
              </a:rPr>
              <a:t>Better Process Response?</a:t>
            </a:r>
          </a:p>
        </p:txBody>
      </p:sp>
      <p:cxnSp>
        <p:nvCxnSpPr>
          <p:cNvPr id="42" name="Straight Arrow Connector 41">
            <a:extLst>
              <a:ext uri="{FF2B5EF4-FFF2-40B4-BE49-F238E27FC236}">
                <a16:creationId xmlns:a16="http://schemas.microsoft.com/office/drawing/2014/main" id="{184882A9-3C6F-4A16-96FB-A586B03B5346}"/>
              </a:ext>
            </a:extLst>
          </p:cNvPr>
          <p:cNvCxnSpPr>
            <a:cxnSpLocks/>
            <a:stCxn id="12" idx="2"/>
            <a:endCxn id="38" idx="0"/>
          </p:cNvCxnSpPr>
          <p:nvPr/>
        </p:nvCxnSpPr>
        <p:spPr>
          <a:xfrm>
            <a:off x="6728991" y="5454094"/>
            <a:ext cx="1900" cy="308291"/>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3FC6250E-2F0E-439D-BB38-1FD72FE234CB}"/>
              </a:ext>
            </a:extLst>
          </p:cNvPr>
          <p:cNvSpPr txBox="1">
            <a:spLocks/>
          </p:cNvSpPr>
          <p:nvPr/>
        </p:nvSpPr>
        <p:spPr>
          <a:xfrm>
            <a:off x="4836012" y="1476375"/>
            <a:ext cx="4070350" cy="4343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My Revision of the </a:t>
            </a:r>
            <a:br>
              <a:rPr lang="en-US" dirty="0"/>
            </a:br>
            <a:r>
              <a:rPr lang="en-US" dirty="0"/>
              <a:t>Protocol in Bourne (2003)</a:t>
            </a:r>
          </a:p>
        </p:txBody>
      </p:sp>
      <p:cxnSp>
        <p:nvCxnSpPr>
          <p:cNvPr id="21" name="Straight Arrow Connector 20">
            <a:extLst>
              <a:ext uri="{FF2B5EF4-FFF2-40B4-BE49-F238E27FC236}">
                <a16:creationId xmlns:a16="http://schemas.microsoft.com/office/drawing/2014/main" id="{5768974E-433D-4F1E-A035-575C7CDC12B4}"/>
              </a:ext>
            </a:extLst>
          </p:cNvPr>
          <p:cNvCxnSpPr>
            <a:cxnSpLocks/>
            <a:stCxn id="18" idx="2"/>
            <a:endCxn id="12" idx="0"/>
          </p:cNvCxnSpPr>
          <p:nvPr/>
        </p:nvCxnSpPr>
        <p:spPr>
          <a:xfrm flipH="1">
            <a:off x="6728991" y="4202643"/>
            <a:ext cx="1216836" cy="60512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02134439-8807-41C7-AC67-585DFAA11B2D}"/>
              </a:ext>
            </a:extLst>
          </p:cNvPr>
          <p:cNvCxnSpPr>
            <a:cxnSpLocks/>
            <a:stCxn id="12" idx="3"/>
            <a:endCxn id="19" idx="0"/>
          </p:cNvCxnSpPr>
          <p:nvPr/>
        </p:nvCxnSpPr>
        <p:spPr>
          <a:xfrm>
            <a:off x="7490991" y="5130929"/>
            <a:ext cx="854796" cy="205977"/>
          </a:xfrm>
          <a:prstGeom prst="bentConnector2">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2DA3C9AF-F3ED-404F-A030-9C50816D2D5C}"/>
              </a:ext>
            </a:extLst>
          </p:cNvPr>
          <p:cNvSpPr txBox="1"/>
          <p:nvPr/>
        </p:nvSpPr>
        <p:spPr>
          <a:xfrm>
            <a:off x="6728991" y="4210152"/>
            <a:ext cx="2060966" cy="646331"/>
          </a:xfrm>
          <a:prstGeom prst="rect">
            <a:avLst/>
          </a:prstGeom>
          <a:noFill/>
        </p:spPr>
        <p:txBody>
          <a:bodyPr wrap="square" rtlCol="0">
            <a:spAutoFit/>
          </a:bodyPr>
          <a:lstStyle/>
          <a:p>
            <a:pPr algn="r"/>
            <a:r>
              <a:rPr lang="en-US" dirty="0">
                <a:solidFill>
                  <a:schemeClr val="accent6">
                    <a:lumMod val="75000"/>
                  </a:schemeClr>
                </a:solidFill>
              </a:rPr>
              <a:t>Execute                      Level 3 Anyway!</a:t>
            </a:r>
          </a:p>
        </p:txBody>
      </p:sp>
    </p:spTree>
    <p:extLst>
      <p:ext uri="{BB962C8B-B14F-4D97-AF65-F5344CB8AC3E}">
        <p14:creationId xmlns:p14="http://schemas.microsoft.com/office/powerpoint/2010/main" val="3481912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B7114-54FA-45AF-BC28-BF4A29F0CB4E}"/>
              </a:ext>
            </a:extLst>
          </p:cNvPr>
          <p:cNvSpPr>
            <a:spLocks noGrp="1"/>
          </p:cNvSpPr>
          <p:nvPr>
            <p:ph type="title"/>
          </p:nvPr>
        </p:nvSpPr>
        <p:spPr/>
        <p:txBody>
          <a:bodyPr>
            <a:normAutofit fontScale="90000"/>
          </a:bodyPr>
          <a:lstStyle/>
          <a:p>
            <a:r>
              <a:rPr lang="en-US" dirty="0"/>
              <a:t>Sarafinas Process &amp; </a:t>
            </a:r>
            <a:br>
              <a:rPr lang="en-US" dirty="0"/>
            </a:br>
            <a:r>
              <a:rPr lang="en-US" dirty="0"/>
              <a:t>Mixing Consulting LLC</a:t>
            </a:r>
          </a:p>
        </p:txBody>
      </p:sp>
      <p:sp>
        <p:nvSpPr>
          <p:cNvPr id="3" name="Content Placeholder 2">
            <a:extLst>
              <a:ext uri="{FF2B5EF4-FFF2-40B4-BE49-F238E27FC236}">
                <a16:creationId xmlns:a16="http://schemas.microsoft.com/office/drawing/2014/main" id="{4630FEB9-7BE0-425A-AFA1-DE9B5937A23A}"/>
              </a:ext>
            </a:extLst>
          </p:cNvPr>
          <p:cNvSpPr>
            <a:spLocks noGrp="1"/>
          </p:cNvSpPr>
          <p:nvPr>
            <p:ph idx="1"/>
          </p:nvPr>
        </p:nvSpPr>
        <p:spPr/>
        <p:txBody>
          <a:bodyPr>
            <a:normAutofit/>
          </a:bodyPr>
          <a:lstStyle/>
          <a:p>
            <a:r>
              <a:rPr lang="en-US" dirty="0"/>
              <a:t>Elected to retire from Dow in May 2018</a:t>
            </a:r>
          </a:p>
          <a:p>
            <a:r>
              <a:rPr lang="en-US" dirty="0"/>
              <a:t>Started consulting company enabling clients to</a:t>
            </a:r>
          </a:p>
          <a:p>
            <a:pPr lvl="1"/>
            <a:r>
              <a:rPr lang="en-US" dirty="0"/>
              <a:t>Achieve faster process development and scaling, and</a:t>
            </a:r>
          </a:p>
          <a:p>
            <a:pPr lvl="1"/>
            <a:r>
              <a:rPr lang="en-US" dirty="0"/>
              <a:t>Leverage advantaged mixing technology</a:t>
            </a:r>
          </a:p>
          <a:p>
            <a:r>
              <a:rPr lang="en-US" dirty="0"/>
              <a:t>Services:</a:t>
            </a:r>
          </a:p>
          <a:p>
            <a:pPr lvl="1"/>
            <a:r>
              <a:rPr lang="en-US" dirty="0"/>
              <a:t>Experienced Problem Solving</a:t>
            </a:r>
          </a:p>
          <a:p>
            <a:pPr lvl="1"/>
            <a:r>
              <a:rPr lang="en-US" dirty="0"/>
              <a:t>Faster Process Development / Faster Troubleshooting</a:t>
            </a:r>
          </a:p>
          <a:p>
            <a:pPr lvl="1"/>
            <a:r>
              <a:rPr lang="en-US" b="1" u="sng" dirty="0">
                <a:solidFill>
                  <a:srgbClr val="FF0000"/>
                </a:solidFill>
              </a:rPr>
              <a:t>Does Mixing Matter?</a:t>
            </a:r>
          </a:p>
          <a:p>
            <a:pPr lvl="1"/>
            <a:r>
              <a:rPr lang="en-US" dirty="0"/>
              <a:t>Simpler and Improved Processes</a:t>
            </a:r>
          </a:p>
          <a:p>
            <a:pPr lvl="1"/>
            <a:r>
              <a:rPr lang="en-US" dirty="0"/>
              <a:t>Managing Technical Capabilities</a:t>
            </a:r>
          </a:p>
          <a:p>
            <a:pPr lvl="1"/>
            <a:r>
              <a:rPr lang="en-US" dirty="0"/>
              <a:t>Delivering Technical Training</a:t>
            </a:r>
          </a:p>
          <a:p>
            <a:r>
              <a:rPr lang="en-US" dirty="0"/>
              <a:t>For more info:  </a:t>
            </a:r>
            <a:r>
              <a:rPr lang="en-US" dirty="0">
                <a:hlinkClick r:id="rId3"/>
              </a:rPr>
              <a:t>http://sarafinasprocess.com</a:t>
            </a:r>
            <a:r>
              <a:rPr lang="en-US" dirty="0"/>
              <a:t> </a:t>
            </a:r>
          </a:p>
        </p:txBody>
      </p:sp>
      <p:sp>
        <p:nvSpPr>
          <p:cNvPr id="4" name="Footer Placeholder 3">
            <a:extLst>
              <a:ext uri="{FF2B5EF4-FFF2-40B4-BE49-F238E27FC236}">
                <a16:creationId xmlns:a16="http://schemas.microsoft.com/office/drawing/2014/main" id="{E8E4FA69-7143-4790-B231-48DF2E0B24EA}"/>
              </a:ext>
            </a:extLst>
          </p:cNvPr>
          <p:cNvSpPr>
            <a:spLocks noGrp="1"/>
          </p:cNvSpPr>
          <p:nvPr>
            <p:ph type="ftr" sz="quarter" idx="11"/>
          </p:nvPr>
        </p:nvSpPr>
        <p:spPr/>
        <p:txBody>
          <a:bodyPr/>
          <a:lstStyle/>
          <a:p>
            <a:r>
              <a:rPr lang="en-US"/>
              <a:t>Chemical Consultants Network Meeting, Bala Cynwyd, PA - 11-September-2019</a:t>
            </a:r>
          </a:p>
        </p:txBody>
      </p:sp>
      <p:sp>
        <p:nvSpPr>
          <p:cNvPr id="7" name="Slide Number Placeholder 6">
            <a:extLst>
              <a:ext uri="{FF2B5EF4-FFF2-40B4-BE49-F238E27FC236}">
                <a16:creationId xmlns:a16="http://schemas.microsoft.com/office/drawing/2014/main" id="{1A74C2B1-F37D-43A0-880A-85280B3AF0FE}"/>
              </a:ext>
            </a:extLst>
          </p:cNvPr>
          <p:cNvSpPr>
            <a:spLocks noGrp="1"/>
          </p:cNvSpPr>
          <p:nvPr>
            <p:ph type="sldNum" sz="quarter" idx="12"/>
          </p:nvPr>
        </p:nvSpPr>
        <p:spPr/>
        <p:txBody>
          <a:bodyPr/>
          <a:lstStyle/>
          <a:p>
            <a:fld id="{DB72125C-AC2D-4A14-91FF-76C5DBC10812}" type="slidenum">
              <a:rPr lang="en-US" smtClean="0"/>
              <a:t>4</a:t>
            </a:fld>
            <a:endParaRPr lang="en-US"/>
          </a:p>
        </p:txBody>
      </p:sp>
    </p:spTree>
    <p:extLst>
      <p:ext uri="{BB962C8B-B14F-4D97-AF65-F5344CB8AC3E}">
        <p14:creationId xmlns:p14="http://schemas.microsoft.com/office/powerpoint/2010/main" val="17600280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Does Mixing Matter?  </a:t>
            </a:r>
            <a:br>
              <a:rPr lang="en-US" dirty="0"/>
            </a:br>
            <a:r>
              <a:rPr lang="en-US" dirty="0"/>
              <a:t>Prove it doesn’t matter…</a:t>
            </a:r>
          </a:p>
        </p:txBody>
      </p:sp>
      <p:sp>
        <p:nvSpPr>
          <p:cNvPr id="3" name="Content Placeholder 2"/>
          <p:cNvSpPr>
            <a:spLocks noGrp="1"/>
          </p:cNvSpPr>
          <p:nvPr>
            <p:ph idx="1"/>
          </p:nvPr>
        </p:nvSpPr>
        <p:spPr>
          <a:xfrm>
            <a:off x="457200" y="1358291"/>
            <a:ext cx="8686799" cy="4701404"/>
          </a:xfrm>
        </p:spPr>
        <p:txBody>
          <a:bodyPr/>
          <a:lstStyle/>
          <a:p>
            <a:r>
              <a:rPr lang="en-US" dirty="0"/>
              <a:t>From Ed Paul’s presentation at the 2003 Process Development Symposium</a:t>
            </a:r>
          </a:p>
        </p:txBody>
      </p:sp>
      <p:sp>
        <p:nvSpPr>
          <p:cNvPr id="4" name="Slide Number Placeholder 3"/>
          <p:cNvSpPr>
            <a:spLocks noGrp="1"/>
          </p:cNvSpPr>
          <p:nvPr>
            <p:ph type="sldNum" sz="quarter" idx="12"/>
          </p:nvPr>
        </p:nvSpPr>
        <p:spPr/>
        <p:txBody>
          <a:bodyPr/>
          <a:lstStyle/>
          <a:p>
            <a:fld id="{5D7E0B00-4FDE-D040-8275-1F4B80113D68}" type="slidenum">
              <a:rPr lang="en-US" smtClean="0"/>
              <a:pPr/>
              <a:t>40</a:t>
            </a:fld>
            <a:endParaRPr lang="en-US"/>
          </a:p>
        </p:txBody>
      </p:sp>
      <p:pic>
        <p:nvPicPr>
          <p:cNvPr id="6" name="Picture 5"/>
          <p:cNvPicPr>
            <a:picLocks noChangeAspect="1"/>
          </p:cNvPicPr>
          <p:nvPr/>
        </p:nvPicPr>
        <p:blipFill>
          <a:blip r:embed="rId3"/>
          <a:stretch>
            <a:fillRect/>
          </a:stretch>
        </p:blipFill>
        <p:spPr>
          <a:xfrm>
            <a:off x="428625" y="2094520"/>
            <a:ext cx="8286750" cy="3552825"/>
          </a:xfrm>
          <a:prstGeom prst="rect">
            <a:avLst/>
          </a:prstGeom>
          <a:ln>
            <a:solidFill>
              <a:schemeClr val="accent1"/>
            </a:solidFill>
          </a:ln>
        </p:spPr>
      </p:pic>
      <p:sp>
        <p:nvSpPr>
          <p:cNvPr id="7" name="TextBox 6"/>
          <p:cNvSpPr txBox="1"/>
          <p:nvPr/>
        </p:nvSpPr>
        <p:spPr>
          <a:xfrm>
            <a:off x="560439" y="5668351"/>
            <a:ext cx="8023122" cy="523220"/>
          </a:xfrm>
          <a:prstGeom prst="rect">
            <a:avLst/>
          </a:prstGeom>
          <a:noFill/>
        </p:spPr>
        <p:txBody>
          <a:bodyPr wrap="square" rtlCol="0">
            <a:spAutoFit/>
          </a:bodyPr>
          <a:lstStyle/>
          <a:p>
            <a:r>
              <a:rPr lang="en-US" sz="1400" dirty="0"/>
              <a:t>Reference:  E. L. Paul, “Notes on Process Development:  Pharmaceutical Intermediates and API’s,” </a:t>
            </a:r>
            <a:r>
              <a:rPr lang="en-US" sz="1400" dirty="0" err="1"/>
              <a:t>AIChE</a:t>
            </a:r>
            <a:r>
              <a:rPr lang="en-US" sz="1400" dirty="0"/>
              <a:t> Process Development Division Symposium, Pocono Mountain, PA, June 2003.</a:t>
            </a:r>
          </a:p>
        </p:txBody>
      </p:sp>
      <p:sp>
        <p:nvSpPr>
          <p:cNvPr id="8" name="Footer Placeholder 7">
            <a:extLst>
              <a:ext uri="{FF2B5EF4-FFF2-40B4-BE49-F238E27FC236}">
                <a16:creationId xmlns:a16="http://schemas.microsoft.com/office/drawing/2014/main" id="{4142DA70-91C2-4446-B68C-E281B1E1AB34}"/>
              </a:ext>
            </a:extLst>
          </p:cNvPr>
          <p:cNvSpPr>
            <a:spLocks noGrp="1"/>
          </p:cNvSpPr>
          <p:nvPr>
            <p:ph type="ftr" sz="quarter" idx="11"/>
          </p:nvPr>
        </p:nvSpPr>
        <p:spPr/>
        <p:txBody>
          <a:bodyPr/>
          <a:lstStyle/>
          <a:p>
            <a:r>
              <a:rPr lang="en-US"/>
              <a:t>Chemical Consultants Network Meeting, Bala Cynwyd, PA - 11-September-2019</a:t>
            </a:r>
          </a:p>
        </p:txBody>
      </p:sp>
    </p:spTree>
    <p:extLst>
      <p:ext uri="{BB962C8B-B14F-4D97-AF65-F5344CB8AC3E}">
        <p14:creationId xmlns:p14="http://schemas.microsoft.com/office/powerpoint/2010/main" val="14431022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We’ve had successes using this protocol</a:t>
            </a:r>
            <a:br>
              <a:rPr lang="en-US" dirty="0"/>
            </a:br>
            <a:r>
              <a:rPr lang="en-US" dirty="0"/>
              <a:t>for MANY competitive rate processes.</a:t>
            </a:r>
          </a:p>
        </p:txBody>
      </p:sp>
      <p:sp>
        <p:nvSpPr>
          <p:cNvPr id="3" name="Content Placeholder 2"/>
          <p:cNvSpPr>
            <a:spLocks noGrp="1"/>
          </p:cNvSpPr>
          <p:nvPr>
            <p:ph idx="1"/>
          </p:nvPr>
        </p:nvSpPr>
        <p:spPr>
          <a:xfrm>
            <a:off x="457201" y="1476590"/>
            <a:ext cx="8119640" cy="5381410"/>
          </a:xfrm>
        </p:spPr>
        <p:txBody>
          <a:bodyPr>
            <a:normAutofit/>
          </a:bodyPr>
          <a:lstStyle/>
          <a:p>
            <a:pPr marL="342900" indent="-342900"/>
            <a:r>
              <a:rPr lang="en-US" dirty="0"/>
              <a:t>It’s not just for reactions anymore…but applicable any time concentration gradients can drive parallel physical processes.</a:t>
            </a:r>
          </a:p>
          <a:p>
            <a:pPr marL="800100" lvl="1" indent="-342900"/>
            <a:r>
              <a:rPr lang="en-US" dirty="0"/>
              <a:t>Reactive precipitation / controlled crystallization showed sensitivity to impeller speed, feed rate, and feed location on particle size and filterability (Sarafinas and Teich in AIM 2016)</a:t>
            </a:r>
          </a:p>
          <a:p>
            <a:pPr marL="800100" lvl="1" indent="-342900"/>
            <a:r>
              <a:rPr lang="en-US" dirty="0"/>
              <a:t>Understood critical process conditions for scalable coagulation and agglomeration processes using the Bourne Protocol, enabling pilot scale troubleshooting to resolve production scale issues. (Sarafinas, 2017)</a:t>
            </a:r>
          </a:p>
          <a:p>
            <a:pPr marL="342900" indent="-342900"/>
            <a:r>
              <a:rPr lang="en-US" dirty="0"/>
              <a:t>Benefits of the Bourne Protocol</a:t>
            </a:r>
          </a:p>
          <a:p>
            <a:pPr marL="800100" lvl="1" indent="-342900"/>
            <a:r>
              <a:rPr lang="en-US" dirty="0"/>
              <a:t>Running the real process</a:t>
            </a:r>
          </a:p>
          <a:p>
            <a:pPr marL="800100" lvl="1" indent="-342900"/>
            <a:r>
              <a:rPr lang="en-US" dirty="0"/>
              <a:t>Efficient - step out when conclusion reached</a:t>
            </a:r>
          </a:p>
          <a:p>
            <a:pPr marL="800100" lvl="1" indent="-342900"/>
            <a:r>
              <a:rPr lang="en-US" dirty="0"/>
              <a:t>Can be adapted to flow systems</a:t>
            </a:r>
          </a:p>
          <a:p>
            <a:pPr marL="342900" indent="-342900"/>
            <a:r>
              <a:rPr lang="en-US" dirty="0"/>
              <a:t>“Sanitized” process would have gotten better process understanding sooner if we had the Bourne Protocol</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2"/>
          </p:nvPr>
        </p:nvSpPr>
        <p:spPr/>
        <p:txBody>
          <a:bodyPr/>
          <a:lstStyle/>
          <a:p>
            <a:fld id="{5D7E0B00-4FDE-D040-8275-1F4B80113D68}" type="slidenum">
              <a:rPr lang="en-US" smtClean="0"/>
              <a:pPr/>
              <a:t>41</a:t>
            </a:fld>
            <a:endParaRPr lang="en-US"/>
          </a:p>
        </p:txBody>
      </p:sp>
      <p:sp>
        <p:nvSpPr>
          <p:cNvPr id="5" name="Footer Placeholder 4">
            <a:extLst>
              <a:ext uri="{FF2B5EF4-FFF2-40B4-BE49-F238E27FC236}">
                <a16:creationId xmlns:a16="http://schemas.microsoft.com/office/drawing/2014/main" id="{5B5E5283-6FAA-46E2-A671-8ADF3915BB91}"/>
              </a:ext>
            </a:extLst>
          </p:cNvPr>
          <p:cNvSpPr>
            <a:spLocks noGrp="1"/>
          </p:cNvSpPr>
          <p:nvPr>
            <p:ph type="ftr" sz="quarter" idx="11"/>
          </p:nvPr>
        </p:nvSpPr>
        <p:spPr/>
        <p:txBody>
          <a:bodyPr/>
          <a:lstStyle/>
          <a:p>
            <a:r>
              <a:rPr lang="en-US"/>
              <a:t>Chemical Consultants Network Meeting, Bala Cynwyd, PA - 11-September-2019</a:t>
            </a:r>
          </a:p>
        </p:txBody>
      </p:sp>
    </p:spTree>
    <p:extLst>
      <p:ext uri="{BB962C8B-B14F-4D97-AF65-F5344CB8AC3E}">
        <p14:creationId xmlns:p14="http://schemas.microsoft.com/office/powerpoint/2010/main" val="17986901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04F4D-F7DF-493C-B978-821585FBEF52}"/>
              </a:ext>
            </a:extLst>
          </p:cNvPr>
          <p:cNvSpPr>
            <a:spLocks noGrp="1"/>
          </p:cNvSpPr>
          <p:nvPr>
            <p:ph type="title"/>
          </p:nvPr>
        </p:nvSpPr>
        <p:spPr/>
        <p:txBody>
          <a:bodyPr/>
          <a:lstStyle/>
          <a:p>
            <a:r>
              <a:rPr lang="en-US" dirty="0"/>
              <a:t>Where do we go from here?</a:t>
            </a:r>
          </a:p>
        </p:txBody>
      </p:sp>
      <p:sp>
        <p:nvSpPr>
          <p:cNvPr id="3" name="Content Placeholder 2">
            <a:extLst>
              <a:ext uri="{FF2B5EF4-FFF2-40B4-BE49-F238E27FC236}">
                <a16:creationId xmlns:a16="http://schemas.microsoft.com/office/drawing/2014/main" id="{19078C07-13CE-495C-98A5-6F13B16914A7}"/>
              </a:ext>
            </a:extLst>
          </p:cNvPr>
          <p:cNvSpPr>
            <a:spLocks noGrp="1"/>
          </p:cNvSpPr>
          <p:nvPr>
            <p:ph idx="1"/>
          </p:nvPr>
        </p:nvSpPr>
        <p:spPr>
          <a:xfrm>
            <a:off x="628650" y="1371602"/>
            <a:ext cx="7886700" cy="5486398"/>
          </a:xfrm>
        </p:spPr>
        <p:txBody>
          <a:bodyPr>
            <a:normAutofit/>
          </a:bodyPr>
          <a:lstStyle/>
          <a:p>
            <a:r>
              <a:rPr lang="en-US" dirty="0"/>
              <a:t>Competitive-Consecutive (Series-Parallel) and Competitive reactions can be mixing sensitive.</a:t>
            </a:r>
          </a:p>
          <a:p>
            <a:r>
              <a:rPr lang="en-US" dirty="0"/>
              <a:t>Multiphase systems can be mixing sensitive.</a:t>
            </a:r>
          </a:p>
          <a:p>
            <a:r>
              <a:rPr lang="en-US" dirty="0"/>
              <a:t>Use the Bourne Protocol to understand mixing sensitivities early in process development.</a:t>
            </a:r>
          </a:p>
          <a:p>
            <a:pPr lvl="1"/>
            <a:r>
              <a:rPr lang="en-US" dirty="0"/>
              <a:t>“Always assume there is a mixing problem until proven otherwise”</a:t>
            </a:r>
          </a:p>
          <a:p>
            <a:pPr lvl="1"/>
            <a:r>
              <a:rPr lang="en-US" dirty="0"/>
              <a:t>“Scale-up will make it worse”</a:t>
            </a:r>
          </a:p>
          <a:p>
            <a:pPr lvl="1"/>
            <a:r>
              <a:rPr lang="en-US" dirty="0"/>
              <a:t>Bourne Protocol factor settings based on scale-down from plant</a:t>
            </a:r>
          </a:p>
          <a:p>
            <a:r>
              <a:rPr lang="en-US" dirty="0"/>
              <a:t>Process Development is a dialogue between disciplines</a:t>
            </a:r>
          </a:p>
          <a:p>
            <a:r>
              <a:rPr lang="en-US" dirty="0"/>
              <a:t>What’s next</a:t>
            </a:r>
          </a:p>
          <a:p>
            <a:pPr lvl="1"/>
            <a:r>
              <a:rPr lang="en-US" dirty="0"/>
              <a:t>How best to characterize the micromixing-mesomixing space for process scaling?  (Paper at AIChE National Meeting Nov 2019)</a:t>
            </a:r>
          </a:p>
          <a:p>
            <a:pPr lvl="1"/>
            <a:endParaRPr lang="en-US" dirty="0"/>
          </a:p>
        </p:txBody>
      </p:sp>
      <p:sp>
        <p:nvSpPr>
          <p:cNvPr id="4" name="Footer Placeholder 3">
            <a:extLst>
              <a:ext uri="{FF2B5EF4-FFF2-40B4-BE49-F238E27FC236}">
                <a16:creationId xmlns:a16="http://schemas.microsoft.com/office/drawing/2014/main" id="{4E17E738-F2B9-4ADC-BC18-A76399293733}"/>
              </a:ext>
            </a:extLst>
          </p:cNvPr>
          <p:cNvSpPr>
            <a:spLocks noGrp="1"/>
          </p:cNvSpPr>
          <p:nvPr>
            <p:ph type="ftr" sz="quarter" idx="11"/>
          </p:nvPr>
        </p:nvSpPr>
        <p:spPr/>
        <p:txBody>
          <a:bodyPr/>
          <a:lstStyle/>
          <a:p>
            <a:r>
              <a:rPr lang="en-US"/>
              <a:t>Chemical Consultants Network Meeting, Bala Cynwyd, PA - 11-September-2019</a:t>
            </a:r>
          </a:p>
        </p:txBody>
      </p:sp>
      <p:sp>
        <p:nvSpPr>
          <p:cNvPr id="5" name="Slide Number Placeholder 4">
            <a:extLst>
              <a:ext uri="{FF2B5EF4-FFF2-40B4-BE49-F238E27FC236}">
                <a16:creationId xmlns:a16="http://schemas.microsoft.com/office/drawing/2014/main" id="{B5094063-3F82-4EEB-A018-15AF3EF8109A}"/>
              </a:ext>
            </a:extLst>
          </p:cNvPr>
          <p:cNvSpPr>
            <a:spLocks noGrp="1"/>
          </p:cNvSpPr>
          <p:nvPr>
            <p:ph type="sldNum" sz="quarter" idx="12"/>
          </p:nvPr>
        </p:nvSpPr>
        <p:spPr/>
        <p:txBody>
          <a:bodyPr/>
          <a:lstStyle/>
          <a:p>
            <a:fld id="{DB72125C-AC2D-4A14-91FF-76C5DBC10812}" type="slidenum">
              <a:rPr lang="en-US" smtClean="0"/>
              <a:t>42</a:t>
            </a:fld>
            <a:endParaRPr lang="en-US"/>
          </a:p>
        </p:txBody>
      </p:sp>
    </p:spTree>
    <p:extLst>
      <p:ext uri="{BB962C8B-B14F-4D97-AF65-F5344CB8AC3E}">
        <p14:creationId xmlns:p14="http://schemas.microsoft.com/office/powerpoint/2010/main" val="3286847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4D328-41EF-4780-87DC-EED1044E15DC}"/>
              </a:ext>
            </a:extLst>
          </p:cNvPr>
          <p:cNvSpPr>
            <a:spLocks noGrp="1"/>
          </p:cNvSpPr>
          <p:nvPr>
            <p:ph type="title"/>
          </p:nvPr>
        </p:nvSpPr>
        <p:spPr/>
        <p:txBody>
          <a:bodyPr/>
          <a:lstStyle/>
          <a:p>
            <a:r>
              <a:rPr lang="en-US" dirty="0"/>
              <a:t>Thank you!</a:t>
            </a:r>
          </a:p>
        </p:txBody>
      </p:sp>
      <p:sp>
        <p:nvSpPr>
          <p:cNvPr id="3" name="Footer Placeholder 2">
            <a:extLst>
              <a:ext uri="{FF2B5EF4-FFF2-40B4-BE49-F238E27FC236}">
                <a16:creationId xmlns:a16="http://schemas.microsoft.com/office/drawing/2014/main" id="{CA516F76-EF43-43E3-9E08-0E8F1B8ED474}"/>
              </a:ext>
            </a:extLst>
          </p:cNvPr>
          <p:cNvSpPr>
            <a:spLocks noGrp="1"/>
          </p:cNvSpPr>
          <p:nvPr>
            <p:ph type="ftr" sz="quarter" idx="11"/>
          </p:nvPr>
        </p:nvSpPr>
        <p:spPr/>
        <p:txBody>
          <a:bodyPr/>
          <a:lstStyle/>
          <a:p>
            <a:r>
              <a:rPr lang="en-US"/>
              <a:t>Chemical Consultants Network Meeting, Bala Cynwyd, PA - 11-September-2019</a:t>
            </a:r>
          </a:p>
        </p:txBody>
      </p:sp>
      <p:sp>
        <p:nvSpPr>
          <p:cNvPr id="4" name="Slide Number Placeholder 3">
            <a:extLst>
              <a:ext uri="{FF2B5EF4-FFF2-40B4-BE49-F238E27FC236}">
                <a16:creationId xmlns:a16="http://schemas.microsoft.com/office/drawing/2014/main" id="{C335893D-98A4-4CA1-AD82-E838D88D3AE2}"/>
              </a:ext>
            </a:extLst>
          </p:cNvPr>
          <p:cNvSpPr>
            <a:spLocks noGrp="1"/>
          </p:cNvSpPr>
          <p:nvPr>
            <p:ph type="sldNum" sz="quarter" idx="12"/>
          </p:nvPr>
        </p:nvSpPr>
        <p:spPr/>
        <p:txBody>
          <a:bodyPr/>
          <a:lstStyle/>
          <a:p>
            <a:fld id="{DB72125C-AC2D-4A14-91FF-76C5DBC10812}" type="slidenum">
              <a:rPr lang="en-US" smtClean="0"/>
              <a:pPr/>
              <a:t>43</a:t>
            </a:fld>
            <a:endParaRPr lang="en-US"/>
          </a:p>
        </p:txBody>
      </p:sp>
    </p:spTree>
    <p:extLst>
      <p:ext uri="{BB962C8B-B14F-4D97-AF65-F5344CB8AC3E}">
        <p14:creationId xmlns:p14="http://schemas.microsoft.com/office/powerpoint/2010/main" val="19872259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38DD2-9805-403D-AB30-DE9935F7C1B8}"/>
              </a:ext>
            </a:extLst>
          </p:cNvPr>
          <p:cNvSpPr>
            <a:spLocks noGrp="1"/>
          </p:cNvSpPr>
          <p:nvPr>
            <p:ph type="title"/>
          </p:nvPr>
        </p:nvSpPr>
        <p:spPr/>
        <p:txBody>
          <a:bodyPr/>
          <a:lstStyle/>
          <a:p>
            <a:r>
              <a:rPr lang="en-US" dirty="0"/>
              <a:t>Appendix</a:t>
            </a:r>
          </a:p>
        </p:txBody>
      </p:sp>
      <p:sp>
        <p:nvSpPr>
          <p:cNvPr id="3" name="Text Placeholder 2">
            <a:extLst>
              <a:ext uri="{FF2B5EF4-FFF2-40B4-BE49-F238E27FC236}">
                <a16:creationId xmlns:a16="http://schemas.microsoft.com/office/drawing/2014/main" id="{E89CB716-0313-4FAD-96C4-4A269C1D354C}"/>
              </a:ext>
            </a:extLst>
          </p:cNvPr>
          <p:cNvSpPr>
            <a:spLocks noGrp="1"/>
          </p:cNvSpPr>
          <p:nvPr>
            <p:ph type="body" idx="1"/>
          </p:nvPr>
        </p:nvSpPr>
        <p:spPr/>
        <p:txBody>
          <a:bodyPr/>
          <a:lstStyle/>
          <a:p>
            <a:r>
              <a:rPr lang="en-US" dirty="0"/>
              <a:t>References</a:t>
            </a:r>
          </a:p>
          <a:p>
            <a:r>
              <a:rPr lang="en-US" dirty="0"/>
              <a:t>Other back-up slides for further discussion</a:t>
            </a:r>
          </a:p>
        </p:txBody>
      </p:sp>
      <p:sp>
        <p:nvSpPr>
          <p:cNvPr id="4" name="Footer Placeholder 3">
            <a:extLst>
              <a:ext uri="{FF2B5EF4-FFF2-40B4-BE49-F238E27FC236}">
                <a16:creationId xmlns:a16="http://schemas.microsoft.com/office/drawing/2014/main" id="{97793679-D23E-4676-863A-FA289B7EFDB6}"/>
              </a:ext>
            </a:extLst>
          </p:cNvPr>
          <p:cNvSpPr>
            <a:spLocks noGrp="1"/>
          </p:cNvSpPr>
          <p:nvPr>
            <p:ph type="ftr" sz="quarter" idx="11"/>
          </p:nvPr>
        </p:nvSpPr>
        <p:spPr/>
        <p:txBody>
          <a:bodyPr/>
          <a:lstStyle/>
          <a:p>
            <a:r>
              <a:rPr lang="en-US"/>
              <a:t>Chemical Consultants Network Meeting, Bala Cynwyd, PA - 11-September-2019</a:t>
            </a:r>
            <a:endParaRPr lang="en-US" dirty="0"/>
          </a:p>
        </p:txBody>
      </p:sp>
      <p:sp>
        <p:nvSpPr>
          <p:cNvPr id="5" name="Slide Number Placeholder 4">
            <a:extLst>
              <a:ext uri="{FF2B5EF4-FFF2-40B4-BE49-F238E27FC236}">
                <a16:creationId xmlns:a16="http://schemas.microsoft.com/office/drawing/2014/main" id="{BCBC7AB9-ACB3-4D6F-9407-48F13041D74C}"/>
              </a:ext>
            </a:extLst>
          </p:cNvPr>
          <p:cNvSpPr>
            <a:spLocks noGrp="1"/>
          </p:cNvSpPr>
          <p:nvPr>
            <p:ph type="sldNum" sz="quarter" idx="12"/>
          </p:nvPr>
        </p:nvSpPr>
        <p:spPr/>
        <p:txBody>
          <a:bodyPr/>
          <a:lstStyle/>
          <a:p>
            <a:fld id="{DB72125C-AC2D-4A14-91FF-76C5DBC10812}" type="slidenum">
              <a:rPr lang="en-US" smtClean="0"/>
              <a:t>44</a:t>
            </a:fld>
            <a:endParaRPr lang="en-US"/>
          </a:p>
        </p:txBody>
      </p:sp>
    </p:spTree>
    <p:extLst>
      <p:ext uri="{BB962C8B-B14F-4D97-AF65-F5344CB8AC3E}">
        <p14:creationId xmlns:p14="http://schemas.microsoft.com/office/powerpoint/2010/main" val="37286287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AA00E-7CFC-4ED8-99FB-8CB79D732F5F}"/>
              </a:ext>
            </a:extLst>
          </p:cNvPr>
          <p:cNvSpPr>
            <a:spLocks noGrp="1"/>
          </p:cNvSpPr>
          <p:nvPr>
            <p:ph type="title"/>
          </p:nvPr>
        </p:nvSpPr>
        <p:spPr/>
        <p:txBody>
          <a:bodyPr/>
          <a:lstStyle/>
          <a:p>
            <a:r>
              <a:rPr lang="en-US" dirty="0"/>
              <a:t>Three Key References</a:t>
            </a:r>
          </a:p>
        </p:txBody>
      </p:sp>
      <p:sp>
        <p:nvSpPr>
          <p:cNvPr id="3" name="Content Placeholder 2">
            <a:extLst>
              <a:ext uri="{FF2B5EF4-FFF2-40B4-BE49-F238E27FC236}">
                <a16:creationId xmlns:a16="http://schemas.microsoft.com/office/drawing/2014/main" id="{E79724B3-01C5-45E0-BBC0-D66794483EFD}"/>
              </a:ext>
            </a:extLst>
          </p:cNvPr>
          <p:cNvSpPr>
            <a:spLocks noGrp="1"/>
          </p:cNvSpPr>
          <p:nvPr>
            <p:ph idx="1"/>
          </p:nvPr>
        </p:nvSpPr>
        <p:spPr>
          <a:xfrm>
            <a:off x="628650" y="1243584"/>
            <a:ext cx="6229350" cy="5377329"/>
          </a:xfrm>
        </p:spPr>
        <p:txBody>
          <a:bodyPr>
            <a:normAutofit/>
          </a:bodyPr>
          <a:lstStyle/>
          <a:p>
            <a:pPr marL="285750" indent="-285750"/>
            <a:r>
              <a:rPr lang="en-US" dirty="0"/>
              <a:t>Bourne J.R., “Mixing and the Selectivity of Chemical Reactions”, </a:t>
            </a:r>
            <a:r>
              <a:rPr lang="en-US" b="1" dirty="0"/>
              <a:t>Org. Process Res. Des. Dev.</a:t>
            </a:r>
            <a:r>
              <a:rPr lang="en-US" dirty="0"/>
              <a:t>; 2003; 7(4) pp. 471-508.</a:t>
            </a:r>
          </a:p>
          <a:p>
            <a:pPr marL="285750" indent="-285750"/>
            <a:r>
              <a:rPr lang="en-US" altLang="en-US" dirty="0"/>
              <a:t>(“</a:t>
            </a:r>
            <a:r>
              <a:rPr lang="en-US" altLang="en-US" u="sng" dirty="0"/>
              <a:t>HIM</a:t>
            </a:r>
            <a:r>
              <a:rPr lang="en-US" altLang="en-US" dirty="0"/>
              <a:t>”) Paul, E.L., V.A. </a:t>
            </a:r>
            <a:r>
              <a:rPr lang="en-US" altLang="en-US" dirty="0" err="1"/>
              <a:t>Atiemo</a:t>
            </a:r>
            <a:r>
              <a:rPr lang="en-US" altLang="en-US" dirty="0"/>
              <a:t>-Obeng, S.M. Kresta, </a:t>
            </a:r>
            <a:r>
              <a:rPr lang="en-US" altLang="en-US" b="1" dirty="0"/>
              <a:t>Handbook of Industrial Mixing:  Science and Practice</a:t>
            </a:r>
            <a:r>
              <a:rPr lang="en-US" altLang="en-US" dirty="0"/>
              <a:t>, John Wiley and Sons, 2004.</a:t>
            </a:r>
            <a:endParaRPr lang="en-US" dirty="0"/>
          </a:p>
          <a:p>
            <a:pPr marL="285750" indent="-285750"/>
            <a:r>
              <a:rPr lang="en-US" dirty="0"/>
              <a:t>(“</a:t>
            </a:r>
            <a:r>
              <a:rPr lang="en-US" u="sng" dirty="0"/>
              <a:t>AIM</a:t>
            </a:r>
            <a:r>
              <a:rPr lang="en-US" dirty="0"/>
              <a:t>”) Kresta, S.M., A.W. </a:t>
            </a:r>
            <a:r>
              <a:rPr lang="en-US" dirty="0" err="1"/>
              <a:t>Etchels</a:t>
            </a:r>
            <a:r>
              <a:rPr lang="en-US" dirty="0"/>
              <a:t> III, D.S. Dickey, V.A. </a:t>
            </a:r>
            <a:r>
              <a:rPr lang="en-US" dirty="0" err="1"/>
              <a:t>Atiemo</a:t>
            </a:r>
            <a:r>
              <a:rPr lang="en-US" dirty="0"/>
              <a:t>-Obeng, </a:t>
            </a:r>
            <a:r>
              <a:rPr lang="en-US" b="1" dirty="0"/>
              <a:t>Advances in Industrial Mixing: A Companion to the Handbook of Industrial Mixing</a:t>
            </a:r>
            <a:r>
              <a:rPr lang="en-US" dirty="0"/>
              <a:t>, John Wiley and Sons, 2016. </a:t>
            </a:r>
          </a:p>
          <a:p>
            <a:pPr marL="285750" indent="-285750"/>
            <a:endParaRPr lang="en-US" dirty="0"/>
          </a:p>
        </p:txBody>
      </p:sp>
      <p:sp>
        <p:nvSpPr>
          <p:cNvPr id="5" name="Slide Number Placeholder 4">
            <a:extLst>
              <a:ext uri="{FF2B5EF4-FFF2-40B4-BE49-F238E27FC236}">
                <a16:creationId xmlns:a16="http://schemas.microsoft.com/office/drawing/2014/main" id="{FBB8BBDA-C124-43E6-8CAB-D78C787FDA13}"/>
              </a:ext>
            </a:extLst>
          </p:cNvPr>
          <p:cNvSpPr>
            <a:spLocks noGrp="1"/>
          </p:cNvSpPr>
          <p:nvPr>
            <p:ph type="sldNum" sz="quarter" idx="12"/>
          </p:nvPr>
        </p:nvSpPr>
        <p:spPr/>
        <p:txBody>
          <a:bodyPr/>
          <a:lstStyle/>
          <a:p>
            <a:fld id="{DB72125C-AC2D-4A14-91FF-76C5DBC10812}" type="slidenum">
              <a:rPr lang="en-US" smtClean="0"/>
              <a:t>45</a:t>
            </a:fld>
            <a:endParaRPr lang="en-US"/>
          </a:p>
        </p:txBody>
      </p:sp>
      <p:pic>
        <p:nvPicPr>
          <p:cNvPr id="6" name="Picture 5">
            <a:extLst>
              <a:ext uri="{FF2B5EF4-FFF2-40B4-BE49-F238E27FC236}">
                <a16:creationId xmlns:a16="http://schemas.microsoft.com/office/drawing/2014/main" id="{5DA14F43-95E0-486F-8EB7-AC0591605F1F}"/>
              </a:ext>
            </a:extLst>
          </p:cNvPr>
          <p:cNvPicPr>
            <a:picLocks noChangeAspect="1"/>
          </p:cNvPicPr>
          <p:nvPr/>
        </p:nvPicPr>
        <p:blipFill>
          <a:blip r:embed="rId3"/>
          <a:stretch>
            <a:fillRect/>
          </a:stretch>
        </p:blipFill>
        <p:spPr>
          <a:xfrm>
            <a:off x="6858000" y="435641"/>
            <a:ext cx="1714500" cy="2743200"/>
          </a:xfrm>
          <a:prstGeom prst="rect">
            <a:avLst/>
          </a:prstGeom>
        </p:spPr>
      </p:pic>
      <p:pic>
        <p:nvPicPr>
          <p:cNvPr id="7" name="Picture 6">
            <a:extLst>
              <a:ext uri="{FF2B5EF4-FFF2-40B4-BE49-F238E27FC236}">
                <a16:creationId xmlns:a16="http://schemas.microsoft.com/office/drawing/2014/main" id="{3D84483C-5B5C-4A89-B5E9-48E5A1846C16}"/>
              </a:ext>
            </a:extLst>
          </p:cNvPr>
          <p:cNvPicPr>
            <a:picLocks noChangeAspect="1"/>
          </p:cNvPicPr>
          <p:nvPr/>
        </p:nvPicPr>
        <p:blipFill>
          <a:blip r:embed="rId4"/>
          <a:stretch>
            <a:fillRect/>
          </a:stretch>
        </p:blipFill>
        <p:spPr>
          <a:xfrm>
            <a:off x="6858000" y="3224878"/>
            <a:ext cx="1830632" cy="2743200"/>
          </a:xfrm>
          <a:prstGeom prst="rect">
            <a:avLst/>
          </a:prstGeom>
        </p:spPr>
      </p:pic>
      <p:sp>
        <p:nvSpPr>
          <p:cNvPr id="8" name="Footer Placeholder 7">
            <a:extLst>
              <a:ext uri="{FF2B5EF4-FFF2-40B4-BE49-F238E27FC236}">
                <a16:creationId xmlns:a16="http://schemas.microsoft.com/office/drawing/2014/main" id="{ED7D2104-F390-429E-BCDF-CABA1FA227B2}"/>
              </a:ext>
            </a:extLst>
          </p:cNvPr>
          <p:cNvSpPr>
            <a:spLocks noGrp="1"/>
          </p:cNvSpPr>
          <p:nvPr>
            <p:ph type="ftr" sz="quarter" idx="11"/>
          </p:nvPr>
        </p:nvSpPr>
        <p:spPr/>
        <p:txBody>
          <a:bodyPr/>
          <a:lstStyle/>
          <a:p>
            <a:r>
              <a:rPr lang="en-US"/>
              <a:t>Chemical Consultants Network Meeting, Bala Cynwyd, PA - 11-September-2019</a:t>
            </a:r>
          </a:p>
        </p:txBody>
      </p:sp>
    </p:spTree>
    <p:extLst>
      <p:ext uri="{BB962C8B-B14F-4D97-AF65-F5344CB8AC3E}">
        <p14:creationId xmlns:p14="http://schemas.microsoft.com/office/powerpoint/2010/main" val="11105122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D44CC-4AE1-403E-A73C-DA1E68A66866}"/>
              </a:ext>
            </a:extLst>
          </p:cNvPr>
          <p:cNvSpPr>
            <a:spLocks noGrp="1"/>
          </p:cNvSpPr>
          <p:nvPr>
            <p:ph type="title"/>
          </p:nvPr>
        </p:nvSpPr>
        <p:spPr/>
        <p:txBody>
          <a:bodyPr/>
          <a:lstStyle/>
          <a:p>
            <a:r>
              <a:rPr lang="en-US" dirty="0"/>
              <a:t>Other References</a:t>
            </a:r>
          </a:p>
        </p:txBody>
      </p:sp>
      <p:sp>
        <p:nvSpPr>
          <p:cNvPr id="3" name="Content Placeholder 2">
            <a:extLst>
              <a:ext uri="{FF2B5EF4-FFF2-40B4-BE49-F238E27FC236}">
                <a16:creationId xmlns:a16="http://schemas.microsoft.com/office/drawing/2014/main" id="{6914F874-08FB-49A8-AB82-8A29C97225D5}"/>
              </a:ext>
            </a:extLst>
          </p:cNvPr>
          <p:cNvSpPr>
            <a:spLocks noGrp="1"/>
          </p:cNvSpPr>
          <p:nvPr>
            <p:ph idx="1"/>
          </p:nvPr>
        </p:nvSpPr>
        <p:spPr>
          <a:xfrm>
            <a:off x="628650" y="1192198"/>
            <a:ext cx="7886700" cy="5206482"/>
          </a:xfrm>
        </p:spPr>
        <p:txBody>
          <a:bodyPr>
            <a:normAutofit fontScale="92500" lnSpcReduction="10000"/>
          </a:bodyPr>
          <a:lstStyle/>
          <a:p>
            <a:r>
              <a:rPr lang="en-US" dirty="0"/>
              <a:t>Davies, J.T., “A physical interpretation of drop sizes in  homogenizers and agitated tanks…”, </a:t>
            </a:r>
            <a:r>
              <a:rPr lang="en-US" b="1" dirty="0"/>
              <a:t>Chem. Eng. Sci.,</a:t>
            </a:r>
            <a:r>
              <a:rPr lang="en-US" dirty="0"/>
              <a:t> </a:t>
            </a:r>
            <a:r>
              <a:rPr lang="en-US" b="1" dirty="0"/>
              <a:t>42</a:t>
            </a:r>
            <a:r>
              <a:rPr lang="en-US" dirty="0"/>
              <a:t>, pp. 1671-1676 (1987).</a:t>
            </a:r>
          </a:p>
          <a:p>
            <a:r>
              <a:rPr lang="en-US" altLang="en-US" dirty="0" err="1"/>
              <a:t>Levenspiel</a:t>
            </a:r>
            <a:r>
              <a:rPr lang="en-US" altLang="en-US" dirty="0"/>
              <a:t>, O., </a:t>
            </a:r>
            <a:r>
              <a:rPr lang="en-US" altLang="en-US" b="1" dirty="0"/>
              <a:t>Chemical Reaction Engineering</a:t>
            </a:r>
            <a:r>
              <a:rPr lang="en-US" altLang="en-US" dirty="0"/>
              <a:t>, John Wiley and Sons, 1972.</a:t>
            </a:r>
            <a:endParaRPr lang="en-US" dirty="0"/>
          </a:p>
          <a:p>
            <a:r>
              <a:rPr lang="en-US" dirty="0"/>
              <a:t>Paul, E.L., “Notes on Process Development: Pharmaceutical Intermediates and APIs,” </a:t>
            </a:r>
            <a:r>
              <a:rPr lang="en-US" b="1" dirty="0"/>
              <a:t>AIChE Process Development Symposium</a:t>
            </a:r>
            <a:r>
              <a:rPr lang="en-US" dirty="0"/>
              <a:t>, Poconos-Lake Harmony, PA, 2003 </a:t>
            </a:r>
          </a:p>
          <a:p>
            <a:pPr fontAlgn="base"/>
            <a:r>
              <a:rPr lang="en-US" dirty="0"/>
              <a:t>Sarafinas, A. “A further look at the Bourne Protocol for efficient investigation of mixing sensitivities during process development,” </a:t>
            </a:r>
            <a:r>
              <a:rPr lang="en-US" b="1" dirty="0" err="1"/>
              <a:t>AIChE</a:t>
            </a:r>
            <a:r>
              <a:rPr lang="en-US" b="1" dirty="0"/>
              <a:t> 2017 Process Development Symposium</a:t>
            </a:r>
            <a:r>
              <a:rPr lang="en-US" dirty="0"/>
              <a:t>, Toronto, Canada, June 2017.</a:t>
            </a:r>
          </a:p>
          <a:p>
            <a:r>
              <a:rPr lang="en-US" dirty="0"/>
              <a:t>Sarafinas, A. “The evolution of process understanding through micromixing and mass transfer studies in the successful development of a specialty chemical process,” </a:t>
            </a:r>
            <a:r>
              <a:rPr lang="en-US" b="1" dirty="0" err="1"/>
              <a:t>AIChE</a:t>
            </a:r>
            <a:r>
              <a:rPr lang="en-US" b="1" dirty="0"/>
              <a:t> 2011 Annual Meeting</a:t>
            </a:r>
            <a:r>
              <a:rPr lang="en-US" dirty="0"/>
              <a:t>, Minneapolis MN, October 2011.</a:t>
            </a:r>
          </a:p>
        </p:txBody>
      </p:sp>
      <p:sp>
        <p:nvSpPr>
          <p:cNvPr id="5" name="Slide Number Placeholder 4">
            <a:extLst>
              <a:ext uri="{FF2B5EF4-FFF2-40B4-BE49-F238E27FC236}">
                <a16:creationId xmlns:a16="http://schemas.microsoft.com/office/drawing/2014/main" id="{F354A39B-65C5-4C6F-B399-7886D6DC636F}"/>
              </a:ext>
            </a:extLst>
          </p:cNvPr>
          <p:cNvSpPr>
            <a:spLocks noGrp="1"/>
          </p:cNvSpPr>
          <p:nvPr>
            <p:ph type="sldNum" sz="quarter" idx="12"/>
          </p:nvPr>
        </p:nvSpPr>
        <p:spPr/>
        <p:txBody>
          <a:bodyPr/>
          <a:lstStyle/>
          <a:p>
            <a:fld id="{DB72125C-AC2D-4A14-91FF-76C5DBC10812}" type="slidenum">
              <a:rPr lang="en-US" smtClean="0"/>
              <a:t>46</a:t>
            </a:fld>
            <a:endParaRPr lang="en-US"/>
          </a:p>
        </p:txBody>
      </p:sp>
      <p:sp>
        <p:nvSpPr>
          <p:cNvPr id="6" name="Footer Placeholder 5">
            <a:extLst>
              <a:ext uri="{FF2B5EF4-FFF2-40B4-BE49-F238E27FC236}">
                <a16:creationId xmlns:a16="http://schemas.microsoft.com/office/drawing/2014/main" id="{4619F70D-1BF0-4BAB-AC94-379E4F5E4A09}"/>
              </a:ext>
            </a:extLst>
          </p:cNvPr>
          <p:cNvSpPr>
            <a:spLocks noGrp="1"/>
          </p:cNvSpPr>
          <p:nvPr>
            <p:ph type="ftr" sz="quarter" idx="11"/>
          </p:nvPr>
        </p:nvSpPr>
        <p:spPr/>
        <p:txBody>
          <a:bodyPr/>
          <a:lstStyle/>
          <a:p>
            <a:r>
              <a:rPr lang="en-US"/>
              <a:t>Chemical Consultants Network Meeting, Bala Cynwyd, PA - 11-September-2019</a:t>
            </a:r>
          </a:p>
        </p:txBody>
      </p:sp>
    </p:spTree>
    <p:extLst>
      <p:ext uri="{BB962C8B-B14F-4D97-AF65-F5344CB8AC3E}">
        <p14:creationId xmlns:p14="http://schemas.microsoft.com/office/powerpoint/2010/main" val="21269723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D44CC-4AE1-403E-A73C-DA1E68A66866}"/>
              </a:ext>
            </a:extLst>
          </p:cNvPr>
          <p:cNvSpPr>
            <a:spLocks noGrp="1"/>
          </p:cNvSpPr>
          <p:nvPr>
            <p:ph type="title"/>
          </p:nvPr>
        </p:nvSpPr>
        <p:spPr/>
        <p:txBody>
          <a:bodyPr/>
          <a:lstStyle/>
          <a:p>
            <a:r>
              <a:rPr lang="en-US" dirty="0"/>
              <a:t>Other References</a:t>
            </a:r>
          </a:p>
        </p:txBody>
      </p:sp>
      <p:sp>
        <p:nvSpPr>
          <p:cNvPr id="3" name="Content Placeholder 2">
            <a:extLst>
              <a:ext uri="{FF2B5EF4-FFF2-40B4-BE49-F238E27FC236}">
                <a16:creationId xmlns:a16="http://schemas.microsoft.com/office/drawing/2014/main" id="{6914F874-08FB-49A8-AB82-8A29C97225D5}"/>
              </a:ext>
            </a:extLst>
          </p:cNvPr>
          <p:cNvSpPr>
            <a:spLocks noGrp="1"/>
          </p:cNvSpPr>
          <p:nvPr>
            <p:ph idx="1"/>
          </p:nvPr>
        </p:nvSpPr>
        <p:spPr>
          <a:xfrm>
            <a:off x="628650" y="1230918"/>
            <a:ext cx="7886700" cy="4657416"/>
          </a:xfrm>
        </p:spPr>
        <p:txBody>
          <a:bodyPr>
            <a:normAutofit lnSpcReduction="10000"/>
          </a:bodyPr>
          <a:lstStyle/>
          <a:p>
            <a:r>
              <a:rPr lang="en-US" dirty="0"/>
              <a:t>Sarafinas, A. “Successful Process Development:  Profitable Specialty Chemical Products Using Winning Work Practices,” </a:t>
            </a:r>
            <a:r>
              <a:rPr lang="en-US" b="1" dirty="0" err="1"/>
              <a:t>AIChE</a:t>
            </a:r>
            <a:r>
              <a:rPr lang="en-US" b="1" dirty="0"/>
              <a:t> Process Development Symposium</a:t>
            </a:r>
            <a:r>
              <a:rPr lang="en-US" dirty="0"/>
              <a:t>, Pocono Mountain, PA, June 2003.</a:t>
            </a:r>
          </a:p>
          <a:p>
            <a:r>
              <a:rPr lang="en-US" dirty="0" err="1"/>
              <a:t>Teich</a:t>
            </a:r>
            <a:r>
              <a:rPr lang="en-US" dirty="0"/>
              <a:t>, C.I., A. Sarafinas, P.M. Morton, </a:t>
            </a:r>
            <a:r>
              <a:rPr lang="en-US" b="1" dirty="0" err="1"/>
              <a:t>AIChE</a:t>
            </a:r>
            <a:r>
              <a:rPr lang="en-US" b="1" dirty="0"/>
              <a:t> 2010 Annual Meeting</a:t>
            </a:r>
            <a:r>
              <a:rPr lang="en-US" dirty="0"/>
              <a:t>, Salt Lake City, UT, November 2010 (2 papers):</a:t>
            </a:r>
          </a:p>
          <a:p>
            <a:pPr lvl="1"/>
            <a:r>
              <a:rPr lang="en-US" dirty="0"/>
              <a:t>“Can this process be saved?  A search for understanding using the Bourne Protocol and advanced process development tools”</a:t>
            </a:r>
          </a:p>
          <a:p>
            <a:pPr lvl="1"/>
            <a:r>
              <a:rPr lang="en-US" dirty="0"/>
              <a:t>“Taking the min to the max:  a case study in small scale process development using on-line reaction calorimetry and in-situ particle characterization”</a:t>
            </a:r>
          </a:p>
          <a:p>
            <a:r>
              <a:rPr lang="en-GB" dirty="0" err="1"/>
              <a:t>Torbacke</a:t>
            </a:r>
            <a:r>
              <a:rPr lang="en-GB" dirty="0"/>
              <a:t>, M., A.C. </a:t>
            </a:r>
            <a:r>
              <a:rPr lang="en-GB" dirty="0" err="1"/>
              <a:t>Rasmusson</a:t>
            </a:r>
            <a:r>
              <a:rPr lang="en-GB" dirty="0"/>
              <a:t>,  “Mesomixing in Semi-Batch Reaction Crystallization and Influence of Reactor Size” </a:t>
            </a:r>
            <a:r>
              <a:rPr lang="en-GB" b="1" dirty="0"/>
              <a:t>AIChE Journal </a:t>
            </a:r>
            <a:r>
              <a:rPr lang="en-GB" dirty="0"/>
              <a:t> 50 (2004) 3107-3119.</a:t>
            </a:r>
            <a:endParaRPr lang="en-US" dirty="0"/>
          </a:p>
        </p:txBody>
      </p:sp>
      <p:sp>
        <p:nvSpPr>
          <p:cNvPr id="5" name="Slide Number Placeholder 4">
            <a:extLst>
              <a:ext uri="{FF2B5EF4-FFF2-40B4-BE49-F238E27FC236}">
                <a16:creationId xmlns:a16="http://schemas.microsoft.com/office/drawing/2014/main" id="{F354A39B-65C5-4C6F-B399-7886D6DC636F}"/>
              </a:ext>
            </a:extLst>
          </p:cNvPr>
          <p:cNvSpPr>
            <a:spLocks noGrp="1"/>
          </p:cNvSpPr>
          <p:nvPr>
            <p:ph type="sldNum" sz="quarter" idx="12"/>
          </p:nvPr>
        </p:nvSpPr>
        <p:spPr/>
        <p:txBody>
          <a:bodyPr/>
          <a:lstStyle/>
          <a:p>
            <a:fld id="{DB72125C-AC2D-4A14-91FF-76C5DBC10812}" type="slidenum">
              <a:rPr lang="en-US" smtClean="0"/>
              <a:t>47</a:t>
            </a:fld>
            <a:endParaRPr lang="en-US"/>
          </a:p>
        </p:txBody>
      </p:sp>
      <p:sp>
        <p:nvSpPr>
          <p:cNvPr id="6" name="Footer Placeholder 5">
            <a:extLst>
              <a:ext uri="{FF2B5EF4-FFF2-40B4-BE49-F238E27FC236}">
                <a16:creationId xmlns:a16="http://schemas.microsoft.com/office/drawing/2014/main" id="{4619F70D-1BF0-4BAB-AC94-379E4F5E4A09}"/>
              </a:ext>
            </a:extLst>
          </p:cNvPr>
          <p:cNvSpPr>
            <a:spLocks noGrp="1"/>
          </p:cNvSpPr>
          <p:nvPr>
            <p:ph type="ftr" sz="quarter" idx="11"/>
          </p:nvPr>
        </p:nvSpPr>
        <p:spPr/>
        <p:txBody>
          <a:bodyPr/>
          <a:lstStyle/>
          <a:p>
            <a:r>
              <a:rPr lang="en-US"/>
              <a:t>Chemical Consultants Network Meeting, Bala Cynwyd, PA - 11-September-2019</a:t>
            </a:r>
          </a:p>
        </p:txBody>
      </p:sp>
    </p:spTree>
    <p:extLst>
      <p:ext uri="{BB962C8B-B14F-4D97-AF65-F5344CB8AC3E}">
        <p14:creationId xmlns:p14="http://schemas.microsoft.com/office/powerpoint/2010/main" val="3745675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6B0CE-A075-4C0C-B2F4-B6BB0B296982}"/>
              </a:ext>
            </a:extLst>
          </p:cNvPr>
          <p:cNvSpPr>
            <a:spLocks noGrp="1"/>
          </p:cNvSpPr>
          <p:nvPr>
            <p:ph type="title"/>
          </p:nvPr>
        </p:nvSpPr>
        <p:spPr/>
        <p:txBody>
          <a:bodyPr>
            <a:noAutofit/>
          </a:bodyPr>
          <a:lstStyle/>
          <a:p>
            <a:r>
              <a:rPr lang="en-US" i="1" dirty="0"/>
              <a:t>Estimates</a:t>
            </a:r>
            <a:r>
              <a:rPr lang="en-US" dirty="0"/>
              <a:t> of mixing parameters – </a:t>
            </a:r>
            <a:br>
              <a:rPr lang="en-US" dirty="0"/>
            </a:br>
            <a:r>
              <a:rPr lang="en-US" dirty="0"/>
              <a:t>a brief word of caution…</a:t>
            </a:r>
          </a:p>
        </p:txBody>
      </p:sp>
      <p:sp>
        <p:nvSpPr>
          <p:cNvPr id="3" name="Content Placeholder 2">
            <a:extLst>
              <a:ext uri="{FF2B5EF4-FFF2-40B4-BE49-F238E27FC236}">
                <a16:creationId xmlns:a16="http://schemas.microsoft.com/office/drawing/2014/main" id="{3B243A48-675C-45AE-8DFB-B2A6DC4C2462}"/>
              </a:ext>
            </a:extLst>
          </p:cNvPr>
          <p:cNvSpPr>
            <a:spLocks noGrp="1"/>
          </p:cNvSpPr>
          <p:nvPr>
            <p:ph idx="1"/>
          </p:nvPr>
        </p:nvSpPr>
        <p:spPr>
          <a:xfrm>
            <a:off x="628650" y="1371600"/>
            <a:ext cx="7886700" cy="5121274"/>
          </a:xfrm>
        </p:spPr>
        <p:txBody>
          <a:bodyPr>
            <a:normAutofit/>
          </a:bodyPr>
          <a:lstStyle/>
          <a:p>
            <a:r>
              <a:rPr lang="en-US" i="1" dirty="0"/>
              <a:t>All</a:t>
            </a:r>
            <a:r>
              <a:rPr lang="en-US" dirty="0"/>
              <a:t> mixing calculations that </a:t>
            </a:r>
            <a:r>
              <a:rPr lang="en-US" i="1" dirty="0"/>
              <a:t>any</a:t>
            </a:r>
            <a:r>
              <a:rPr lang="en-US" dirty="0"/>
              <a:t> software provides are </a:t>
            </a:r>
            <a:r>
              <a:rPr lang="en-US" i="1" dirty="0"/>
              <a:t>estimates</a:t>
            </a:r>
            <a:r>
              <a:rPr lang="en-US" dirty="0"/>
              <a:t> of mixing parameters.</a:t>
            </a:r>
          </a:p>
          <a:p>
            <a:pPr lvl="1"/>
            <a:r>
              <a:rPr lang="en-US" dirty="0"/>
              <a:t>Based on your inputs</a:t>
            </a:r>
          </a:p>
          <a:p>
            <a:pPr lvl="2"/>
            <a:r>
              <a:rPr lang="en-US" dirty="0"/>
              <a:t>Geometry</a:t>
            </a:r>
          </a:p>
          <a:p>
            <a:pPr lvl="2"/>
            <a:r>
              <a:rPr lang="en-US" dirty="0"/>
              <a:t>Physical properties</a:t>
            </a:r>
          </a:p>
          <a:p>
            <a:pPr lvl="1"/>
            <a:r>
              <a:rPr lang="en-US" dirty="0"/>
              <a:t>Based on the validity of the approaches used in the software</a:t>
            </a:r>
          </a:p>
          <a:p>
            <a:pPr lvl="2"/>
            <a:r>
              <a:rPr lang="en-US" dirty="0"/>
              <a:t>Engineering correlations based on experimental results</a:t>
            </a:r>
          </a:p>
          <a:p>
            <a:pPr lvl="2"/>
            <a:r>
              <a:rPr lang="en-US" dirty="0"/>
              <a:t>Other physical models</a:t>
            </a:r>
          </a:p>
          <a:p>
            <a:pPr lvl="1"/>
            <a:r>
              <a:rPr lang="en-US" dirty="0"/>
              <a:t>Use of any software does not allow the user to turn one’s brain off</a:t>
            </a:r>
          </a:p>
          <a:p>
            <a:pPr lvl="1"/>
            <a:r>
              <a:rPr lang="en-US" dirty="0"/>
              <a:t>This is an ideal time for chemist-engineer collaboration!</a:t>
            </a:r>
          </a:p>
          <a:p>
            <a:r>
              <a:rPr lang="en-US" dirty="0"/>
              <a:t>Use the estimates of mixing parameters for comparative purposes</a:t>
            </a:r>
          </a:p>
          <a:p>
            <a:endParaRPr lang="en-US" dirty="0"/>
          </a:p>
        </p:txBody>
      </p:sp>
      <p:sp>
        <p:nvSpPr>
          <p:cNvPr id="5" name="Slide Number Placeholder 4">
            <a:extLst>
              <a:ext uri="{FF2B5EF4-FFF2-40B4-BE49-F238E27FC236}">
                <a16:creationId xmlns:a16="http://schemas.microsoft.com/office/drawing/2014/main" id="{30122C98-09E7-4BF0-9DF8-28790D54A84E}"/>
              </a:ext>
            </a:extLst>
          </p:cNvPr>
          <p:cNvSpPr>
            <a:spLocks noGrp="1"/>
          </p:cNvSpPr>
          <p:nvPr>
            <p:ph type="sldNum" sz="quarter" idx="12"/>
          </p:nvPr>
        </p:nvSpPr>
        <p:spPr/>
        <p:txBody>
          <a:bodyPr/>
          <a:lstStyle/>
          <a:p>
            <a:fld id="{DB72125C-AC2D-4A14-91FF-76C5DBC10812}" type="slidenum">
              <a:rPr lang="en-US" smtClean="0"/>
              <a:t>48</a:t>
            </a:fld>
            <a:endParaRPr lang="en-US"/>
          </a:p>
        </p:txBody>
      </p:sp>
      <p:sp>
        <p:nvSpPr>
          <p:cNvPr id="6" name="Footer Placeholder 5">
            <a:extLst>
              <a:ext uri="{FF2B5EF4-FFF2-40B4-BE49-F238E27FC236}">
                <a16:creationId xmlns:a16="http://schemas.microsoft.com/office/drawing/2014/main" id="{9B7BCF1D-07DD-49ED-ABDE-B49BBDCB1B80}"/>
              </a:ext>
            </a:extLst>
          </p:cNvPr>
          <p:cNvSpPr>
            <a:spLocks noGrp="1"/>
          </p:cNvSpPr>
          <p:nvPr>
            <p:ph type="ftr" sz="quarter" idx="11"/>
          </p:nvPr>
        </p:nvSpPr>
        <p:spPr/>
        <p:txBody>
          <a:bodyPr/>
          <a:lstStyle/>
          <a:p>
            <a:r>
              <a:rPr lang="en-US"/>
              <a:t>Chemical Consultants Network Meeting, Bala Cynwyd, PA - 11-September-2019</a:t>
            </a:r>
          </a:p>
        </p:txBody>
      </p:sp>
    </p:spTree>
    <p:extLst>
      <p:ext uri="{BB962C8B-B14F-4D97-AF65-F5344CB8AC3E}">
        <p14:creationId xmlns:p14="http://schemas.microsoft.com/office/powerpoint/2010/main" val="15469358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85D72-461B-4073-9324-2995FF805B1B}"/>
              </a:ext>
            </a:extLst>
          </p:cNvPr>
          <p:cNvSpPr>
            <a:spLocks noGrp="1"/>
          </p:cNvSpPr>
          <p:nvPr>
            <p:ph type="title"/>
          </p:nvPr>
        </p:nvSpPr>
        <p:spPr/>
        <p:txBody>
          <a:bodyPr>
            <a:normAutofit fontScale="90000"/>
          </a:bodyPr>
          <a:lstStyle/>
          <a:p>
            <a:r>
              <a:rPr lang="en-US" dirty="0"/>
              <a:t>If your process response is better at higher </a:t>
            </a:r>
            <a:r>
              <a:rPr lang="en-US" dirty="0">
                <a:latin typeface="Symbol" panose="05050102010706020507" pitchFamily="18" charset="2"/>
              </a:rPr>
              <a:t>e</a:t>
            </a:r>
            <a:r>
              <a:rPr lang="en-US" dirty="0"/>
              <a:t>  Then you may need a different device…</a:t>
            </a:r>
          </a:p>
        </p:txBody>
      </p:sp>
      <p:graphicFrame>
        <p:nvGraphicFramePr>
          <p:cNvPr id="6" name="Content Placeholder 5">
            <a:extLst>
              <a:ext uri="{FF2B5EF4-FFF2-40B4-BE49-F238E27FC236}">
                <a16:creationId xmlns:a16="http://schemas.microsoft.com/office/drawing/2014/main" id="{425737B3-9590-484E-BCD3-4F5B19D20E4A}"/>
              </a:ext>
            </a:extLst>
          </p:cNvPr>
          <p:cNvGraphicFramePr>
            <a:graphicFrameLocks noGrp="1"/>
          </p:cNvGraphicFramePr>
          <p:nvPr>
            <p:ph idx="1"/>
          </p:nvPr>
        </p:nvGraphicFramePr>
        <p:xfrm>
          <a:off x="628650" y="1371600"/>
          <a:ext cx="7886700" cy="48053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EFCE618A-83CD-4A68-A73C-1538C6A3BA1B}"/>
              </a:ext>
            </a:extLst>
          </p:cNvPr>
          <p:cNvSpPr txBox="1"/>
          <p:nvPr/>
        </p:nvSpPr>
        <p:spPr>
          <a:xfrm>
            <a:off x="657615" y="5016757"/>
            <a:ext cx="662473" cy="523220"/>
          </a:xfrm>
          <a:prstGeom prst="rect">
            <a:avLst/>
          </a:prstGeom>
          <a:solidFill>
            <a:schemeClr val="bg1">
              <a:lumMod val="95000"/>
            </a:schemeClr>
          </a:solidFill>
          <a:ln>
            <a:solidFill>
              <a:schemeClr val="bg1">
                <a:lumMod val="50000"/>
              </a:schemeClr>
            </a:solidFill>
          </a:ln>
        </p:spPr>
        <p:txBody>
          <a:bodyPr wrap="square" rtlCol="0">
            <a:spAutoFit/>
          </a:bodyPr>
          <a:lstStyle/>
          <a:p>
            <a:r>
              <a:rPr lang="en-US" sz="1400" dirty="0"/>
              <a:t>Empty tube</a:t>
            </a:r>
          </a:p>
        </p:txBody>
      </p:sp>
      <p:sp>
        <p:nvSpPr>
          <p:cNvPr id="16" name="TextBox 15">
            <a:extLst>
              <a:ext uri="{FF2B5EF4-FFF2-40B4-BE49-F238E27FC236}">
                <a16:creationId xmlns:a16="http://schemas.microsoft.com/office/drawing/2014/main" id="{F740A148-2C91-4AC0-AA39-5B86FEF164BA}"/>
              </a:ext>
            </a:extLst>
          </p:cNvPr>
          <p:cNvSpPr txBox="1"/>
          <p:nvPr/>
        </p:nvSpPr>
        <p:spPr>
          <a:xfrm>
            <a:off x="1320088" y="3797657"/>
            <a:ext cx="2300190" cy="307777"/>
          </a:xfrm>
          <a:prstGeom prst="rect">
            <a:avLst/>
          </a:prstGeom>
          <a:solidFill>
            <a:schemeClr val="bg1">
              <a:lumMod val="95000"/>
            </a:schemeClr>
          </a:solidFill>
          <a:ln>
            <a:solidFill>
              <a:schemeClr val="bg1">
                <a:lumMod val="50000"/>
              </a:schemeClr>
            </a:solidFill>
          </a:ln>
        </p:spPr>
        <p:txBody>
          <a:bodyPr wrap="square" rtlCol="0">
            <a:spAutoFit/>
          </a:bodyPr>
          <a:lstStyle/>
          <a:p>
            <a:r>
              <a:rPr lang="en-US" sz="1400" dirty="0"/>
              <a:t>Static Mixer</a:t>
            </a:r>
          </a:p>
        </p:txBody>
      </p:sp>
      <p:sp>
        <p:nvSpPr>
          <p:cNvPr id="17" name="TextBox 16">
            <a:extLst>
              <a:ext uri="{FF2B5EF4-FFF2-40B4-BE49-F238E27FC236}">
                <a16:creationId xmlns:a16="http://schemas.microsoft.com/office/drawing/2014/main" id="{3C2D63AE-76FB-4805-8A00-D0898606EC99}"/>
              </a:ext>
            </a:extLst>
          </p:cNvPr>
          <p:cNvSpPr txBox="1"/>
          <p:nvPr/>
        </p:nvSpPr>
        <p:spPr>
          <a:xfrm>
            <a:off x="1320088" y="4129067"/>
            <a:ext cx="3083961" cy="307777"/>
          </a:xfrm>
          <a:prstGeom prst="rect">
            <a:avLst/>
          </a:prstGeom>
          <a:solidFill>
            <a:schemeClr val="bg1">
              <a:lumMod val="95000"/>
            </a:schemeClr>
          </a:solidFill>
          <a:ln>
            <a:solidFill>
              <a:schemeClr val="bg1">
                <a:lumMod val="50000"/>
              </a:schemeClr>
            </a:solidFill>
          </a:ln>
        </p:spPr>
        <p:txBody>
          <a:bodyPr wrap="square" rtlCol="0">
            <a:spAutoFit/>
          </a:bodyPr>
          <a:lstStyle/>
          <a:p>
            <a:r>
              <a:rPr lang="en-US" sz="1400" dirty="0"/>
              <a:t>Agitated Tank</a:t>
            </a:r>
          </a:p>
        </p:txBody>
      </p:sp>
      <p:sp>
        <p:nvSpPr>
          <p:cNvPr id="18" name="TextBox 17">
            <a:extLst>
              <a:ext uri="{FF2B5EF4-FFF2-40B4-BE49-F238E27FC236}">
                <a16:creationId xmlns:a16="http://schemas.microsoft.com/office/drawing/2014/main" id="{BECAE8D0-D723-4838-B8CC-C2A7B1DC02DF}"/>
              </a:ext>
            </a:extLst>
          </p:cNvPr>
          <p:cNvSpPr txBox="1"/>
          <p:nvPr/>
        </p:nvSpPr>
        <p:spPr>
          <a:xfrm>
            <a:off x="945890" y="4471675"/>
            <a:ext cx="992155" cy="523220"/>
          </a:xfrm>
          <a:prstGeom prst="rect">
            <a:avLst/>
          </a:prstGeom>
          <a:solidFill>
            <a:schemeClr val="bg1">
              <a:lumMod val="95000"/>
            </a:schemeClr>
          </a:solidFill>
          <a:ln>
            <a:solidFill>
              <a:schemeClr val="bg1">
                <a:lumMod val="50000"/>
              </a:schemeClr>
            </a:solidFill>
          </a:ln>
        </p:spPr>
        <p:txBody>
          <a:bodyPr wrap="square" rtlCol="0">
            <a:spAutoFit/>
          </a:bodyPr>
          <a:lstStyle/>
          <a:p>
            <a:r>
              <a:rPr lang="en-US" sz="1400" dirty="0"/>
              <a:t>Centrifugal pumps</a:t>
            </a:r>
          </a:p>
        </p:txBody>
      </p:sp>
      <p:sp>
        <p:nvSpPr>
          <p:cNvPr id="19" name="TextBox 18">
            <a:extLst>
              <a:ext uri="{FF2B5EF4-FFF2-40B4-BE49-F238E27FC236}">
                <a16:creationId xmlns:a16="http://schemas.microsoft.com/office/drawing/2014/main" id="{FB130578-861B-4154-8E7B-38A449A06647}"/>
              </a:ext>
            </a:extLst>
          </p:cNvPr>
          <p:cNvSpPr txBox="1"/>
          <p:nvPr/>
        </p:nvSpPr>
        <p:spPr>
          <a:xfrm>
            <a:off x="3421905" y="4469808"/>
            <a:ext cx="2300190" cy="307777"/>
          </a:xfrm>
          <a:prstGeom prst="rect">
            <a:avLst/>
          </a:prstGeom>
          <a:solidFill>
            <a:schemeClr val="bg1">
              <a:lumMod val="95000"/>
            </a:schemeClr>
          </a:solidFill>
          <a:ln>
            <a:solidFill>
              <a:schemeClr val="bg1">
                <a:lumMod val="50000"/>
              </a:schemeClr>
            </a:solidFill>
          </a:ln>
        </p:spPr>
        <p:txBody>
          <a:bodyPr wrap="square" rtlCol="0">
            <a:spAutoFit/>
          </a:bodyPr>
          <a:lstStyle/>
          <a:p>
            <a:r>
              <a:rPr lang="en-US" sz="1400" dirty="0"/>
              <a:t>Rotor-stator</a:t>
            </a:r>
          </a:p>
        </p:txBody>
      </p:sp>
      <p:sp>
        <p:nvSpPr>
          <p:cNvPr id="20" name="TextBox 19">
            <a:extLst>
              <a:ext uri="{FF2B5EF4-FFF2-40B4-BE49-F238E27FC236}">
                <a16:creationId xmlns:a16="http://schemas.microsoft.com/office/drawing/2014/main" id="{622B3DEB-B037-4926-A517-2DE750526B92}"/>
              </a:ext>
            </a:extLst>
          </p:cNvPr>
          <p:cNvSpPr txBox="1"/>
          <p:nvPr/>
        </p:nvSpPr>
        <p:spPr>
          <a:xfrm>
            <a:off x="4409890" y="2218387"/>
            <a:ext cx="3847710" cy="923330"/>
          </a:xfrm>
          <a:prstGeom prst="rect">
            <a:avLst/>
          </a:prstGeom>
          <a:noFill/>
        </p:spPr>
        <p:txBody>
          <a:bodyPr wrap="square" rtlCol="0">
            <a:spAutoFit/>
          </a:bodyPr>
          <a:lstStyle/>
          <a:p>
            <a:r>
              <a:rPr lang="en-US" dirty="0">
                <a:solidFill>
                  <a:srgbClr val="FF0000"/>
                </a:solidFill>
              </a:rPr>
              <a:t>Consider higher power per unit mass </a:t>
            </a:r>
            <a:br>
              <a:rPr lang="en-US" dirty="0">
                <a:solidFill>
                  <a:srgbClr val="FF0000"/>
                </a:solidFill>
              </a:rPr>
            </a:br>
            <a:r>
              <a:rPr lang="en-US" dirty="0">
                <a:solidFill>
                  <a:srgbClr val="FF0000"/>
                </a:solidFill>
              </a:rPr>
              <a:t>if appropriate for your plant equipment and process requirements</a:t>
            </a:r>
          </a:p>
        </p:txBody>
      </p:sp>
      <p:sp>
        <p:nvSpPr>
          <p:cNvPr id="21" name="TextBox 20">
            <a:extLst>
              <a:ext uri="{FF2B5EF4-FFF2-40B4-BE49-F238E27FC236}">
                <a16:creationId xmlns:a16="http://schemas.microsoft.com/office/drawing/2014/main" id="{D918D489-5FB2-487A-979A-68E500010091}"/>
              </a:ext>
            </a:extLst>
          </p:cNvPr>
          <p:cNvSpPr txBox="1"/>
          <p:nvPr/>
        </p:nvSpPr>
        <p:spPr>
          <a:xfrm>
            <a:off x="2855845" y="4808828"/>
            <a:ext cx="2126702" cy="307777"/>
          </a:xfrm>
          <a:prstGeom prst="rect">
            <a:avLst/>
          </a:prstGeom>
          <a:solidFill>
            <a:schemeClr val="bg1">
              <a:lumMod val="95000"/>
            </a:schemeClr>
          </a:solidFill>
          <a:ln>
            <a:solidFill>
              <a:schemeClr val="bg1">
                <a:lumMod val="50000"/>
              </a:schemeClr>
            </a:solidFill>
          </a:ln>
        </p:spPr>
        <p:txBody>
          <a:bodyPr wrap="square" rtlCol="0">
            <a:spAutoFit/>
          </a:bodyPr>
          <a:lstStyle/>
          <a:p>
            <a:r>
              <a:rPr lang="en-US" sz="1400" dirty="0"/>
              <a:t>Turbulent jet</a:t>
            </a:r>
          </a:p>
        </p:txBody>
      </p:sp>
      <p:sp>
        <p:nvSpPr>
          <p:cNvPr id="22" name="TextBox 21">
            <a:extLst>
              <a:ext uri="{FF2B5EF4-FFF2-40B4-BE49-F238E27FC236}">
                <a16:creationId xmlns:a16="http://schemas.microsoft.com/office/drawing/2014/main" id="{FC152020-1D05-4FE0-9881-2FB43EDC6B96}"/>
              </a:ext>
            </a:extLst>
          </p:cNvPr>
          <p:cNvSpPr txBox="1"/>
          <p:nvPr/>
        </p:nvSpPr>
        <p:spPr>
          <a:xfrm>
            <a:off x="5356460" y="3707052"/>
            <a:ext cx="1014607" cy="307777"/>
          </a:xfrm>
          <a:prstGeom prst="rect">
            <a:avLst/>
          </a:prstGeom>
          <a:noFill/>
          <a:ln>
            <a:noFill/>
          </a:ln>
        </p:spPr>
        <p:txBody>
          <a:bodyPr wrap="square" rtlCol="0">
            <a:spAutoFit/>
          </a:bodyPr>
          <a:lstStyle/>
          <a:p>
            <a:r>
              <a:rPr lang="en-US" sz="1400" dirty="0"/>
              <a:t>Colloid mill</a:t>
            </a:r>
          </a:p>
        </p:txBody>
      </p:sp>
      <p:cxnSp>
        <p:nvCxnSpPr>
          <p:cNvPr id="24" name="Straight Arrow Connector 23">
            <a:extLst>
              <a:ext uri="{FF2B5EF4-FFF2-40B4-BE49-F238E27FC236}">
                <a16:creationId xmlns:a16="http://schemas.microsoft.com/office/drawing/2014/main" id="{5AF0CD64-2C86-434B-87A7-31CD8B6FB9D9}"/>
              </a:ext>
            </a:extLst>
          </p:cNvPr>
          <p:cNvCxnSpPr/>
          <p:nvPr/>
        </p:nvCxnSpPr>
        <p:spPr>
          <a:xfrm flipH="1">
            <a:off x="5691675" y="3941848"/>
            <a:ext cx="67744" cy="1498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B997832-6EA6-4223-825D-3F1F8D3C46FE}"/>
              </a:ext>
            </a:extLst>
          </p:cNvPr>
          <p:cNvSpPr txBox="1"/>
          <p:nvPr/>
        </p:nvSpPr>
        <p:spPr>
          <a:xfrm>
            <a:off x="7735369" y="4446175"/>
            <a:ext cx="1014607" cy="307777"/>
          </a:xfrm>
          <a:prstGeom prst="rect">
            <a:avLst/>
          </a:prstGeom>
          <a:noFill/>
          <a:ln>
            <a:noFill/>
          </a:ln>
        </p:spPr>
        <p:txBody>
          <a:bodyPr wrap="square" rtlCol="0">
            <a:spAutoFit/>
          </a:bodyPr>
          <a:lstStyle/>
          <a:p>
            <a:r>
              <a:rPr lang="en-US" sz="1400" dirty="0" err="1"/>
              <a:t>Ultrasonics</a:t>
            </a:r>
            <a:endParaRPr lang="en-US" sz="1400" dirty="0"/>
          </a:p>
        </p:txBody>
      </p:sp>
      <p:cxnSp>
        <p:nvCxnSpPr>
          <p:cNvPr id="27" name="Straight Arrow Connector 26">
            <a:extLst>
              <a:ext uri="{FF2B5EF4-FFF2-40B4-BE49-F238E27FC236}">
                <a16:creationId xmlns:a16="http://schemas.microsoft.com/office/drawing/2014/main" id="{C57D7CB4-DCDF-4BC4-AB9E-4121A14659D2}"/>
              </a:ext>
            </a:extLst>
          </p:cNvPr>
          <p:cNvCxnSpPr>
            <a:cxnSpLocks/>
          </p:cNvCxnSpPr>
          <p:nvPr/>
        </p:nvCxnSpPr>
        <p:spPr>
          <a:xfrm>
            <a:off x="8242672" y="4623696"/>
            <a:ext cx="0" cy="3930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EE6BDFBF-8E0A-4BAF-8C1E-F28C07C74AD0}"/>
              </a:ext>
            </a:extLst>
          </p:cNvPr>
          <p:cNvSpPr txBox="1"/>
          <p:nvPr/>
        </p:nvSpPr>
        <p:spPr>
          <a:xfrm>
            <a:off x="6506157" y="3830483"/>
            <a:ext cx="855695" cy="523220"/>
          </a:xfrm>
          <a:prstGeom prst="rect">
            <a:avLst/>
          </a:prstGeom>
          <a:noFill/>
          <a:ln>
            <a:noFill/>
          </a:ln>
        </p:spPr>
        <p:txBody>
          <a:bodyPr wrap="square" rtlCol="0">
            <a:spAutoFit/>
          </a:bodyPr>
          <a:lstStyle/>
          <a:p>
            <a:r>
              <a:rPr lang="en-US" sz="1400" dirty="0"/>
              <a:t>Liquid Whistles</a:t>
            </a:r>
          </a:p>
        </p:txBody>
      </p:sp>
      <p:cxnSp>
        <p:nvCxnSpPr>
          <p:cNvPr id="35" name="Straight Arrow Connector 34">
            <a:extLst>
              <a:ext uri="{FF2B5EF4-FFF2-40B4-BE49-F238E27FC236}">
                <a16:creationId xmlns:a16="http://schemas.microsoft.com/office/drawing/2014/main" id="{273DA184-7814-4C99-8E7E-64F6FCBD6903}"/>
              </a:ext>
            </a:extLst>
          </p:cNvPr>
          <p:cNvCxnSpPr/>
          <p:nvPr/>
        </p:nvCxnSpPr>
        <p:spPr>
          <a:xfrm flipH="1">
            <a:off x="6783355" y="4264090"/>
            <a:ext cx="93306" cy="2057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38DCBC9F-AC72-42A4-9B55-C6B45985408E}"/>
              </a:ext>
            </a:extLst>
          </p:cNvPr>
          <p:cNvSpPr txBox="1"/>
          <p:nvPr/>
        </p:nvSpPr>
        <p:spPr>
          <a:xfrm>
            <a:off x="6837607" y="4966399"/>
            <a:ext cx="1290964" cy="523220"/>
          </a:xfrm>
          <a:prstGeom prst="rect">
            <a:avLst/>
          </a:prstGeom>
          <a:noFill/>
          <a:ln>
            <a:noFill/>
          </a:ln>
        </p:spPr>
        <p:txBody>
          <a:bodyPr wrap="square" rtlCol="0">
            <a:spAutoFit/>
          </a:bodyPr>
          <a:lstStyle/>
          <a:p>
            <a:r>
              <a:rPr lang="en-US" sz="1400" dirty="0"/>
              <a:t>Valve Homogenizers</a:t>
            </a:r>
          </a:p>
        </p:txBody>
      </p:sp>
      <p:cxnSp>
        <p:nvCxnSpPr>
          <p:cNvPr id="39" name="Straight Arrow Connector 38">
            <a:extLst>
              <a:ext uri="{FF2B5EF4-FFF2-40B4-BE49-F238E27FC236}">
                <a16:creationId xmlns:a16="http://schemas.microsoft.com/office/drawing/2014/main" id="{F8B9E9FF-50C1-4925-9F4D-049307A595EF}"/>
              </a:ext>
            </a:extLst>
          </p:cNvPr>
          <p:cNvCxnSpPr/>
          <p:nvPr/>
        </p:nvCxnSpPr>
        <p:spPr>
          <a:xfrm flipV="1">
            <a:off x="7361852" y="5003723"/>
            <a:ext cx="83977" cy="1222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4169D8DA-977F-4381-B4EC-2EC620003D63}"/>
              </a:ext>
            </a:extLst>
          </p:cNvPr>
          <p:cNvCxnSpPr/>
          <p:nvPr/>
        </p:nvCxnSpPr>
        <p:spPr>
          <a:xfrm flipV="1">
            <a:off x="7361852" y="5016757"/>
            <a:ext cx="466532" cy="109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1C7E92AA-955F-4753-8874-11EAD038708C}"/>
              </a:ext>
            </a:extLst>
          </p:cNvPr>
          <p:cNvSpPr txBox="1"/>
          <p:nvPr/>
        </p:nvSpPr>
        <p:spPr>
          <a:xfrm>
            <a:off x="2230016" y="5925149"/>
            <a:ext cx="4721289" cy="584775"/>
          </a:xfrm>
          <a:prstGeom prst="rect">
            <a:avLst/>
          </a:prstGeom>
          <a:noFill/>
        </p:spPr>
        <p:txBody>
          <a:bodyPr wrap="square" rtlCol="0">
            <a:spAutoFit/>
          </a:bodyPr>
          <a:lstStyle/>
          <a:p>
            <a:r>
              <a:rPr lang="en-US" sz="1600" dirty="0"/>
              <a:t>At a given impeller speed, </a:t>
            </a:r>
            <a:r>
              <a:rPr lang="en-US" sz="1600" u="sng" dirty="0"/>
              <a:t>local</a:t>
            </a:r>
            <a:r>
              <a:rPr lang="en-US" sz="1600" dirty="0"/>
              <a:t> power per unit mass in an agitated tank can vary by a factor of 20x or more!</a:t>
            </a:r>
          </a:p>
        </p:txBody>
      </p:sp>
      <p:sp>
        <p:nvSpPr>
          <p:cNvPr id="3" name="Footer Placeholder 2">
            <a:extLst>
              <a:ext uri="{FF2B5EF4-FFF2-40B4-BE49-F238E27FC236}">
                <a16:creationId xmlns:a16="http://schemas.microsoft.com/office/drawing/2014/main" id="{A8A193A1-555B-48F1-AC93-57E250F64E62}"/>
              </a:ext>
            </a:extLst>
          </p:cNvPr>
          <p:cNvSpPr>
            <a:spLocks noGrp="1"/>
          </p:cNvSpPr>
          <p:nvPr>
            <p:ph type="ftr" sz="quarter" idx="11"/>
          </p:nvPr>
        </p:nvSpPr>
        <p:spPr/>
        <p:txBody>
          <a:bodyPr/>
          <a:lstStyle/>
          <a:p>
            <a:r>
              <a:rPr lang="en-US"/>
              <a:t>Chemical Consultants Network Meeting, Bala Cynwyd, PA - 11-September-2019</a:t>
            </a:r>
          </a:p>
        </p:txBody>
      </p:sp>
      <p:sp>
        <p:nvSpPr>
          <p:cNvPr id="8" name="Slide Number Placeholder 7">
            <a:extLst>
              <a:ext uri="{FF2B5EF4-FFF2-40B4-BE49-F238E27FC236}">
                <a16:creationId xmlns:a16="http://schemas.microsoft.com/office/drawing/2014/main" id="{9F141099-75FA-4B19-9BB7-4B6E5D4D214E}"/>
              </a:ext>
            </a:extLst>
          </p:cNvPr>
          <p:cNvSpPr>
            <a:spLocks noGrp="1"/>
          </p:cNvSpPr>
          <p:nvPr>
            <p:ph type="sldNum" sz="quarter" idx="12"/>
          </p:nvPr>
        </p:nvSpPr>
        <p:spPr/>
        <p:txBody>
          <a:bodyPr/>
          <a:lstStyle/>
          <a:p>
            <a:fld id="{DB72125C-AC2D-4A14-91FF-76C5DBC10812}" type="slidenum">
              <a:rPr lang="en-US" smtClean="0"/>
              <a:t>49</a:t>
            </a:fld>
            <a:endParaRPr lang="en-US"/>
          </a:p>
        </p:txBody>
      </p:sp>
    </p:spTree>
    <p:extLst>
      <p:ext uri="{BB962C8B-B14F-4D97-AF65-F5344CB8AC3E}">
        <p14:creationId xmlns:p14="http://schemas.microsoft.com/office/powerpoint/2010/main" val="873218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Does Mixing Matter?  </a:t>
            </a:r>
            <a:br>
              <a:rPr lang="en-US" dirty="0"/>
            </a:br>
            <a:r>
              <a:rPr lang="en-US" dirty="0"/>
              <a:t>Prove it doesn’t matter…</a:t>
            </a:r>
          </a:p>
        </p:txBody>
      </p:sp>
      <p:sp>
        <p:nvSpPr>
          <p:cNvPr id="3" name="Content Placeholder 2"/>
          <p:cNvSpPr>
            <a:spLocks noGrp="1"/>
          </p:cNvSpPr>
          <p:nvPr>
            <p:ph idx="1"/>
          </p:nvPr>
        </p:nvSpPr>
        <p:spPr>
          <a:xfrm>
            <a:off x="457200" y="1358291"/>
            <a:ext cx="8686799" cy="4701404"/>
          </a:xfrm>
        </p:spPr>
        <p:txBody>
          <a:bodyPr/>
          <a:lstStyle/>
          <a:p>
            <a:r>
              <a:rPr lang="en-US" dirty="0"/>
              <a:t>From Ed Paul’s presentation at the 2003 Process Development Symposium</a:t>
            </a:r>
          </a:p>
        </p:txBody>
      </p:sp>
      <p:sp>
        <p:nvSpPr>
          <p:cNvPr id="4" name="Slide Number Placeholder 3"/>
          <p:cNvSpPr>
            <a:spLocks noGrp="1"/>
          </p:cNvSpPr>
          <p:nvPr>
            <p:ph type="sldNum" sz="quarter" idx="12"/>
          </p:nvPr>
        </p:nvSpPr>
        <p:spPr/>
        <p:txBody>
          <a:bodyPr/>
          <a:lstStyle/>
          <a:p>
            <a:fld id="{5D7E0B00-4FDE-D040-8275-1F4B80113D68}" type="slidenum">
              <a:rPr lang="en-US" smtClean="0"/>
              <a:pPr/>
              <a:t>5</a:t>
            </a:fld>
            <a:endParaRPr lang="en-US"/>
          </a:p>
        </p:txBody>
      </p:sp>
      <p:pic>
        <p:nvPicPr>
          <p:cNvPr id="6" name="Picture 5"/>
          <p:cNvPicPr>
            <a:picLocks noChangeAspect="1"/>
          </p:cNvPicPr>
          <p:nvPr/>
        </p:nvPicPr>
        <p:blipFill>
          <a:blip r:embed="rId3"/>
          <a:stretch>
            <a:fillRect/>
          </a:stretch>
        </p:blipFill>
        <p:spPr>
          <a:xfrm>
            <a:off x="428625" y="2094520"/>
            <a:ext cx="8286750" cy="3552825"/>
          </a:xfrm>
          <a:prstGeom prst="rect">
            <a:avLst/>
          </a:prstGeom>
          <a:ln>
            <a:solidFill>
              <a:schemeClr val="accent1"/>
            </a:solidFill>
          </a:ln>
        </p:spPr>
      </p:pic>
      <p:sp>
        <p:nvSpPr>
          <p:cNvPr id="7" name="TextBox 6"/>
          <p:cNvSpPr txBox="1"/>
          <p:nvPr/>
        </p:nvSpPr>
        <p:spPr>
          <a:xfrm>
            <a:off x="560439" y="5668351"/>
            <a:ext cx="8023122" cy="523220"/>
          </a:xfrm>
          <a:prstGeom prst="rect">
            <a:avLst/>
          </a:prstGeom>
          <a:noFill/>
        </p:spPr>
        <p:txBody>
          <a:bodyPr wrap="square" rtlCol="0">
            <a:spAutoFit/>
          </a:bodyPr>
          <a:lstStyle/>
          <a:p>
            <a:r>
              <a:rPr lang="en-US" sz="1400" dirty="0"/>
              <a:t>Reference:  E. L. Paul, “Notes on Process Development:  Pharmaceutical Intermediates and API’s,” </a:t>
            </a:r>
            <a:r>
              <a:rPr lang="en-US" sz="1400" dirty="0" err="1"/>
              <a:t>AIChE</a:t>
            </a:r>
            <a:r>
              <a:rPr lang="en-US" sz="1400" dirty="0"/>
              <a:t> Process Development Division Symposium, Pocono Mountain, PA, June 2003.</a:t>
            </a:r>
          </a:p>
        </p:txBody>
      </p:sp>
      <p:sp>
        <p:nvSpPr>
          <p:cNvPr id="8" name="Footer Placeholder 7">
            <a:extLst>
              <a:ext uri="{FF2B5EF4-FFF2-40B4-BE49-F238E27FC236}">
                <a16:creationId xmlns:a16="http://schemas.microsoft.com/office/drawing/2014/main" id="{4142DA70-91C2-4446-B68C-E281B1E1AB34}"/>
              </a:ext>
            </a:extLst>
          </p:cNvPr>
          <p:cNvSpPr>
            <a:spLocks noGrp="1"/>
          </p:cNvSpPr>
          <p:nvPr>
            <p:ph type="ftr" sz="quarter" idx="11"/>
          </p:nvPr>
        </p:nvSpPr>
        <p:spPr/>
        <p:txBody>
          <a:bodyPr/>
          <a:lstStyle/>
          <a:p>
            <a:r>
              <a:rPr lang="en-US"/>
              <a:t>Chemical Consultants Network Meeting, Bala Cynwyd, PA - 11-September-2019</a:t>
            </a:r>
          </a:p>
        </p:txBody>
      </p:sp>
    </p:spTree>
    <p:extLst>
      <p:ext uri="{BB962C8B-B14F-4D97-AF65-F5344CB8AC3E}">
        <p14:creationId xmlns:p14="http://schemas.microsoft.com/office/powerpoint/2010/main" val="35370953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Bourne Level 1 Experiment:</a:t>
            </a:r>
            <a:br>
              <a:rPr lang="en-US" dirty="0"/>
            </a:br>
            <a:r>
              <a:rPr lang="en-US" dirty="0"/>
              <a:t>How do I choose my impeller speeds?</a:t>
            </a:r>
          </a:p>
        </p:txBody>
      </p:sp>
      <p:sp>
        <p:nvSpPr>
          <p:cNvPr id="4" name="Slide Number Placeholder 3"/>
          <p:cNvSpPr>
            <a:spLocks noGrp="1"/>
          </p:cNvSpPr>
          <p:nvPr>
            <p:ph type="sldNum" sz="quarter" idx="12"/>
          </p:nvPr>
        </p:nvSpPr>
        <p:spPr/>
        <p:txBody>
          <a:bodyPr/>
          <a:lstStyle/>
          <a:p>
            <a:fld id="{5D7E0B00-4FDE-D040-8275-1F4B80113D68}" type="slidenum">
              <a:rPr lang="en-US" smtClean="0"/>
              <a:pPr/>
              <a:t>50</a:t>
            </a:fld>
            <a:endParaRPr lang="en-US"/>
          </a:p>
        </p:txBody>
      </p:sp>
      <p:sp>
        <p:nvSpPr>
          <p:cNvPr id="6" name="Content Placeholder 4"/>
          <p:cNvSpPr>
            <a:spLocks noGrp="1"/>
          </p:cNvSpPr>
          <p:nvPr>
            <p:ph idx="1"/>
          </p:nvPr>
        </p:nvSpPr>
        <p:spPr>
          <a:xfrm>
            <a:off x="628650" y="1265584"/>
            <a:ext cx="7886700" cy="5486400"/>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r>
              <a:rPr lang="en-US" dirty="0"/>
              <a:t>Remember, we’re really changing the power per unit mass</a:t>
            </a:r>
          </a:p>
          <a:p>
            <a:r>
              <a:rPr lang="en-US" dirty="0"/>
              <a:t>If considering existing plant equipment, </a:t>
            </a:r>
            <a:br>
              <a:rPr lang="en-US" dirty="0"/>
            </a:br>
            <a:r>
              <a:rPr lang="en-US" dirty="0"/>
              <a:t>use the plant condition as the center point</a:t>
            </a:r>
          </a:p>
          <a:p>
            <a:r>
              <a:rPr lang="en-US" dirty="0"/>
              <a:t>Use a limiting condition</a:t>
            </a:r>
          </a:p>
          <a:p>
            <a:pPr lvl="1"/>
            <a:r>
              <a:rPr lang="en-US" sz="2400" dirty="0">
                <a:ea typeface="+mn-ea"/>
                <a:cs typeface="+mn-cs"/>
              </a:rPr>
              <a:t>For minimum impeller speeds</a:t>
            </a:r>
          </a:p>
          <a:p>
            <a:pPr lvl="2"/>
            <a:r>
              <a:rPr lang="en-US" dirty="0">
                <a:ea typeface="+mn-ea"/>
                <a:cs typeface="+mn-cs"/>
              </a:rPr>
              <a:t>Solid-liquid systems </a:t>
            </a:r>
            <a:r>
              <a:rPr lang="en-US" dirty="0">
                <a:ea typeface="+mn-ea"/>
                <a:cs typeface="+mn-cs"/>
                <a:sym typeface="Wingdings" pitchFamily="2" charset="2"/>
              </a:rPr>
              <a:t> </a:t>
            </a:r>
            <a:r>
              <a:rPr lang="en-US" dirty="0" err="1">
                <a:ea typeface="+mn-ea"/>
                <a:cs typeface="+mn-cs"/>
                <a:sym typeface="Wingdings" pitchFamily="2" charset="2"/>
              </a:rPr>
              <a:t>Njs</a:t>
            </a:r>
            <a:endParaRPr lang="en-US" dirty="0">
              <a:ea typeface="+mn-ea"/>
              <a:cs typeface="+mn-cs"/>
              <a:sym typeface="Wingdings" pitchFamily="2" charset="2"/>
            </a:endParaRPr>
          </a:p>
          <a:p>
            <a:pPr lvl="2"/>
            <a:r>
              <a:rPr lang="en-US" dirty="0">
                <a:ea typeface="+mn-ea"/>
                <a:cs typeface="+mn-cs"/>
                <a:sym typeface="Wingdings" pitchFamily="2" charset="2"/>
              </a:rPr>
              <a:t>Liquid-liquid systems  </a:t>
            </a:r>
            <a:r>
              <a:rPr lang="en-US" dirty="0" err="1">
                <a:ea typeface="+mn-ea"/>
                <a:cs typeface="+mn-cs"/>
                <a:sym typeface="Wingdings" pitchFamily="2" charset="2"/>
              </a:rPr>
              <a:t>Njd</a:t>
            </a:r>
            <a:endParaRPr lang="en-US" dirty="0">
              <a:ea typeface="+mn-ea"/>
              <a:cs typeface="+mn-cs"/>
              <a:sym typeface="Wingdings" pitchFamily="2" charset="2"/>
            </a:endParaRPr>
          </a:p>
          <a:p>
            <a:pPr lvl="2"/>
            <a:r>
              <a:rPr lang="en-US" dirty="0">
                <a:ea typeface="+mn-ea"/>
                <a:cs typeface="+mn-cs"/>
                <a:sym typeface="Wingdings" pitchFamily="2" charset="2"/>
              </a:rPr>
              <a:t>Gas-liquid systems  flooding condition</a:t>
            </a:r>
          </a:p>
          <a:p>
            <a:pPr lvl="1"/>
            <a:r>
              <a:rPr lang="en-US" sz="2400" dirty="0">
                <a:ea typeface="+mn-ea"/>
                <a:cs typeface="+mn-cs"/>
                <a:sym typeface="Wingdings" pitchFamily="2" charset="2"/>
              </a:rPr>
              <a:t>For maximum impeller speed</a:t>
            </a:r>
          </a:p>
          <a:p>
            <a:pPr lvl="2"/>
            <a:r>
              <a:rPr lang="en-US" dirty="0">
                <a:ea typeface="+mn-ea"/>
                <a:cs typeface="+mn-cs"/>
                <a:sym typeface="Wingdings" pitchFamily="2" charset="2"/>
              </a:rPr>
              <a:t>Surface aeration</a:t>
            </a:r>
          </a:p>
          <a:p>
            <a:r>
              <a:rPr lang="en-US" dirty="0">
                <a:sym typeface="Wingdings" pitchFamily="2" charset="2"/>
              </a:rPr>
              <a:t>Default </a:t>
            </a:r>
            <a:r>
              <a:rPr lang="en-US" dirty="0" err="1">
                <a:sym typeface="Wingdings" pitchFamily="2" charset="2"/>
              </a:rPr>
              <a:t>centerpoint</a:t>
            </a:r>
            <a:r>
              <a:rPr lang="en-US" dirty="0">
                <a:sym typeface="Wingdings" pitchFamily="2" charset="2"/>
              </a:rPr>
              <a:t>  </a:t>
            </a:r>
          </a:p>
          <a:p>
            <a:pPr lvl="1"/>
            <a:r>
              <a:rPr lang="en-US" i="1" dirty="0">
                <a:sym typeface="Wingdings" pitchFamily="2" charset="2"/>
              </a:rPr>
              <a:t>Vessel average</a:t>
            </a:r>
            <a:r>
              <a:rPr lang="en-US" dirty="0">
                <a:sym typeface="Wingdings" pitchFamily="2" charset="2"/>
              </a:rPr>
              <a:t> power per unit mass = 0.2 W/kg (1 HP/1000 US gal)</a:t>
            </a:r>
          </a:p>
          <a:p>
            <a:pPr lvl="1"/>
            <a:r>
              <a:rPr lang="en-US" dirty="0">
                <a:sym typeface="Wingdings" pitchFamily="2" charset="2"/>
              </a:rPr>
              <a:t>Set upper and lower vessel average power per unit mass at 10x and 0.1x the </a:t>
            </a:r>
            <a:r>
              <a:rPr lang="en-US" dirty="0" err="1">
                <a:sym typeface="Wingdings" pitchFamily="2" charset="2"/>
              </a:rPr>
              <a:t>centerpoint</a:t>
            </a:r>
            <a:r>
              <a:rPr lang="en-US" dirty="0">
                <a:sym typeface="Wingdings" pitchFamily="2" charset="2"/>
              </a:rPr>
              <a:t> power per unit mass.</a:t>
            </a:r>
          </a:p>
        </p:txBody>
      </p:sp>
      <p:sp>
        <p:nvSpPr>
          <p:cNvPr id="5" name="Footer Placeholder 4">
            <a:extLst>
              <a:ext uri="{FF2B5EF4-FFF2-40B4-BE49-F238E27FC236}">
                <a16:creationId xmlns:a16="http://schemas.microsoft.com/office/drawing/2014/main" id="{F0A8F282-7D11-4875-92E1-3973D4D1155E}"/>
              </a:ext>
            </a:extLst>
          </p:cNvPr>
          <p:cNvSpPr>
            <a:spLocks noGrp="1"/>
          </p:cNvSpPr>
          <p:nvPr>
            <p:ph type="ftr" sz="quarter" idx="11"/>
          </p:nvPr>
        </p:nvSpPr>
        <p:spPr/>
        <p:txBody>
          <a:bodyPr/>
          <a:lstStyle/>
          <a:p>
            <a:r>
              <a:rPr lang="en-US"/>
              <a:t>Chemical Consultants Network Meeting, Bala Cynwyd, PA - 11-September-2019</a:t>
            </a:r>
          </a:p>
        </p:txBody>
      </p:sp>
    </p:spTree>
    <p:extLst>
      <p:ext uri="{BB962C8B-B14F-4D97-AF65-F5344CB8AC3E}">
        <p14:creationId xmlns:p14="http://schemas.microsoft.com/office/powerpoint/2010/main" val="20054066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404398"/>
            <a:ext cx="8229598" cy="5453602"/>
          </a:xfrm>
        </p:spPr>
        <p:txBody>
          <a:bodyPr>
            <a:normAutofit/>
          </a:bodyPr>
          <a:lstStyle/>
          <a:p>
            <a:r>
              <a:rPr lang="en-US" sz="2400" dirty="0"/>
              <a:t>Fastest safe and practical plant scale feed rate as midpoint</a:t>
            </a:r>
          </a:p>
          <a:p>
            <a:pPr lvl="1"/>
            <a:r>
              <a:rPr lang="en-US" dirty="0"/>
              <a:t>For pumping and piping limits</a:t>
            </a:r>
          </a:p>
          <a:p>
            <a:pPr lvl="1"/>
            <a:r>
              <a:rPr lang="en-US" dirty="0"/>
              <a:t>Heat transfer limitations for exothermic reactions or heat of dilution</a:t>
            </a:r>
          </a:p>
          <a:p>
            <a:r>
              <a:rPr lang="en-US" sz="2400" dirty="0"/>
              <a:t>Use as midpoint to assess potential effect of higher and lower feed rates</a:t>
            </a:r>
          </a:p>
          <a:p>
            <a:pPr lvl="1"/>
            <a:r>
              <a:rPr lang="en-US" dirty="0"/>
              <a:t>Are we on the left-hand side of that </a:t>
            </a:r>
            <a:r>
              <a:rPr lang="en-US" dirty="0" err="1"/>
              <a:t>Xs</a:t>
            </a:r>
            <a:r>
              <a:rPr lang="en-US" dirty="0"/>
              <a:t> vs </a:t>
            </a:r>
            <a:r>
              <a:rPr lang="en-US" dirty="0" err="1"/>
              <a:t>tf</a:t>
            </a:r>
            <a:r>
              <a:rPr lang="en-US" dirty="0"/>
              <a:t> curve?</a:t>
            </a:r>
          </a:p>
          <a:p>
            <a:r>
              <a:rPr lang="en-US" sz="2400" dirty="0"/>
              <a:t>How does </a:t>
            </a:r>
            <a:r>
              <a:rPr lang="en-US" sz="2400" dirty="0" err="1"/>
              <a:t>mesomixing</a:t>
            </a:r>
            <a:r>
              <a:rPr lang="en-US" sz="2400" dirty="0"/>
              <a:t> scale up?</a:t>
            </a:r>
          </a:p>
          <a:p>
            <a:pPr lvl="1"/>
            <a:r>
              <a:rPr lang="en-US" dirty="0"/>
              <a:t>Bourne considers constant </a:t>
            </a:r>
            <a:r>
              <a:rPr lang="en-US" dirty="0" err="1"/>
              <a:t>ts</a:t>
            </a:r>
            <a:r>
              <a:rPr lang="en-US" dirty="0"/>
              <a:t>, but that’s too conservative.</a:t>
            </a:r>
          </a:p>
          <a:p>
            <a:pPr lvl="1"/>
            <a:r>
              <a:rPr lang="en-US" dirty="0"/>
              <a:t>Some crystallization literature suggests scaling on </a:t>
            </a:r>
            <a:br>
              <a:rPr lang="en-US" dirty="0"/>
            </a:br>
            <a:r>
              <a:rPr lang="en-US" dirty="0"/>
              <a:t>(feed time) / (mesomixing time)</a:t>
            </a:r>
          </a:p>
          <a:p>
            <a:pPr lvl="2"/>
            <a:r>
              <a:rPr lang="en-US" dirty="0"/>
              <a:t>Mentioned in a paper at NAMF MIXING XXVI</a:t>
            </a:r>
          </a:p>
          <a:p>
            <a:pPr lvl="2"/>
            <a:r>
              <a:rPr lang="en-US" dirty="0"/>
              <a:t>Key reference </a:t>
            </a:r>
            <a:r>
              <a:rPr lang="en-US" dirty="0" err="1"/>
              <a:t>Torbacke</a:t>
            </a:r>
            <a:r>
              <a:rPr lang="en-US" dirty="0"/>
              <a:t> and </a:t>
            </a:r>
            <a:r>
              <a:rPr lang="en-US" dirty="0" err="1"/>
              <a:t>Rasmusson</a:t>
            </a:r>
            <a:r>
              <a:rPr lang="en-US" dirty="0"/>
              <a:t> (2004)</a:t>
            </a:r>
          </a:p>
          <a:p>
            <a:pPr lvl="3"/>
            <a:r>
              <a:rPr lang="en-US" dirty="0"/>
              <a:t>Not comfortable with their definition of mesomixing time</a:t>
            </a:r>
          </a:p>
          <a:p>
            <a:pPr lvl="1"/>
            <a:r>
              <a:rPr lang="en-US" dirty="0"/>
              <a:t>Under study by the FMP consortium</a:t>
            </a:r>
          </a:p>
          <a:p>
            <a:endParaRPr lang="en-US" dirty="0"/>
          </a:p>
        </p:txBody>
      </p:sp>
      <p:pic>
        <p:nvPicPr>
          <p:cNvPr id="8" name="Picture 7">
            <a:extLst>
              <a:ext uri="{FF2B5EF4-FFF2-40B4-BE49-F238E27FC236}">
                <a16:creationId xmlns:a16="http://schemas.microsoft.com/office/drawing/2014/main" id="{8B9FC4BB-F6F8-40F0-89A4-E6C9B44BECA5}"/>
              </a:ext>
            </a:extLst>
          </p:cNvPr>
          <p:cNvPicPr>
            <a:picLocks noChangeAspect="1"/>
          </p:cNvPicPr>
          <p:nvPr/>
        </p:nvPicPr>
        <p:blipFill>
          <a:blip r:embed="rId3"/>
          <a:stretch>
            <a:fillRect/>
          </a:stretch>
        </p:blipFill>
        <p:spPr>
          <a:xfrm>
            <a:off x="6668072" y="2839038"/>
            <a:ext cx="1916091" cy="1294425"/>
          </a:xfrm>
          <a:prstGeom prst="rect">
            <a:avLst/>
          </a:prstGeom>
        </p:spPr>
      </p:pic>
      <p:sp>
        <p:nvSpPr>
          <p:cNvPr id="2" name="Title 1"/>
          <p:cNvSpPr>
            <a:spLocks noGrp="1"/>
          </p:cNvSpPr>
          <p:nvPr>
            <p:ph type="title"/>
          </p:nvPr>
        </p:nvSpPr>
        <p:spPr/>
        <p:txBody>
          <a:bodyPr>
            <a:normAutofit fontScale="90000"/>
          </a:bodyPr>
          <a:lstStyle/>
          <a:p>
            <a:r>
              <a:rPr lang="en-US" dirty="0"/>
              <a:t>Bourne Level 2 Experiments:</a:t>
            </a:r>
            <a:br>
              <a:rPr lang="en-US" dirty="0"/>
            </a:br>
            <a:r>
              <a:rPr lang="en-US" dirty="0"/>
              <a:t>How do I choose my feed rates?</a:t>
            </a:r>
          </a:p>
        </p:txBody>
      </p:sp>
      <p:sp>
        <p:nvSpPr>
          <p:cNvPr id="4" name="Slide Number Placeholder 3"/>
          <p:cNvSpPr>
            <a:spLocks noGrp="1"/>
          </p:cNvSpPr>
          <p:nvPr>
            <p:ph type="sldNum" sz="quarter" idx="12"/>
          </p:nvPr>
        </p:nvSpPr>
        <p:spPr/>
        <p:txBody>
          <a:bodyPr/>
          <a:lstStyle/>
          <a:p>
            <a:fld id="{5D7E0B00-4FDE-D040-8275-1F4B80113D68}" type="slidenum">
              <a:rPr lang="en-US" smtClean="0"/>
              <a:pPr/>
              <a:t>51</a:t>
            </a:fld>
            <a:endParaRPr lang="en-US"/>
          </a:p>
        </p:txBody>
      </p:sp>
      <p:sp>
        <p:nvSpPr>
          <p:cNvPr id="5" name="Footer Placeholder 4">
            <a:extLst>
              <a:ext uri="{FF2B5EF4-FFF2-40B4-BE49-F238E27FC236}">
                <a16:creationId xmlns:a16="http://schemas.microsoft.com/office/drawing/2014/main" id="{695A2887-88E9-4BEE-B364-7CDBA28333D9}"/>
              </a:ext>
            </a:extLst>
          </p:cNvPr>
          <p:cNvSpPr>
            <a:spLocks noGrp="1"/>
          </p:cNvSpPr>
          <p:nvPr>
            <p:ph type="ftr" sz="quarter" idx="11"/>
          </p:nvPr>
        </p:nvSpPr>
        <p:spPr/>
        <p:txBody>
          <a:bodyPr/>
          <a:lstStyle/>
          <a:p>
            <a:r>
              <a:rPr lang="en-US"/>
              <a:t>Chemical Consultants Network Meeting, Bala Cynwyd, PA - 11-September-2019</a:t>
            </a:r>
          </a:p>
        </p:txBody>
      </p:sp>
    </p:spTree>
    <p:extLst>
      <p:ext uri="{BB962C8B-B14F-4D97-AF65-F5344CB8AC3E}">
        <p14:creationId xmlns:p14="http://schemas.microsoft.com/office/powerpoint/2010/main" val="23681651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srcRect/>
          <a:stretch>
            <a:fillRect/>
          </a:stretch>
        </p:blipFill>
        <p:spPr bwMode="auto">
          <a:xfrm>
            <a:off x="4953000" y="1767529"/>
            <a:ext cx="4191000" cy="2259149"/>
          </a:xfrm>
          <a:prstGeom prst="rect">
            <a:avLst/>
          </a:prstGeom>
          <a:noFill/>
          <a:ln w="9525">
            <a:noFill/>
            <a:miter lim="800000"/>
            <a:headEnd/>
            <a:tailEnd/>
          </a:ln>
        </p:spPr>
      </p:pic>
      <p:sp>
        <p:nvSpPr>
          <p:cNvPr id="2" name="Title 1"/>
          <p:cNvSpPr>
            <a:spLocks noGrp="1"/>
          </p:cNvSpPr>
          <p:nvPr>
            <p:ph type="title"/>
          </p:nvPr>
        </p:nvSpPr>
        <p:spPr/>
        <p:txBody>
          <a:bodyPr>
            <a:noAutofit/>
          </a:bodyPr>
          <a:lstStyle/>
          <a:p>
            <a:r>
              <a:rPr lang="en-US" sz="3200" dirty="0"/>
              <a:t>Bourne Level 3 Experiment:</a:t>
            </a:r>
            <a:br>
              <a:rPr lang="en-US" sz="3200" dirty="0"/>
            </a:br>
            <a:r>
              <a:rPr lang="en-US" sz="3200" dirty="0"/>
              <a:t>How do I choose my feed location?</a:t>
            </a:r>
            <a:br>
              <a:rPr lang="en-US" sz="3200" dirty="0"/>
            </a:br>
            <a:endParaRPr lang="en-US" sz="3200" dirty="0"/>
          </a:p>
        </p:txBody>
      </p:sp>
      <p:sp>
        <p:nvSpPr>
          <p:cNvPr id="3" name="Content Placeholder 2"/>
          <p:cNvSpPr>
            <a:spLocks noGrp="1"/>
          </p:cNvSpPr>
          <p:nvPr>
            <p:ph idx="1"/>
          </p:nvPr>
        </p:nvSpPr>
        <p:spPr>
          <a:xfrm>
            <a:off x="457201" y="1133505"/>
            <a:ext cx="8229598" cy="4343400"/>
          </a:xfrm>
        </p:spPr>
        <p:txBody>
          <a:bodyPr>
            <a:normAutofit lnSpcReduction="10000"/>
          </a:bodyPr>
          <a:lstStyle/>
          <a:p>
            <a:r>
              <a:rPr lang="en-US" sz="2400" dirty="0"/>
              <a:t>Local power per unit mass </a:t>
            </a:r>
            <a:br>
              <a:rPr lang="en-US" sz="2400" dirty="0"/>
            </a:br>
            <a:r>
              <a:rPr lang="en-US" sz="2400" dirty="0"/>
              <a:t>vs average power per unit mass</a:t>
            </a:r>
          </a:p>
          <a:p>
            <a:pPr lvl="1"/>
            <a:r>
              <a:rPr lang="en-US" sz="2000" dirty="0"/>
              <a:t>Consider literature resources</a:t>
            </a:r>
            <a:endParaRPr lang="en-US" sz="2400" dirty="0"/>
          </a:p>
          <a:p>
            <a:pPr lvl="1"/>
            <a:r>
              <a:rPr lang="en-US" sz="2000" dirty="0"/>
              <a:t>Consider rules of thumb (</a:t>
            </a:r>
            <a:r>
              <a:rPr lang="en-US" sz="2000" dirty="0" err="1"/>
              <a:t>DynoChem</a:t>
            </a:r>
            <a:r>
              <a:rPr lang="en-US" sz="2000" dirty="0"/>
              <a:t>)</a:t>
            </a:r>
          </a:p>
          <a:p>
            <a:pPr lvl="2"/>
            <a:r>
              <a:rPr lang="en-US" dirty="0"/>
              <a:t>Surface feed </a:t>
            </a:r>
            <a:r>
              <a:rPr lang="en-US" dirty="0">
                <a:sym typeface="Wingdings" pitchFamily="2" charset="2"/>
              </a:rPr>
              <a:t> </a:t>
            </a:r>
            <a:r>
              <a:rPr lang="en-US" dirty="0" err="1">
                <a:latin typeface="Symbol" pitchFamily="18" charset="2"/>
                <a:sym typeface="Wingdings" pitchFamily="2" charset="2"/>
              </a:rPr>
              <a:t>e</a:t>
            </a:r>
            <a:r>
              <a:rPr lang="en-US" baseline="-25000" dirty="0" err="1">
                <a:sym typeface="Wingdings" pitchFamily="2" charset="2"/>
              </a:rPr>
              <a:t>loc</a:t>
            </a:r>
            <a:r>
              <a:rPr lang="en-US" dirty="0">
                <a:sym typeface="Wingdings" pitchFamily="2" charset="2"/>
              </a:rPr>
              <a:t>/</a:t>
            </a:r>
            <a:r>
              <a:rPr lang="en-US" dirty="0" err="1">
                <a:latin typeface="Symbol" pitchFamily="18" charset="2"/>
                <a:sym typeface="Wingdings" pitchFamily="2" charset="2"/>
              </a:rPr>
              <a:t>e</a:t>
            </a:r>
            <a:r>
              <a:rPr lang="en-US" baseline="-25000" dirty="0" err="1">
                <a:sym typeface="Wingdings" pitchFamily="2" charset="2"/>
              </a:rPr>
              <a:t>avg</a:t>
            </a:r>
            <a:r>
              <a:rPr lang="en-US" dirty="0">
                <a:sym typeface="Wingdings" pitchFamily="2" charset="2"/>
              </a:rPr>
              <a:t> = 0.1</a:t>
            </a:r>
          </a:p>
          <a:p>
            <a:pPr lvl="2"/>
            <a:r>
              <a:rPr lang="en-US" dirty="0">
                <a:sym typeface="Wingdings" pitchFamily="2" charset="2"/>
              </a:rPr>
              <a:t>Sub-surface feed  </a:t>
            </a:r>
            <a:r>
              <a:rPr lang="en-US" dirty="0" err="1">
                <a:latin typeface="Symbol" pitchFamily="18" charset="2"/>
                <a:sym typeface="Wingdings" pitchFamily="2" charset="2"/>
              </a:rPr>
              <a:t>e</a:t>
            </a:r>
            <a:r>
              <a:rPr lang="en-US" baseline="-25000" dirty="0" err="1">
                <a:sym typeface="Wingdings" pitchFamily="2" charset="2"/>
              </a:rPr>
              <a:t>loc</a:t>
            </a:r>
            <a:r>
              <a:rPr lang="en-US" dirty="0">
                <a:sym typeface="Wingdings" pitchFamily="2" charset="2"/>
              </a:rPr>
              <a:t>/</a:t>
            </a:r>
            <a:r>
              <a:rPr lang="en-US" dirty="0" err="1">
                <a:latin typeface="Symbol" pitchFamily="18" charset="2"/>
                <a:sym typeface="Wingdings" pitchFamily="2" charset="2"/>
              </a:rPr>
              <a:t>e</a:t>
            </a:r>
            <a:r>
              <a:rPr lang="en-US" baseline="-25000" dirty="0" err="1">
                <a:sym typeface="Wingdings" pitchFamily="2" charset="2"/>
              </a:rPr>
              <a:t>avg</a:t>
            </a:r>
            <a:r>
              <a:rPr lang="en-US" dirty="0">
                <a:sym typeface="Wingdings" pitchFamily="2" charset="2"/>
              </a:rPr>
              <a:t> = 1</a:t>
            </a:r>
          </a:p>
          <a:p>
            <a:pPr lvl="2"/>
            <a:r>
              <a:rPr lang="en-US" dirty="0">
                <a:sym typeface="Wingdings" pitchFamily="2" charset="2"/>
              </a:rPr>
              <a:t>Impeller zone feed  </a:t>
            </a:r>
            <a:r>
              <a:rPr lang="en-US" dirty="0" err="1">
                <a:latin typeface="Symbol" pitchFamily="18" charset="2"/>
                <a:sym typeface="Wingdings" pitchFamily="2" charset="2"/>
              </a:rPr>
              <a:t>e</a:t>
            </a:r>
            <a:r>
              <a:rPr lang="en-US" baseline="-25000" dirty="0" err="1">
                <a:sym typeface="Wingdings" pitchFamily="2" charset="2"/>
              </a:rPr>
              <a:t>loc</a:t>
            </a:r>
            <a:r>
              <a:rPr lang="en-US" dirty="0">
                <a:sym typeface="Wingdings" pitchFamily="2" charset="2"/>
              </a:rPr>
              <a:t>/</a:t>
            </a:r>
            <a:r>
              <a:rPr lang="en-US" dirty="0" err="1">
                <a:latin typeface="Symbol" pitchFamily="18" charset="2"/>
                <a:sym typeface="Wingdings" pitchFamily="2" charset="2"/>
              </a:rPr>
              <a:t>e</a:t>
            </a:r>
            <a:r>
              <a:rPr lang="en-US" baseline="-25000" dirty="0" err="1">
                <a:sym typeface="Wingdings" pitchFamily="2" charset="2"/>
              </a:rPr>
              <a:t>avg</a:t>
            </a:r>
            <a:r>
              <a:rPr lang="en-US" dirty="0">
                <a:sym typeface="Wingdings" pitchFamily="2" charset="2"/>
              </a:rPr>
              <a:t> = 2</a:t>
            </a:r>
            <a:endParaRPr lang="en-US" dirty="0"/>
          </a:p>
          <a:p>
            <a:pPr lvl="1"/>
            <a:r>
              <a:rPr lang="en-US" sz="2000" dirty="0"/>
              <a:t>Consider quick CFD analysis</a:t>
            </a:r>
          </a:p>
          <a:p>
            <a:pPr>
              <a:lnSpc>
                <a:spcPct val="100000"/>
              </a:lnSpc>
            </a:pPr>
            <a:r>
              <a:rPr lang="en-US" dirty="0"/>
              <a:t>How to choose?</a:t>
            </a:r>
          </a:p>
          <a:p>
            <a:pPr lvl="1"/>
            <a:r>
              <a:rPr lang="en-US" sz="2000" dirty="0"/>
              <a:t>Consider the plant configuration</a:t>
            </a:r>
          </a:p>
          <a:p>
            <a:pPr lvl="1"/>
            <a:r>
              <a:rPr lang="en-US" sz="2000" dirty="0"/>
              <a:t>Consider the consequences of feed-pipe </a:t>
            </a:r>
            <a:r>
              <a:rPr lang="en-US" sz="2000" dirty="0" err="1"/>
              <a:t>backmixing</a:t>
            </a:r>
            <a:endParaRPr lang="en-US" sz="2000" dirty="0"/>
          </a:p>
          <a:p>
            <a:pPr lvl="1"/>
            <a:r>
              <a:rPr lang="en-US" sz="2000" dirty="0"/>
              <a:t>Consider Ed Paul’s 3</a:t>
            </a:r>
            <a:r>
              <a:rPr lang="en-US" sz="2000" baseline="30000" dirty="0"/>
              <a:t>rd</a:t>
            </a:r>
            <a:r>
              <a:rPr lang="en-US" sz="2000" dirty="0"/>
              <a:t> rule of mixing:  </a:t>
            </a:r>
            <a:br>
              <a:rPr lang="en-US" sz="2000" dirty="0"/>
            </a:br>
            <a:r>
              <a:rPr lang="en-US" sz="2000" dirty="0"/>
              <a:t>Subsurface addition for reaction and crystallization </a:t>
            </a:r>
            <a:br>
              <a:rPr lang="en-US" sz="2000" dirty="0"/>
            </a:br>
            <a:r>
              <a:rPr lang="en-US" sz="2000" dirty="0"/>
              <a:t>– prove it’s not needed!</a:t>
            </a:r>
          </a:p>
          <a:p>
            <a:pPr lvl="2"/>
            <a:endParaRPr lang="en-US" dirty="0"/>
          </a:p>
          <a:p>
            <a:endParaRPr lang="en-US" dirty="0"/>
          </a:p>
        </p:txBody>
      </p:sp>
      <p:sp>
        <p:nvSpPr>
          <p:cNvPr id="4" name="Slide Number Placeholder 3"/>
          <p:cNvSpPr>
            <a:spLocks noGrp="1"/>
          </p:cNvSpPr>
          <p:nvPr>
            <p:ph type="sldNum" sz="quarter" idx="12"/>
          </p:nvPr>
        </p:nvSpPr>
        <p:spPr/>
        <p:txBody>
          <a:bodyPr/>
          <a:lstStyle/>
          <a:p>
            <a:fld id="{5D7E0B00-4FDE-D040-8275-1F4B80113D68}" type="slidenum">
              <a:rPr lang="en-US" smtClean="0"/>
              <a:pPr/>
              <a:t>52</a:t>
            </a:fld>
            <a:endParaRPr lang="en-US"/>
          </a:p>
        </p:txBody>
      </p:sp>
      <p:sp>
        <p:nvSpPr>
          <p:cNvPr id="5" name="Footer Placeholder 4">
            <a:extLst>
              <a:ext uri="{FF2B5EF4-FFF2-40B4-BE49-F238E27FC236}">
                <a16:creationId xmlns:a16="http://schemas.microsoft.com/office/drawing/2014/main" id="{1E9EABDF-1F45-4036-B4C3-86AF6DA61076}"/>
              </a:ext>
            </a:extLst>
          </p:cNvPr>
          <p:cNvSpPr>
            <a:spLocks noGrp="1"/>
          </p:cNvSpPr>
          <p:nvPr>
            <p:ph type="ftr" sz="quarter" idx="11"/>
          </p:nvPr>
        </p:nvSpPr>
        <p:spPr/>
        <p:txBody>
          <a:bodyPr/>
          <a:lstStyle/>
          <a:p>
            <a:r>
              <a:rPr lang="en-US"/>
              <a:t>Chemical Consultants Network Meeting, Bala Cynwyd, PA - 11-September-2019</a:t>
            </a:r>
          </a:p>
        </p:txBody>
      </p:sp>
    </p:spTree>
    <p:extLst>
      <p:ext uri="{BB962C8B-B14F-4D97-AF65-F5344CB8AC3E}">
        <p14:creationId xmlns:p14="http://schemas.microsoft.com/office/powerpoint/2010/main" val="34559036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E7015-8ADC-4BDB-B8AB-BDF7F9DBD74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9703E9C-0DD7-43A6-81FB-5CBE62DDA8F9}"/>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9793D215-F7CC-40D5-8410-476F1B0F518F}"/>
              </a:ext>
            </a:extLst>
          </p:cNvPr>
          <p:cNvSpPr>
            <a:spLocks noGrp="1"/>
          </p:cNvSpPr>
          <p:nvPr>
            <p:ph type="ftr" sz="quarter" idx="11"/>
          </p:nvPr>
        </p:nvSpPr>
        <p:spPr/>
        <p:txBody>
          <a:bodyPr/>
          <a:lstStyle/>
          <a:p>
            <a:r>
              <a:rPr lang="en-US"/>
              <a:t>Chemical Consultants Network Meeting, Bala Cynwyd, PA - 11-September-2019</a:t>
            </a:r>
          </a:p>
        </p:txBody>
      </p:sp>
      <p:sp>
        <p:nvSpPr>
          <p:cNvPr id="5" name="Slide Number Placeholder 4">
            <a:extLst>
              <a:ext uri="{FF2B5EF4-FFF2-40B4-BE49-F238E27FC236}">
                <a16:creationId xmlns:a16="http://schemas.microsoft.com/office/drawing/2014/main" id="{E7FCB343-2807-4E45-98C3-C88334AEF040}"/>
              </a:ext>
            </a:extLst>
          </p:cNvPr>
          <p:cNvSpPr>
            <a:spLocks noGrp="1"/>
          </p:cNvSpPr>
          <p:nvPr>
            <p:ph type="sldNum" sz="quarter" idx="12"/>
          </p:nvPr>
        </p:nvSpPr>
        <p:spPr/>
        <p:txBody>
          <a:bodyPr/>
          <a:lstStyle/>
          <a:p>
            <a:fld id="{DB72125C-AC2D-4A14-91FF-76C5DBC10812}" type="slidenum">
              <a:rPr lang="en-US" smtClean="0"/>
              <a:t>53</a:t>
            </a:fld>
            <a:endParaRPr lang="en-US"/>
          </a:p>
        </p:txBody>
      </p:sp>
    </p:spTree>
    <p:extLst>
      <p:ext uri="{BB962C8B-B14F-4D97-AF65-F5344CB8AC3E}">
        <p14:creationId xmlns:p14="http://schemas.microsoft.com/office/powerpoint/2010/main" val="17757463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“Sanitized” Production start-up results</a:t>
            </a:r>
          </a:p>
        </p:txBody>
      </p:sp>
      <p:sp>
        <p:nvSpPr>
          <p:cNvPr id="3" name="Content Placeholder 2"/>
          <p:cNvSpPr>
            <a:spLocks noGrp="1"/>
          </p:cNvSpPr>
          <p:nvPr>
            <p:ph idx="1"/>
          </p:nvPr>
        </p:nvSpPr>
        <p:spPr/>
        <p:txBody>
          <a:bodyPr/>
          <a:lstStyle/>
          <a:p>
            <a:r>
              <a:rPr lang="en-US" dirty="0"/>
              <a:t>Plant design formed minimal S</a:t>
            </a:r>
          </a:p>
          <a:p>
            <a:endParaRPr lang="en-US" dirty="0"/>
          </a:p>
          <a:p>
            <a:endParaRPr lang="en-US" dirty="0"/>
          </a:p>
          <a:p>
            <a:endParaRPr lang="en-US" dirty="0"/>
          </a:p>
          <a:p>
            <a:endParaRPr lang="en-US" dirty="0"/>
          </a:p>
          <a:p>
            <a:endParaRPr lang="en-US" dirty="0"/>
          </a:p>
          <a:p>
            <a:r>
              <a:rPr lang="en-US" dirty="0"/>
              <a:t>Only out of spec lot was when the 50% </a:t>
            </a:r>
            <a:r>
              <a:rPr lang="en-US" dirty="0" err="1"/>
              <a:t>NaOH</a:t>
            </a:r>
            <a:r>
              <a:rPr lang="en-US" dirty="0"/>
              <a:t> feed pump broke</a:t>
            </a:r>
          </a:p>
          <a:p>
            <a:pPr lvl="1">
              <a:buNone/>
            </a:pPr>
            <a:endParaRPr lang="en-US" dirty="0"/>
          </a:p>
        </p:txBody>
      </p:sp>
      <p:sp>
        <p:nvSpPr>
          <p:cNvPr id="4" name="Footer Placeholder 3"/>
          <p:cNvSpPr>
            <a:spLocks noGrp="1"/>
          </p:cNvSpPr>
          <p:nvPr>
            <p:ph type="ftr" sz="quarter" idx="11"/>
          </p:nvPr>
        </p:nvSpPr>
        <p:spPr/>
        <p:txBody>
          <a:bodyPr/>
          <a:lstStyle/>
          <a:p>
            <a:r>
              <a:rPr lang="en-US"/>
              <a:t>Chemical Consultants Network Meeting, Bala Cynwyd, PA - 11-September-2019</a:t>
            </a:r>
          </a:p>
        </p:txBody>
      </p:sp>
      <p:sp>
        <p:nvSpPr>
          <p:cNvPr id="5" name="Slide Number Placeholder 4"/>
          <p:cNvSpPr>
            <a:spLocks noGrp="1"/>
          </p:cNvSpPr>
          <p:nvPr>
            <p:ph type="sldNum" sz="quarter" idx="12"/>
          </p:nvPr>
        </p:nvSpPr>
        <p:spPr/>
        <p:txBody>
          <a:bodyPr/>
          <a:lstStyle/>
          <a:p>
            <a:r>
              <a:rPr lang="en-US"/>
              <a:t>Page </a:t>
            </a:r>
            <a:fld id="{5615615D-0739-45F7-8863-49FF09479AC0}" type="slidenum">
              <a:rPr lang="en-US" smtClean="0"/>
              <a:pPr/>
              <a:t>54</a:t>
            </a:fld>
            <a:endParaRPr lang="en-US"/>
          </a:p>
        </p:txBody>
      </p:sp>
      <p:pic>
        <p:nvPicPr>
          <p:cNvPr id="297986" name="Picture 2"/>
          <p:cNvPicPr>
            <a:picLocks noChangeAspect="1" noChangeArrowheads="1"/>
          </p:cNvPicPr>
          <p:nvPr/>
        </p:nvPicPr>
        <p:blipFill>
          <a:blip r:embed="rId3" cstate="print"/>
          <a:srcRect/>
          <a:stretch>
            <a:fillRect/>
          </a:stretch>
        </p:blipFill>
        <p:spPr bwMode="auto">
          <a:xfrm>
            <a:off x="1447800" y="1796985"/>
            <a:ext cx="5686425" cy="2247900"/>
          </a:xfrm>
          <a:prstGeom prst="rect">
            <a:avLst/>
          </a:prstGeom>
          <a:noFill/>
          <a:ln w="9525">
            <a:noFill/>
            <a:miter lim="800000"/>
            <a:headEnd/>
            <a:tailEnd/>
          </a:ln>
        </p:spPr>
      </p:pic>
      <p:sp>
        <p:nvSpPr>
          <p:cNvPr id="7" name="TextBox 6">
            <a:extLst>
              <a:ext uri="{FF2B5EF4-FFF2-40B4-BE49-F238E27FC236}">
                <a16:creationId xmlns:a16="http://schemas.microsoft.com/office/drawing/2014/main" id="{2FDCDD6E-A4DC-4A1E-9B9F-1E04C407B8DD}"/>
              </a:ext>
            </a:extLst>
          </p:cNvPr>
          <p:cNvSpPr txBox="1"/>
          <p:nvPr/>
        </p:nvSpPr>
        <p:spPr>
          <a:xfrm>
            <a:off x="0" y="6480724"/>
            <a:ext cx="2345369" cy="369332"/>
          </a:xfrm>
          <a:prstGeom prst="rect">
            <a:avLst/>
          </a:prstGeom>
          <a:noFill/>
        </p:spPr>
        <p:txBody>
          <a:bodyPr wrap="square" rtlCol="0">
            <a:spAutoFit/>
          </a:bodyPr>
          <a:lstStyle/>
          <a:p>
            <a:r>
              <a:rPr lang="en-US" dirty="0"/>
              <a:t>From Sarafinas, 2011</a:t>
            </a:r>
          </a:p>
        </p:txBody>
      </p:sp>
    </p:spTree>
    <p:extLst>
      <p:ext uri="{BB962C8B-B14F-4D97-AF65-F5344CB8AC3E}">
        <p14:creationId xmlns:p14="http://schemas.microsoft.com/office/powerpoint/2010/main" val="16093253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Similar “Sanitized” reaction system introduced to the same equipment</a:t>
            </a:r>
          </a:p>
        </p:txBody>
      </p:sp>
      <p:sp>
        <p:nvSpPr>
          <p:cNvPr id="3" name="Content Placeholder 2"/>
          <p:cNvSpPr>
            <a:spLocks noGrp="1"/>
          </p:cNvSpPr>
          <p:nvPr>
            <p:ph idx="1"/>
          </p:nvPr>
        </p:nvSpPr>
        <p:spPr/>
        <p:txBody>
          <a:bodyPr/>
          <a:lstStyle/>
          <a:p>
            <a:r>
              <a:rPr lang="en-US" dirty="0"/>
              <a:t>Minimal S formation</a:t>
            </a:r>
          </a:p>
          <a:p>
            <a:endParaRPr lang="en-US" dirty="0"/>
          </a:p>
          <a:p>
            <a:endParaRPr lang="en-US" dirty="0"/>
          </a:p>
          <a:p>
            <a:endParaRPr lang="en-US" dirty="0"/>
          </a:p>
          <a:p>
            <a:endParaRPr lang="en-US" dirty="0"/>
          </a:p>
          <a:p>
            <a:pPr lvl="1"/>
            <a:r>
              <a:rPr lang="en-US" dirty="0"/>
              <a:t>Note scale difference from previous slide</a:t>
            </a:r>
          </a:p>
          <a:p>
            <a:pPr lvl="1"/>
            <a:r>
              <a:rPr lang="en-US" dirty="0"/>
              <a:t>Deviations in batches 6-8 from </a:t>
            </a:r>
            <a:r>
              <a:rPr lang="en-US" dirty="0" err="1"/>
              <a:t>mis</a:t>
            </a:r>
            <a:r>
              <a:rPr lang="en-US" dirty="0"/>
              <a:t>-matched feed rates</a:t>
            </a:r>
          </a:p>
          <a:p>
            <a:pPr lvl="1"/>
            <a:r>
              <a:rPr lang="en-US" dirty="0"/>
              <a:t>Long-term drift of [S] may be due to impurities in recycle solvent</a:t>
            </a:r>
          </a:p>
        </p:txBody>
      </p:sp>
      <p:sp>
        <p:nvSpPr>
          <p:cNvPr id="4" name="Footer Placeholder 3"/>
          <p:cNvSpPr>
            <a:spLocks noGrp="1"/>
          </p:cNvSpPr>
          <p:nvPr>
            <p:ph type="ftr" sz="quarter" idx="11"/>
          </p:nvPr>
        </p:nvSpPr>
        <p:spPr/>
        <p:txBody>
          <a:bodyPr/>
          <a:lstStyle/>
          <a:p>
            <a:r>
              <a:rPr lang="en-US"/>
              <a:t>Chemical Consultants Network Meeting, Bala Cynwyd, PA - 11-September-2019</a:t>
            </a:r>
          </a:p>
        </p:txBody>
      </p:sp>
      <p:sp>
        <p:nvSpPr>
          <p:cNvPr id="5" name="Slide Number Placeholder 4"/>
          <p:cNvSpPr>
            <a:spLocks noGrp="1"/>
          </p:cNvSpPr>
          <p:nvPr>
            <p:ph type="sldNum" sz="quarter" idx="12"/>
          </p:nvPr>
        </p:nvSpPr>
        <p:spPr/>
        <p:txBody>
          <a:bodyPr/>
          <a:lstStyle/>
          <a:p>
            <a:r>
              <a:rPr lang="en-US"/>
              <a:t>Page </a:t>
            </a:r>
            <a:fld id="{5615615D-0739-45F7-8863-49FF09479AC0}" type="slidenum">
              <a:rPr lang="en-US" smtClean="0"/>
              <a:pPr/>
              <a:t>55</a:t>
            </a:fld>
            <a:endParaRPr lang="en-US"/>
          </a:p>
        </p:txBody>
      </p:sp>
      <p:pic>
        <p:nvPicPr>
          <p:cNvPr id="299010" name="Picture 2"/>
          <p:cNvPicPr>
            <a:picLocks noChangeAspect="1" noChangeArrowheads="1"/>
          </p:cNvPicPr>
          <p:nvPr/>
        </p:nvPicPr>
        <p:blipFill>
          <a:blip r:embed="rId3" cstate="print"/>
          <a:srcRect/>
          <a:stretch>
            <a:fillRect/>
          </a:stretch>
        </p:blipFill>
        <p:spPr bwMode="auto">
          <a:xfrm>
            <a:off x="1652588" y="1744602"/>
            <a:ext cx="5838825" cy="1781175"/>
          </a:xfrm>
          <a:prstGeom prst="rect">
            <a:avLst/>
          </a:prstGeom>
          <a:noFill/>
          <a:ln w="9525">
            <a:noFill/>
            <a:miter lim="800000"/>
            <a:headEnd/>
            <a:tailEnd/>
          </a:ln>
        </p:spPr>
      </p:pic>
      <p:sp>
        <p:nvSpPr>
          <p:cNvPr id="7" name="TextBox 6">
            <a:extLst>
              <a:ext uri="{FF2B5EF4-FFF2-40B4-BE49-F238E27FC236}">
                <a16:creationId xmlns:a16="http://schemas.microsoft.com/office/drawing/2014/main" id="{F1F769F7-F038-4B08-869F-FCE9A5D56C43}"/>
              </a:ext>
            </a:extLst>
          </p:cNvPr>
          <p:cNvSpPr txBox="1"/>
          <p:nvPr/>
        </p:nvSpPr>
        <p:spPr>
          <a:xfrm>
            <a:off x="0" y="6480724"/>
            <a:ext cx="2345369" cy="369332"/>
          </a:xfrm>
          <a:prstGeom prst="rect">
            <a:avLst/>
          </a:prstGeom>
          <a:noFill/>
        </p:spPr>
        <p:txBody>
          <a:bodyPr wrap="square" rtlCol="0">
            <a:spAutoFit/>
          </a:bodyPr>
          <a:lstStyle/>
          <a:p>
            <a:r>
              <a:rPr lang="en-US" dirty="0"/>
              <a:t>From Sarafinas, 2011</a:t>
            </a:r>
          </a:p>
        </p:txBody>
      </p:sp>
    </p:spTree>
    <p:extLst>
      <p:ext uri="{BB962C8B-B14F-4D97-AF65-F5344CB8AC3E}">
        <p14:creationId xmlns:p14="http://schemas.microsoft.com/office/powerpoint/2010/main" val="12108191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Applications of micromixing design concepts to multiphase systems for “Sanitized” process</a:t>
            </a:r>
          </a:p>
        </p:txBody>
      </p:sp>
      <p:sp>
        <p:nvSpPr>
          <p:cNvPr id="3" name="Content Placeholder 2"/>
          <p:cNvSpPr>
            <a:spLocks noGrp="1"/>
          </p:cNvSpPr>
          <p:nvPr>
            <p:ph idx="1"/>
          </p:nvPr>
        </p:nvSpPr>
        <p:spPr/>
        <p:txBody>
          <a:bodyPr/>
          <a:lstStyle/>
          <a:p>
            <a:r>
              <a:rPr lang="en-US" dirty="0"/>
              <a:t>Fortunately, both </a:t>
            </a:r>
            <a:r>
              <a:rPr lang="en-US" dirty="0" err="1"/>
              <a:t>micromixing</a:t>
            </a:r>
            <a:r>
              <a:rPr lang="en-US" dirty="0"/>
              <a:t> and interfacial area scale with power per unit mass</a:t>
            </a:r>
          </a:p>
          <a:p>
            <a:r>
              <a:rPr lang="en-US" dirty="0"/>
              <a:t>Feed dispersed phase to impeller region to maximize area generation</a:t>
            </a:r>
          </a:p>
          <a:p>
            <a:r>
              <a:rPr lang="en-US" dirty="0"/>
              <a:t>Avoid </a:t>
            </a:r>
            <a:r>
              <a:rPr lang="en-US" dirty="0" err="1"/>
              <a:t>feedpipe</a:t>
            </a:r>
            <a:r>
              <a:rPr lang="en-US" dirty="0"/>
              <a:t> </a:t>
            </a:r>
            <a:r>
              <a:rPr lang="en-US" dirty="0" err="1"/>
              <a:t>backmixing</a:t>
            </a:r>
            <a:endParaRPr lang="en-US" dirty="0"/>
          </a:p>
          <a:p>
            <a:endParaRPr lang="en-US" dirty="0"/>
          </a:p>
        </p:txBody>
      </p:sp>
      <p:sp>
        <p:nvSpPr>
          <p:cNvPr id="4" name="Footer Placeholder 3"/>
          <p:cNvSpPr>
            <a:spLocks noGrp="1"/>
          </p:cNvSpPr>
          <p:nvPr>
            <p:ph type="ftr" sz="quarter" idx="11"/>
          </p:nvPr>
        </p:nvSpPr>
        <p:spPr/>
        <p:txBody>
          <a:bodyPr/>
          <a:lstStyle/>
          <a:p>
            <a:r>
              <a:rPr lang="en-US"/>
              <a:t>Chemical Consultants Network Meeting, Bala Cynwyd, PA - 11-September-2019</a:t>
            </a:r>
          </a:p>
        </p:txBody>
      </p:sp>
      <p:sp>
        <p:nvSpPr>
          <p:cNvPr id="5" name="Slide Number Placeholder 4"/>
          <p:cNvSpPr>
            <a:spLocks noGrp="1"/>
          </p:cNvSpPr>
          <p:nvPr>
            <p:ph type="sldNum" sz="quarter" idx="12"/>
          </p:nvPr>
        </p:nvSpPr>
        <p:spPr/>
        <p:txBody>
          <a:bodyPr/>
          <a:lstStyle/>
          <a:p>
            <a:r>
              <a:rPr lang="en-US"/>
              <a:t>Page </a:t>
            </a:r>
            <a:fld id="{5615615D-0739-45F7-8863-49FF09479AC0}" type="slidenum">
              <a:rPr lang="en-US" smtClean="0"/>
              <a:pPr/>
              <a:t>56</a:t>
            </a:fld>
            <a:endParaRPr lang="en-US"/>
          </a:p>
        </p:txBody>
      </p:sp>
      <p:sp>
        <p:nvSpPr>
          <p:cNvPr id="6" name="TextBox 5">
            <a:extLst>
              <a:ext uri="{FF2B5EF4-FFF2-40B4-BE49-F238E27FC236}">
                <a16:creationId xmlns:a16="http://schemas.microsoft.com/office/drawing/2014/main" id="{EC8AB500-286A-496D-BAF0-BF743E660011}"/>
              </a:ext>
            </a:extLst>
          </p:cNvPr>
          <p:cNvSpPr txBox="1"/>
          <p:nvPr/>
        </p:nvSpPr>
        <p:spPr>
          <a:xfrm>
            <a:off x="0" y="6480724"/>
            <a:ext cx="2345369" cy="369332"/>
          </a:xfrm>
          <a:prstGeom prst="rect">
            <a:avLst/>
          </a:prstGeom>
          <a:noFill/>
        </p:spPr>
        <p:txBody>
          <a:bodyPr wrap="square" rtlCol="0">
            <a:spAutoFit/>
          </a:bodyPr>
          <a:lstStyle/>
          <a:p>
            <a:r>
              <a:rPr lang="en-US" dirty="0"/>
              <a:t>From Sarafinas, 2011</a:t>
            </a:r>
          </a:p>
        </p:txBody>
      </p:sp>
    </p:spTree>
    <p:extLst>
      <p:ext uri="{BB962C8B-B14F-4D97-AF65-F5344CB8AC3E}">
        <p14:creationId xmlns:p14="http://schemas.microsoft.com/office/powerpoint/2010/main" val="614458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A243F-68C3-467F-B5E1-687DB795489B}"/>
              </a:ext>
            </a:extLst>
          </p:cNvPr>
          <p:cNvSpPr>
            <a:spLocks noGrp="1"/>
          </p:cNvSpPr>
          <p:nvPr>
            <p:ph type="title"/>
          </p:nvPr>
        </p:nvSpPr>
        <p:spPr/>
        <p:txBody>
          <a:bodyPr/>
          <a:lstStyle/>
          <a:p>
            <a:r>
              <a:rPr lang="en-US" dirty="0"/>
              <a:t>This presentation will…</a:t>
            </a:r>
          </a:p>
        </p:txBody>
      </p:sp>
      <p:sp>
        <p:nvSpPr>
          <p:cNvPr id="3" name="Content Placeholder 2">
            <a:extLst>
              <a:ext uri="{FF2B5EF4-FFF2-40B4-BE49-F238E27FC236}">
                <a16:creationId xmlns:a16="http://schemas.microsoft.com/office/drawing/2014/main" id="{23D86D00-0D03-4AB4-BB30-3D7EB49F321A}"/>
              </a:ext>
            </a:extLst>
          </p:cNvPr>
          <p:cNvSpPr>
            <a:spLocks noGrp="1"/>
          </p:cNvSpPr>
          <p:nvPr>
            <p:ph idx="1"/>
          </p:nvPr>
        </p:nvSpPr>
        <p:spPr>
          <a:xfrm>
            <a:off x="628650" y="1371602"/>
            <a:ext cx="7886700" cy="5486398"/>
          </a:xfrm>
        </p:spPr>
        <p:txBody>
          <a:bodyPr>
            <a:normAutofit/>
          </a:bodyPr>
          <a:lstStyle/>
          <a:p>
            <a:r>
              <a:rPr lang="en-US" dirty="0"/>
              <a:t>Start with a simple competitive reaction</a:t>
            </a:r>
          </a:p>
          <a:p>
            <a:r>
              <a:rPr lang="en-US" dirty="0"/>
              <a:t>Discuss relative mixing rates and reaction rates</a:t>
            </a:r>
          </a:p>
          <a:p>
            <a:r>
              <a:rPr lang="en-US" dirty="0"/>
              <a:t>Look at a sanitized process and express our concerns</a:t>
            </a:r>
          </a:p>
          <a:p>
            <a:r>
              <a:rPr lang="en-US" dirty="0"/>
              <a:t>Consider some reactions from the literature where mixing intensity can drive reaction selectivity</a:t>
            </a:r>
          </a:p>
          <a:p>
            <a:r>
              <a:rPr lang="en-US" dirty="0"/>
              <a:t>Discuss a simple experimental method (“The Bourne Protocol”) which can indicate when mixing matters </a:t>
            </a:r>
          </a:p>
          <a:p>
            <a:pPr lvl="1"/>
            <a:r>
              <a:rPr lang="en-US" dirty="0"/>
              <a:t>Identifying the critical mixing environment early in process development</a:t>
            </a:r>
          </a:p>
          <a:p>
            <a:pPr lvl="1"/>
            <a:r>
              <a:rPr lang="en-US" dirty="0"/>
              <a:t>With some quick examples where this protocol was applied to other competitive rate systems (like precipitation and crystallization) to enable successful scaling</a:t>
            </a:r>
          </a:p>
          <a:p>
            <a:r>
              <a:rPr lang="en-US" dirty="0"/>
              <a:t>Wrap up with some thoughts about future needs</a:t>
            </a:r>
          </a:p>
          <a:p>
            <a:endParaRPr lang="en-US" dirty="0"/>
          </a:p>
          <a:p>
            <a:endParaRPr lang="en-US" dirty="0"/>
          </a:p>
        </p:txBody>
      </p:sp>
      <p:sp>
        <p:nvSpPr>
          <p:cNvPr id="4" name="Footer Placeholder 3">
            <a:extLst>
              <a:ext uri="{FF2B5EF4-FFF2-40B4-BE49-F238E27FC236}">
                <a16:creationId xmlns:a16="http://schemas.microsoft.com/office/drawing/2014/main" id="{E8E392CB-543E-4D3D-ABF5-5BA17DCB624F}"/>
              </a:ext>
            </a:extLst>
          </p:cNvPr>
          <p:cNvSpPr>
            <a:spLocks noGrp="1"/>
          </p:cNvSpPr>
          <p:nvPr>
            <p:ph type="ftr" sz="quarter" idx="11"/>
          </p:nvPr>
        </p:nvSpPr>
        <p:spPr/>
        <p:txBody>
          <a:bodyPr/>
          <a:lstStyle/>
          <a:p>
            <a:r>
              <a:rPr lang="en-US"/>
              <a:t>Chemical Consultants Network Meeting, Bala Cynwyd, PA - 11-September-2019</a:t>
            </a:r>
          </a:p>
        </p:txBody>
      </p:sp>
      <p:sp>
        <p:nvSpPr>
          <p:cNvPr id="5" name="Slide Number Placeholder 4">
            <a:extLst>
              <a:ext uri="{FF2B5EF4-FFF2-40B4-BE49-F238E27FC236}">
                <a16:creationId xmlns:a16="http://schemas.microsoft.com/office/drawing/2014/main" id="{E8C20A4D-7F7F-4FDA-B54C-7783AC35CF79}"/>
              </a:ext>
            </a:extLst>
          </p:cNvPr>
          <p:cNvSpPr>
            <a:spLocks noGrp="1"/>
          </p:cNvSpPr>
          <p:nvPr>
            <p:ph type="sldNum" sz="quarter" idx="12"/>
          </p:nvPr>
        </p:nvSpPr>
        <p:spPr/>
        <p:txBody>
          <a:bodyPr/>
          <a:lstStyle/>
          <a:p>
            <a:fld id="{DB72125C-AC2D-4A14-91FF-76C5DBC10812}" type="slidenum">
              <a:rPr lang="en-US" smtClean="0"/>
              <a:t>6</a:t>
            </a:fld>
            <a:endParaRPr lang="en-US"/>
          </a:p>
        </p:txBody>
      </p:sp>
    </p:spTree>
    <p:extLst>
      <p:ext uri="{BB962C8B-B14F-4D97-AF65-F5344CB8AC3E}">
        <p14:creationId xmlns:p14="http://schemas.microsoft.com/office/powerpoint/2010/main" val="467430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A243F-68C3-467F-B5E1-687DB795489B}"/>
              </a:ext>
            </a:extLst>
          </p:cNvPr>
          <p:cNvSpPr>
            <a:spLocks noGrp="1"/>
          </p:cNvSpPr>
          <p:nvPr>
            <p:ph type="title"/>
          </p:nvPr>
        </p:nvSpPr>
        <p:spPr/>
        <p:txBody>
          <a:bodyPr/>
          <a:lstStyle/>
          <a:p>
            <a:r>
              <a:rPr lang="en-US" dirty="0"/>
              <a:t>This presentation will…</a:t>
            </a:r>
          </a:p>
        </p:txBody>
      </p:sp>
      <p:sp>
        <p:nvSpPr>
          <p:cNvPr id="3" name="Content Placeholder 2">
            <a:extLst>
              <a:ext uri="{FF2B5EF4-FFF2-40B4-BE49-F238E27FC236}">
                <a16:creationId xmlns:a16="http://schemas.microsoft.com/office/drawing/2014/main" id="{23D86D00-0D03-4AB4-BB30-3D7EB49F321A}"/>
              </a:ext>
            </a:extLst>
          </p:cNvPr>
          <p:cNvSpPr>
            <a:spLocks noGrp="1"/>
          </p:cNvSpPr>
          <p:nvPr>
            <p:ph idx="1"/>
          </p:nvPr>
        </p:nvSpPr>
        <p:spPr/>
        <p:txBody>
          <a:bodyPr/>
          <a:lstStyle/>
          <a:p>
            <a:r>
              <a:rPr lang="en-US" dirty="0"/>
              <a:t>NOT be an overview of mixing technology</a:t>
            </a:r>
          </a:p>
          <a:p>
            <a:pPr lvl="1"/>
            <a:r>
              <a:rPr lang="en-US" dirty="0"/>
              <a:t>If you want that, check out my three-part webinar series for </a:t>
            </a:r>
            <a:r>
              <a:rPr lang="en-US" dirty="0" err="1"/>
              <a:t>DynoChem</a:t>
            </a:r>
            <a:r>
              <a:rPr lang="en-US" dirty="0"/>
              <a:t>, available at </a:t>
            </a:r>
            <a:r>
              <a:rPr lang="en-US" dirty="0" err="1"/>
              <a:t>DynoChem</a:t>
            </a:r>
            <a:r>
              <a:rPr lang="en-US" dirty="0"/>
              <a:t> Resources </a:t>
            </a:r>
            <a:br>
              <a:rPr lang="en-US" dirty="0"/>
            </a:br>
            <a:r>
              <a:rPr lang="en-US" dirty="0"/>
              <a:t>(</a:t>
            </a:r>
            <a:r>
              <a:rPr lang="en-US" dirty="0">
                <a:hlinkClick r:id="rId2"/>
              </a:rPr>
              <a:t>https://dcresources.scale-up.com/#q=Sarafinas+Talking+Mixing</a:t>
            </a:r>
            <a:r>
              <a:rPr lang="en-US" dirty="0"/>
              <a:t>) </a:t>
            </a:r>
          </a:p>
          <a:p>
            <a:pPr lvl="1"/>
            <a:r>
              <a:rPr lang="en-US" dirty="0"/>
              <a:t>But I will mention some excellent mixing references</a:t>
            </a:r>
          </a:p>
          <a:p>
            <a:r>
              <a:rPr lang="en-US" dirty="0"/>
              <a:t>NOT be a detailed review of the Bourne Protocol</a:t>
            </a:r>
          </a:p>
          <a:p>
            <a:pPr lvl="1"/>
            <a:r>
              <a:rPr lang="en-US" dirty="0"/>
              <a:t>If you want that, check out two webinars I did in 2018 </a:t>
            </a:r>
            <a:br>
              <a:rPr lang="en-US" dirty="0"/>
            </a:br>
            <a:r>
              <a:rPr lang="en-US" dirty="0"/>
              <a:t>for </a:t>
            </a:r>
            <a:r>
              <a:rPr lang="en-US" dirty="0">
                <a:hlinkClick r:id="rId3"/>
              </a:rPr>
              <a:t>Scientific Update </a:t>
            </a:r>
            <a:r>
              <a:rPr lang="en-US" dirty="0"/>
              <a:t>and </a:t>
            </a:r>
            <a:r>
              <a:rPr lang="en-US" dirty="0" err="1">
                <a:hlinkClick r:id="rId4"/>
              </a:rPr>
              <a:t>DynoChem</a:t>
            </a:r>
            <a:endParaRPr lang="en-US" dirty="0"/>
          </a:p>
          <a:p>
            <a:pPr lvl="1"/>
            <a:r>
              <a:rPr lang="en-US" dirty="0"/>
              <a:t>But I will describe how the Bourne Protocol should be used to efficiently understand mixing sensitivities early in development</a:t>
            </a:r>
          </a:p>
          <a:p>
            <a:pPr lvl="1"/>
            <a:endParaRPr lang="en-US" dirty="0"/>
          </a:p>
          <a:p>
            <a:r>
              <a:rPr lang="en-US" dirty="0"/>
              <a:t>Start with a quiz…</a:t>
            </a:r>
          </a:p>
          <a:p>
            <a:endParaRPr lang="en-US" dirty="0"/>
          </a:p>
        </p:txBody>
      </p:sp>
      <p:sp>
        <p:nvSpPr>
          <p:cNvPr id="4" name="Footer Placeholder 3">
            <a:extLst>
              <a:ext uri="{FF2B5EF4-FFF2-40B4-BE49-F238E27FC236}">
                <a16:creationId xmlns:a16="http://schemas.microsoft.com/office/drawing/2014/main" id="{E8E392CB-543E-4D3D-ABF5-5BA17DCB624F}"/>
              </a:ext>
            </a:extLst>
          </p:cNvPr>
          <p:cNvSpPr>
            <a:spLocks noGrp="1"/>
          </p:cNvSpPr>
          <p:nvPr>
            <p:ph type="ftr" sz="quarter" idx="11"/>
          </p:nvPr>
        </p:nvSpPr>
        <p:spPr/>
        <p:txBody>
          <a:bodyPr/>
          <a:lstStyle/>
          <a:p>
            <a:r>
              <a:rPr lang="en-US"/>
              <a:t>Chemical Consultants Network Meeting, Bala Cynwyd, PA - 11-September-2019</a:t>
            </a:r>
          </a:p>
        </p:txBody>
      </p:sp>
      <p:sp>
        <p:nvSpPr>
          <p:cNvPr id="5" name="Slide Number Placeholder 4">
            <a:extLst>
              <a:ext uri="{FF2B5EF4-FFF2-40B4-BE49-F238E27FC236}">
                <a16:creationId xmlns:a16="http://schemas.microsoft.com/office/drawing/2014/main" id="{E8C20A4D-7F7F-4FDA-B54C-7783AC35CF79}"/>
              </a:ext>
            </a:extLst>
          </p:cNvPr>
          <p:cNvSpPr>
            <a:spLocks noGrp="1"/>
          </p:cNvSpPr>
          <p:nvPr>
            <p:ph type="sldNum" sz="quarter" idx="12"/>
          </p:nvPr>
        </p:nvSpPr>
        <p:spPr/>
        <p:txBody>
          <a:bodyPr/>
          <a:lstStyle/>
          <a:p>
            <a:fld id="{DB72125C-AC2D-4A14-91FF-76C5DBC10812}" type="slidenum">
              <a:rPr lang="en-US" smtClean="0"/>
              <a:t>7</a:t>
            </a:fld>
            <a:endParaRPr lang="en-US"/>
          </a:p>
        </p:txBody>
      </p:sp>
    </p:spTree>
    <p:extLst>
      <p:ext uri="{BB962C8B-B14F-4D97-AF65-F5344CB8AC3E}">
        <p14:creationId xmlns:p14="http://schemas.microsoft.com/office/powerpoint/2010/main" val="740515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AA00E-7CFC-4ED8-99FB-8CB79D732F5F}"/>
              </a:ext>
            </a:extLst>
          </p:cNvPr>
          <p:cNvSpPr>
            <a:spLocks noGrp="1"/>
          </p:cNvSpPr>
          <p:nvPr>
            <p:ph type="title"/>
          </p:nvPr>
        </p:nvSpPr>
        <p:spPr/>
        <p:txBody>
          <a:bodyPr/>
          <a:lstStyle/>
          <a:p>
            <a:r>
              <a:rPr lang="en-US" dirty="0"/>
              <a:t>You studied these, right?</a:t>
            </a:r>
          </a:p>
        </p:txBody>
      </p:sp>
      <p:sp>
        <p:nvSpPr>
          <p:cNvPr id="3" name="Content Placeholder 2">
            <a:extLst>
              <a:ext uri="{FF2B5EF4-FFF2-40B4-BE49-F238E27FC236}">
                <a16:creationId xmlns:a16="http://schemas.microsoft.com/office/drawing/2014/main" id="{E79724B3-01C5-45E0-BBC0-D66794483EFD}"/>
              </a:ext>
            </a:extLst>
          </p:cNvPr>
          <p:cNvSpPr>
            <a:spLocks noGrp="1"/>
          </p:cNvSpPr>
          <p:nvPr>
            <p:ph idx="1"/>
          </p:nvPr>
        </p:nvSpPr>
        <p:spPr>
          <a:xfrm>
            <a:off x="628650" y="1243584"/>
            <a:ext cx="6229350" cy="5614416"/>
          </a:xfrm>
        </p:spPr>
        <p:txBody>
          <a:bodyPr>
            <a:normAutofit lnSpcReduction="10000"/>
          </a:bodyPr>
          <a:lstStyle/>
          <a:p>
            <a:pPr marL="285750" indent="-285750"/>
            <a:r>
              <a:rPr lang="en-US" altLang="en-US" dirty="0"/>
              <a:t>(“</a:t>
            </a:r>
            <a:r>
              <a:rPr lang="en-US" altLang="en-US" u="sng" dirty="0"/>
              <a:t>HIM</a:t>
            </a:r>
            <a:r>
              <a:rPr lang="en-US" altLang="en-US" dirty="0"/>
              <a:t>”) Paul, E.L., V.A. </a:t>
            </a:r>
            <a:r>
              <a:rPr lang="en-US" altLang="en-US" dirty="0" err="1"/>
              <a:t>Atiemo</a:t>
            </a:r>
            <a:r>
              <a:rPr lang="en-US" altLang="en-US" dirty="0"/>
              <a:t>-Obeng, S.M. Kresta, </a:t>
            </a:r>
            <a:r>
              <a:rPr lang="en-US" altLang="en-US" b="1" dirty="0"/>
              <a:t>Handbook of Industrial Mixing:  Science and Practice</a:t>
            </a:r>
            <a:r>
              <a:rPr lang="en-US" altLang="en-US" dirty="0"/>
              <a:t>, John Wiley and Sons, 2004.</a:t>
            </a:r>
            <a:br>
              <a:rPr lang="en-US" altLang="en-US" dirty="0"/>
            </a:br>
            <a:endParaRPr lang="en-US" dirty="0"/>
          </a:p>
          <a:p>
            <a:pPr marL="285750" indent="-285750"/>
            <a:r>
              <a:rPr lang="en-US" dirty="0"/>
              <a:t>(“</a:t>
            </a:r>
            <a:r>
              <a:rPr lang="en-US" u="sng" dirty="0"/>
              <a:t>AIM</a:t>
            </a:r>
            <a:r>
              <a:rPr lang="en-US" dirty="0"/>
              <a:t>”) Kresta, S.M., A.W. </a:t>
            </a:r>
            <a:r>
              <a:rPr lang="en-US" dirty="0" err="1"/>
              <a:t>Etchels</a:t>
            </a:r>
            <a:r>
              <a:rPr lang="en-US" dirty="0"/>
              <a:t> III, D.S. Dickey, V.A. </a:t>
            </a:r>
            <a:r>
              <a:rPr lang="en-US" dirty="0" err="1"/>
              <a:t>Atiemo</a:t>
            </a:r>
            <a:r>
              <a:rPr lang="en-US" dirty="0"/>
              <a:t>-Obeng, </a:t>
            </a:r>
            <a:r>
              <a:rPr lang="en-US" b="1" dirty="0"/>
              <a:t>Advances in Industrial Mixing: A Companion to the Handbook of Industrial Mixing</a:t>
            </a:r>
            <a:r>
              <a:rPr lang="en-US" dirty="0"/>
              <a:t>, John Wiley and Sons, 2016. </a:t>
            </a:r>
            <a:br>
              <a:rPr lang="en-US" dirty="0"/>
            </a:br>
            <a:endParaRPr lang="en-US" dirty="0"/>
          </a:p>
          <a:p>
            <a:pPr marL="285750" indent="-285750"/>
            <a:r>
              <a:rPr lang="en-US" dirty="0"/>
              <a:t>Bourne J.R., “Mixing and the Selectivity of Chemical Reactions”, </a:t>
            </a:r>
            <a:r>
              <a:rPr lang="en-US" b="1" dirty="0"/>
              <a:t>Org. Process Res. Des. Dev.</a:t>
            </a:r>
            <a:r>
              <a:rPr lang="en-US" dirty="0"/>
              <a:t>; 2003; 7(4) pp. 471-508.</a:t>
            </a:r>
          </a:p>
          <a:p>
            <a:pPr marL="285750" indent="-285750"/>
            <a:endParaRPr lang="en-US" dirty="0"/>
          </a:p>
          <a:p>
            <a:pPr marL="285750" indent="-285750"/>
            <a:r>
              <a:rPr lang="en-US" dirty="0"/>
              <a:t>Hope you all studied for the quiz…</a:t>
            </a:r>
          </a:p>
        </p:txBody>
      </p:sp>
      <p:sp>
        <p:nvSpPr>
          <p:cNvPr id="5" name="Slide Number Placeholder 4">
            <a:extLst>
              <a:ext uri="{FF2B5EF4-FFF2-40B4-BE49-F238E27FC236}">
                <a16:creationId xmlns:a16="http://schemas.microsoft.com/office/drawing/2014/main" id="{FBB8BBDA-C124-43E6-8CAB-D78C787FDA13}"/>
              </a:ext>
            </a:extLst>
          </p:cNvPr>
          <p:cNvSpPr>
            <a:spLocks noGrp="1"/>
          </p:cNvSpPr>
          <p:nvPr>
            <p:ph type="sldNum" sz="quarter" idx="12"/>
          </p:nvPr>
        </p:nvSpPr>
        <p:spPr/>
        <p:txBody>
          <a:bodyPr/>
          <a:lstStyle/>
          <a:p>
            <a:fld id="{DB72125C-AC2D-4A14-91FF-76C5DBC10812}" type="slidenum">
              <a:rPr lang="en-US" smtClean="0"/>
              <a:t>8</a:t>
            </a:fld>
            <a:endParaRPr lang="en-US"/>
          </a:p>
        </p:txBody>
      </p:sp>
      <p:pic>
        <p:nvPicPr>
          <p:cNvPr id="6" name="Picture 5">
            <a:extLst>
              <a:ext uri="{FF2B5EF4-FFF2-40B4-BE49-F238E27FC236}">
                <a16:creationId xmlns:a16="http://schemas.microsoft.com/office/drawing/2014/main" id="{5DA14F43-95E0-486F-8EB7-AC0591605F1F}"/>
              </a:ext>
            </a:extLst>
          </p:cNvPr>
          <p:cNvPicPr>
            <a:picLocks noChangeAspect="1"/>
          </p:cNvPicPr>
          <p:nvPr/>
        </p:nvPicPr>
        <p:blipFill>
          <a:blip r:embed="rId3"/>
          <a:stretch>
            <a:fillRect/>
          </a:stretch>
        </p:blipFill>
        <p:spPr>
          <a:xfrm>
            <a:off x="6858000" y="435641"/>
            <a:ext cx="1714500" cy="2743200"/>
          </a:xfrm>
          <a:prstGeom prst="rect">
            <a:avLst/>
          </a:prstGeom>
        </p:spPr>
      </p:pic>
      <p:pic>
        <p:nvPicPr>
          <p:cNvPr id="7" name="Picture 6">
            <a:extLst>
              <a:ext uri="{FF2B5EF4-FFF2-40B4-BE49-F238E27FC236}">
                <a16:creationId xmlns:a16="http://schemas.microsoft.com/office/drawing/2014/main" id="{3D84483C-5B5C-4A89-B5E9-48E5A1846C16}"/>
              </a:ext>
            </a:extLst>
          </p:cNvPr>
          <p:cNvPicPr>
            <a:picLocks noChangeAspect="1"/>
          </p:cNvPicPr>
          <p:nvPr/>
        </p:nvPicPr>
        <p:blipFill>
          <a:blip r:embed="rId4"/>
          <a:stretch>
            <a:fillRect/>
          </a:stretch>
        </p:blipFill>
        <p:spPr>
          <a:xfrm>
            <a:off x="6858000" y="3224878"/>
            <a:ext cx="1830632" cy="2743200"/>
          </a:xfrm>
          <a:prstGeom prst="rect">
            <a:avLst/>
          </a:prstGeom>
        </p:spPr>
      </p:pic>
      <p:sp>
        <p:nvSpPr>
          <p:cNvPr id="8" name="Footer Placeholder 7">
            <a:extLst>
              <a:ext uri="{FF2B5EF4-FFF2-40B4-BE49-F238E27FC236}">
                <a16:creationId xmlns:a16="http://schemas.microsoft.com/office/drawing/2014/main" id="{ED7D2104-F390-429E-BCDF-CABA1FA227B2}"/>
              </a:ext>
            </a:extLst>
          </p:cNvPr>
          <p:cNvSpPr>
            <a:spLocks noGrp="1"/>
          </p:cNvSpPr>
          <p:nvPr>
            <p:ph type="ftr" sz="quarter" idx="11"/>
          </p:nvPr>
        </p:nvSpPr>
        <p:spPr/>
        <p:txBody>
          <a:bodyPr/>
          <a:lstStyle/>
          <a:p>
            <a:r>
              <a:rPr lang="en-US"/>
              <a:t>Chemical Consultants Network Meeting, Bala Cynwyd, PA - 11-September-2019</a:t>
            </a:r>
          </a:p>
        </p:txBody>
      </p:sp>
    </p:spTree>
    <p:extLst>
      <p:ext uri="{BB962C8B-B14F-4D97-AF65-F5344CB8AC3E}">
        <p14:creationId xmlns:p14="http://schemas.microsoft.com/office/powerpoint/2010/main" val="859983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18E0-3595-4E5D-A613-8EBEB3DF6340}"/>
              </a:ext>
            </a:extLst>
          </p:cNvPr>
          <p:cNvSpPr>
            <a:spLocks noGrp="1"/>
          </p:cNvSpPr>
          <p:nvPr>
            <p:ph type="title"/>
          </p:nvPr>
        </p:nvSpPr>
        <p:spPr>
          <a:xfrm>
            <a:off x="628650" y="365126"/>
            <a:ext cx="8515350" cy="914400"/>
          </a:xfrm>
        </p:spPr>
        <p:txBody>
          <a:bodyPr>
            <a:normAutofit/>
          </a:bodyPr>
          <a:lstStyle/>
          <a:p>
            <a:r>
              <a:rPr lang="en-US" dirty="0"/>
              <a:t>A </a:t>
            </a:r>
            <a:r>
              <a:rPr lang="en-US" i="1" dirty="0"/>
              <a:t>quiz</a:t>
            </a:r>
            <a:r>
              <a:rPr lang="en-US" dirty="0"/>
              <a:t>?  I came for dinner and networking…</a:t>
            </a:r>
          </a:p>
        </p:txBody>
      </p:sp>
      <p:sp>
        <p:nvSpPr>
          <p:cNvPr id="3" name="Content Placeholder 2">
            <a:extLst>
              <a:ext uri="{FF2B5EF4-FFF2-40B4-BE49-F238E27FC236}">
                <a16:creationId xmlns:a16="http://schemas.microsoft.com/office/drawing/2014/main" id="{E1B6DF3E-BB7D-45EB-9AFC-6AEA079884D6}"/>
              </a:ext>
            </a:extLst>
          </p:cNvPr>
          <p:cNvSpPr>
            <a:spLocks noGrp="1"/>
          </p:cNvSpPr>
          <p:nvPr>
            <p:ph idx="1"/>
          </p:nvPr>
        </p:nvSpPr>
        <p:spPr/>
        <p:txBody>
          <a:bodyPr>
            <a:normAutofit/>
          </a:bodyPr>
          <a:lstStyle/>
          <a:p>
            <a:r>
              <a:rPr lang="en-US" sz="2800" dirty="0"/>
              <a:t>In scaling mixing systems,</a:t>
            </a:r>
            <a:br>
              <a:rPr lang="en-US" sz="2800" dirty="0"/>
            </a:br>
            <a:r>
              <a:rPr lang="en-US" sz="2800" dirty="0"/>
              <a:t>what are the three scales of interest?</a:t>
            </a:r>
          </a:p>
          <a:p>
            <a:pPr marL="914400" lvl="1" indent="-457200">
              <a:buFont typeface="+mj-lt"/>
              <a:buAutoNum type="arabicPeriod"/>
            </a:pPr>
            <a:r>
              <a:rPr lang="en-US" sz="2400" dirty="0"/>
              <a:t>_______________________________</a:t>
            </a:r>
          </a:p>
          <a:p>
            <a:pPr marL="914400" lvl="1" indent="-457200">
              <a:buFont typeface="+mj-lt"/>
              <a:buAutoNum type="arabicPeriod"/>
            </a:pPr>
            <a:r>
              <a:rPr lang="en-US" sz="2400" dirty="0"/>
              <a:t>_______________________________</a:t>
            </a:r>
          </a:p>
          <a:p>
            <a:pPr marL="914400" lvl="1" indent="-457200">
              <a:buFont typeface="+mj-lt"/>
              <a:buAutoNum type="arabicPeriod"/>
            </a:pPr>
            <a:r>
              <a:rPr lang="en-US" sz="2400" dirty="0"/>
              <a:t>_______________________________</a:t>
            </a:r>
          </a:p>
        </p:txBody>
      </p:sp>
      <p:sp>
        <p:nvSpPr>
          <p:cNvPr id="4" name="Footer Placeholder 3">
            <a:extLst>
              <a:ext uri="{FF2B5EF4-FFF2-40B4-BE49-F238E27FC236}">
                <a16:creationId xmlns:a16="http://schemas.microsoft.com/office/drawing/2014/main" id="{A15D08BC-2C88-40B6-852B-9BB6056B78AF}"/>
              </a:ext>
            </a:extLst>
          </p:cNvPr>
          <p:cNvSpPr>
            <a:spLocks noGrp="1"/>
          </p:cNvSpPr>
          <p:nvPr>
            <p:ph type="ftr" sz="quarter" idx="11"/>
          </p:nvPr>
        </p:nvSpPr>
        <p:spPr/>
        <p:txBody>
          <a:bodyPr/>
          <a:lstStyle/>
          <a:p>
            <a:r>
              <a:rPr lang="en-US"/>
              <a:t>Chemical Consultants Network Meeting, Bala Cynwyd, PA - 11-September-2019</a:t>
            </a:r>
          </a:p>
        </p:txBody>
      </p:sp>
      <p:sp>
        <p:nvSpPr>
          <p:cNvPr id="5" name="Slide Number Placeholder 4">
            <a:extLst>
              <a:ext uri="{FF2B5EF4-FFF2-40B4-BE49-F238E27FC236}">
                <a16:creationId xmlns:a16="http://schemas.microsoft.com/office/drawing/2014/main" id="{03457E0D-7CD3-4694-95B8-B43CAEC4C20F}"/>
              </a:ext>
            </a:extLst>
          </p:cNvPr>
          <p:cNvSpPr>
            <a:spLocks noGrp="1"/>
          </p:cNvSpPr>
          <p:nvPr>
            <p:ph type="sldNum" sz="quarter" idx="12"/>
          </p:nvPr>
        </p:nvSpPr>
        <p:spPr/>
        <p:txBody>
          <a:bodyPr/>
          <a:lstStyle/>
          <a:p>
            <a:fld id="{DB72125C-AC2D-4A14-91FF-76C5DBC10812}" type="slidenum">
              <a:rPr lang="en-US" smtClean="0"/>
              <a:t>9</a:t>
            </a:fld>
            <a:endParaRPr lang="en-US"/>
          </a:p>
        </p:txBody>
      </p:sp>
    </p:spTree>
    <p:extLst>
      <p:ext uri="{BB962C8B-B14F-4D97-AF65-F5344CB8AC3E}">
        <p14:creationId xmlns:p14="http://schemas.microsoft.com/office/powerpoint/2010/main" val="8552913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amp;MC LLC Template template" id="{61246F84-8681-459D-9A3C-FBE99CCA69D4}" vid="{1AC6B0B5-0F8F-448D-8FAF-C05E2015AB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SP&amp;MC LLC Template 4by3</Template>
  <TotalTime>862</TotalTime>
  <Words>8897</Words>
  <Application>Microsoft Office PowerPoint</Application>
  <PresentationFormat>On-screen Show (4:3)</PresentationFormat>
  <Paragraphs>824</Paragraphs>
  <Slides>56</Slides>
  <Notes>35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4" baseType="lpstr">
      <vt:lpstr>Arial</vt:lpstr>
      <vt:lpstr>Calibri</vt:lpstr>
      <vt:lpstr>Calibri Light</vt:lpstr>
      <vt:lpstr>Cambria Math</vt:lpstr>
      <vt:lpstr>New Century Schoolbook</vt:lpstr>
      <vt:lpstr>Symbol</vt:lpstr>
      <vt:lpstr>Office Theme</vt:lpstr>
      <vt:lpstr>CS ChemDraw Drawing</vt:lpstr>
      <vt:lpstr>Mixing-sensitive reactions: Recognizing them and Dealing with them</vt:lpstr>
      <vt:lpstr>Raise your hand if you…</vt:lpstr>
      <vt:lpstr>Why listen to me talk about mixing  and process development?</vt:lpstr>
      <vt:lpstr>Sarafinas Process &amp;  Mixing Consulting LLC</vt:lpstr>
      <vt:lpstr>Does Mixing Matter?   Prove it doesn’t matter…</vt:lpstr>
      <vt:lpstr>This presentation will…</vt:lpstr>
      <vt:lpstr>This presentation will…</vt:lpstr>
      <vt:lpstr>You studied these, right?</vt:lpstr>
      <vt:lpstr>A quiz?  I came for dinner and networking…</vt:lpstr>
      <vt:lpstr>Consider this reaction system</vt:lpstr>
      <vt:lpstr>So, what is “mixing?”</vt:lpstr>
      <vt:lpstr>Snapshots from the video</vt:lpstr>
      <vt:lpstr>Complexity of flow patterns</vt:lpstr>
      <vt:lpstr>What does it look like at “halftime?”</vt:lpstr>
      <vt:lpstr>Does mixing affect reactions?  Sometimes</vt:lpstr>
      <vt:lpstr>Back to the competing reactions…</vt:lpstr>
      <vt:lpstr>A Sanitized Example</vt:lpstr>
      <vt:lpstr>First reaction:  A+BR</vt:lpstr>
      <vt:lpstr>…but R+BS</vt:lpstr>
      <vt:lpstr>Consider the by-products</vt:lpstr>
      <vt:lpstr>Consider the by-products</vt:lpstr>
      <vt:lpstr>Conceptually, what goes on with fast competitive reactions</vt:lpstr>
      <vt:lpstr>Conceptually, what goes on with fast competitive reactions</vt:lpstr>
      <vt:lpstr>Conceptually, what goes on with fast competitive reactions</vt:lpstr>
      <vt:lpstr>Compare Rates:  Damkoehler Numbers</vt:lpstr>
      <vt:lpstr>How did you do on the quiz?</vt:lpstr>
      <vt:lpstr>Damkoehler Numbers…ok…fine…</vt:lpstr>
      <vt:lpstr>How can we find mixing sensitivities more efficiently for my process?</vt:lpstr>
      <vt:lpstr>Mixing sensitive reactions in the literature</vt:lpstr>
      <vt:lpstr>Typical results from Bourne (2003)</vt:lpstr>
      <vt:lpstr>Mixing sensitive reactions in the literature</vt:lpstr>
      <vt:lpstr>“Sanitized” Project Team Studied Mixing Effects</vt:lpstr>
      <vt:lpstr>“an interesting hybrid…”</vt:lpstr>
      <vt:lpstr>Bourne (2003) Experimental Protocol</vt:lpstr>
      <vt:lpstr>Bourne (2003) Experimental Protocol</vt:lpstr>
      <vt:lpstr>Typical results from Bourne (2003)</vt:lpstr>
      <vt:lpstr>Bourne (2003) recommendations on  how to scale</vt:lpstr>
      <vt:lpstr>What’s really going on inside this protocol</vt:lpstr>
      <vt:lpstr>What’s really going on inside this protocol Revised Bourne Protocol</vt:lpstr>
      <vt:lpstr>Does Mixing Matter?   Prove it doesn’t matter…</vt:lpstr>
      <vt:lpstr>We’ve had successes using this protocol for MANY competitive rate processes.</vt:lpstr>
      <vt:lpstr>Where do we go from here?</vt:lpstr>
      <vt:lpstr>Thank you!</vt:lpstr>
      <vt:lpstr>Appendix</vt:lpstr>
      <vt:lpstr>Three Key References</vt:lpstr>
      <vt:lpstr>Other References</vt:lpstr>
      <vt:lpstr>Other References</vt:lpstr>
      <vt:lpstr>Estimates of mixing parameters –  a brief word of caution…</vt:lpstr>
      <vt:lpstr>If your process response is better at higher e  Then you may need a different device…</vt:lpstr>
      <vt:lpstr>Bourne Level 1 Experiment: How do I choose my impeller speeds?</vt:lpstr>
      <vt:lpstr>Bourne Level 2 Experiments: How do I choose my feed rates?</vt:lpstr>
      <vt:lpstr>Bourne Level 3 Experiment: How do I choose my feed location? </vt:lpstr>
      <vt:lpstr>PowerPoint Presentation</vt:lpstr>
      <vt:lpstr>“Sanitized” Production start-up results</vt:lpstr>
      <vt:lpstr>Similar “Sanitized” reaction system introduced to the same equipment</vt:lpstr>
      <vt:lpstr>Applications of micromixing design concepts to multiphase systems for “Sanitized” process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Sarafinas</dc:creator>
  <cp:lastModifiedBy>Aaron Sarafinas</cp:lastModifiedBy>
  <cp:revision>71</cp:revision>
  <dcterms:created xsi:type="dcterms:W3CDTF">2019-09-08T23:49:51Z</dcterms:created>
  <dcterms:modified xsi:type="dcterms:W3CDTF">2019-09-11T15:31:01Z</dcterms:modified>
</cp:coreProperties>
</file>