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385" r:id="rId4"/>
    <p:sldId id="263" r:id="rId5"/>
    <p:sldId id="383" r:id="rId6"/>
    <p:sldId id="259" r:id="rId7"/>
    <p:sldId id="272" r:id="rId8"/>
    <p:sldId id="25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5407" autoAdjust="0"/>
  </p:normalViewPr>
  <p:slideViewPr>
    <p:cSldViewPr snapToGrid="0">
      <p:cViewPr varScale="1">
        <p:scale>
          <a:sx n="90" d="100"/>
          <a:sy n="90" d="100"/>
        </p:scale>
        <p:origin x="480"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5AE621-51EF-4069-9E44-116925F05A96}" type="datetimeFigureOut">
              <a:rPr lang="en-US" smtClean="0"/>
              <a:t>3/31/2019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51CA0D-6E90-4FDE-BAC5-4B08DE57BFDF}" type="slidenum">
              <a:rPr lang="en-US" smtClean="0"/>
              <a:t>‹#›</a:t>
            </a:fld>
            <a:endParaRPr lang="en-US"/>
          </a:p>
        </p:txBody>
      </p:sp>
    </p:spTree>
    <p:extLst>
      <p:ext uri="{BB962C8B-B14F-4D97-AF65-F5344CB8AC3E}">
        <p14:creationId xmlns:p14="http://schemas.microsoft.com/office/powerpoint/2010/main" val="30937504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451CA0D-6E90-4FDE-BAC5-4B08DE57BFDF}" type="slidenum">
              <a:rPr lang="en-US" smtClean="0"/>
              <a:t>1</a:t>
            </a:fld>
            <a:endParaRPr lang="en-US"/>
          </a:p>
        </p:txBody>
      </p:sp>
    </p:spTree>
    <p:extLst>
      <p:ext uri="{BB962C8B-B14F-4D97-AF65-F5344CB8AC3E}">
        <p14:creationId xmlns:p14="http://schemas.microsoft.com/office/powerpoint/2010/main" val="24334582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a:t>
            </a:r>
          </a:p>
          <a:p>
            <a:pPr lvl="1"/>
            <a:r>
              <a:rPr lang="en-US" dirty="0"/>
              <a:t>“internal consultant”</a:t>
            </a:r>
          </a:p>
          <a:p>
            <a:pPr lvl="1"/>
            <a:r>
              <a:rPr lang="en-US" dirty="0"/>
              <a:t>W2 vs. 1099</a:t>
            </a:r>
          </a:p>
          <a:p>
            <a:pPr lvl="1"/>
            <a:r>
              <a:rPr lang="en-US" dirty="0"/>
              <a:t>Full time vs. part time</a:t>
            </a:r>
          </a:p>
          <a:p>
            <a:pPr lvl="1"/>
            <a:endParaRPr lang="en-US" dirty="0"/>
          </a:p>
          <a:p>
            <a:r>
              <a:rPr lang="en-US" dirty="0"/>
              <a:t>Groups = community</a:t>
            </a:r>
          </a:p>
          <a:p>
            <a:pPr lvl="1"/>
            <a:r>
              <a:rPr lang="en-US" dirty="0"/>
              <a:t>Value prop of IMC-Philly and CCN</a:t>
            </a:r>
          </a:p>
          <a:p>
            <a:pPr lvl="1"/>
            <a:r>
              <a:rPr lang="en-US" dirty="0"/>
              <a:t>Socialization -----  solopreneur</a:t>
            </a:r>
          </a:p>
          <a:p>
            <a:pPr lvl="1"/>
            <a:r>
              <a:rPr lang="en-US" dirty="0"/>
              <a:t>Local ecosystem</a:t>
            </a:r>
          </a:p>
          <a:p>
            <a:endParaRPr lang="en-US" dirty="0"/>
          </a:p>
          <a:p>
            <a:endParaRPr lang="en-US" dirty="0"/>
          </a:p>
        </p:txBody>
      </p:sp>
      <p:sp>
        <p:nvSpPr>
          <p:cNvPr id="4" name="Slide Number Placeholder 3"/>
          <p:cNvSpPr>
            <a:spLocks noGrp="1"/>
          </p:cNvSpPr>
          <p:nvPr>
            <p:ph type="sldNum" sz="quarter" idx="5"/>
          </p:nvPr>
        </p:nvSpPr>
        <p:spPr/>
        <p:txBody>
          <a:bodyPr/>
          <a:lstStyle/>
          <a:p>
            <a:fld id="{F36D41BF-0B28-4A69-95F6-545A9E36551F}" type="slidenum">
              <a:rPr lang="en-US" smtClean="0"/>
              <a:t>2</a:t>
            </a:fld>
            <a:endParaRPr lang="en-US"/>
          </a:p>
        </p:txBody>
      </p:sp>
    </p:spTree>
    <p:extLst>
      <p:ext uri="{BB962C8B-B14F-4D97-AF65-F5344CB8AC3E}">
        <p14:creationId xmlns:p14="http://schemas.microsoft.com/office/powerpoint/2010/main" val="25792804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kern="1200" dirty="0">
                <a:solidFill>
                  <a:schemeClr val="tx1"/>
                </a:solidFill>
                <a:latin typeface="Times New Roman" panose="02020603050405020304" pitchFamily="18" charset="0"/>
                <a:cs typeface="Times New Roman" panose="02020603050405020304" pitchFamily="18" charset="0"/>
              </a:rPr>
              <a:t>6 out of 10 independent workers have specialized skills that require certification, special training, or education</a:t>
            </a:r>
          </a:p>
          <a:p>
            <a:pPr lvl="0"/>
            <a:endParaRPr lang="en-US" kern="1200" dirty="0">
              <a:solidFill>
                <a:schemeClr val="tx1"/>
              </a:solidFill>
              <a:latin typeface="Times New Roman" panose="02020603050405020304" pitchFamily="18" charset="0"/>
              <a:cs typeface="Times New Roman" panose="02020603050405020304" pitchFamily="18" charset="0"/>
            </a:endParaRPr>
          </a:p>
          <a:p>
            <a:pPr lvl="0"/>
            <a:r>
              <a:rPr lang="en-US" sz="1200" kern="1200" dirty="0">
                <a:solidFill>
                  <a:schemeClr val="tx1"/>
                </a:solidFill>
                <a:effectLst/>
                <a:latin typeface="+mn-lt"/>
                <a:ea typeface="+mn-ea"/>
                <a:cs typeface="+mn-cs"/>
              </a:rPr>
              <a:t>these are 2018 facts based on the annual study performed by MBO Partners. MBO has been performing the study longer than anyone else and although they service independent workers, the study is fairly level handed and it is only US Based.</a:t>
            </a:r>
            <a:endParaRPr lang="en-US" kern="1200" dirty="0">
              <a:solidFill>
                <a:schemeClr val="tx1"/>
              </a:solidFill>
              <a:latin typeface="Times New Roman" panose="02020603050405020304" pitchFamily="18" charset="0"/>
              <a:cs typeface="Times New Roman" panose="02020603050405020304" pitchFamily="18" charset="0"/>
            </a:endParaRPr>
          </a:p>
          <a:p>
            <a:pPr lvl="0"/>
            <a:endParaRPr lang="en-US" kern="1200" dirty="0">
              <a:solidFill>
                <a:schemeClr val="tx1"/>
              </a:solidFill>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5451CA0D-6E90-4FDE-BAC5-4B08DE57BFDF}" type="slidenum">
              <a:rPr lang="en-US" smtClean="0"/>
              <a:t>3</a:t>
            </a:fld>
            <a:endParaRPr lang="en-US"/>
          </a:p>
        </p:txBody>
      </p:sp>
    </p:spTree>
    <p:extLst>
      <p:ext uri="{BB962C8B-B14F-4D97-AF65-F5344CB8AC3E}">
        <p14:creationId xmlns:p14="http://schemas.microsoft.com/office/powerpoint/2010/main" val="948949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you are here</a:t>
            </a:r>
            <a:r>
              <a:rPr lang="en-US" baseline="0" dirty="0"/>
              <a:t> you are contemplating Consulting as a Career. By necessity or choice, you are part of the new reality – the New World Economy. – This is my term</a:t>
            </a:r>
          </a:p>
          <a:p>
            <a:endParaRPr lang="en-US" baseline="0" dirty="0"/>
          </a:p>
          <a:p>
            <a:r>
              <a:rPr lang="en-US" dirty="0"/>
              <a:t>This new world of work has many different names and the names are being used interchangeably. However, name has a different meaning and none of the them completely fit the new reality.   </a:t>
            </a:r>
          </a:p>
          <a:p>
            <a:endParaRPr lang="en-US" dirty="0"/>
          </a:p>
          <a:p>
            <a:r>
              <a:rPr lang="en-US" dirty="0"/>
              <a:t>A commonly used name is the </a:t>
            </a:r>
            <a:r>
              <a:rPr lang="en-US" b="1" dirty="0"/>
              <a:t>GIG Economy </a:t>
            </a:r>
            <a:r>
              <a:rPr lang="en-US" dirty="0"/>
              <a:t>because a short-term engagement for a temporary worker is known as a gig. </a:t>
            </a:r>
          </a:p>
          <a:p>
            <a:endParaRPr lang="en-US" dirty="0"/>
          </a:p>
          <a:p>
            <a:r>
              <a:rPr lang="en-US" dirty="0"/>
              <a:t>Platform and Networked Economy are used because of the reliance on the digital technology. </a:t>
            </a:r>
          </a:p>
          <a:p>
            <a:endParaRPr lang="en-US" dirty="0"/>
          </a:p>
          <a:p>
            <a:r>
              <a:rPr lang="en-US" dirty="0"/>
              <a:t>Shared Economy refers to the reallocation of resources and labor to fit the changing needs of the organization. Some other terms are      </a:t>
            </a:r>
          </a:p>
          <a:p>
            <a:endParaRPr lang="en-US" dirty="0"/>
          </a:p>
          <a:p>
            <a:r>
              <a:rPr lang="en-US" dirty="0"/>
              <a:t>On-Demand Economy</a:t>
            </a:r>
          </a:p>
          <a:p>
            <a:r>
              <a:rPr lang="en-US" dirty="0"/>
              <a:t>Peer Economy </a:t>
            </a:r>
          </a:p>
          <a:p>
            <a:r>
              <a:rPr lang="en-US" dirty="0"/>
              <a:t>Bottom-Up Economy </a:t>
            </a:r>
          </a:p>
          <a:p>
            <a:r>
              <a:rPr lang="en-US" dirty="0"/>
              <a:t>1099 Economy </a:t>
            </a:r>
          </a:p>
          <a:p>
            <a:r>
              <a:rPr lang="en-US" dirty="0"/>
              <a:t>Uber Economy </a:t>
            </a:r>
          </a:p>
          <a:p>
            <a:r>
              <a:rPr lang="en-US" dirty="0"/>
              <a:t>Access Economy </a:t>
            </a:r>
          </a:p>
          <a:p>
            <a:r>
              <a:rPr lang="en-US" dirty="0"/>
              <a:t>The Next: Economy </a:t>
            </a:r>
          </a:p>
          <a:p>
            <a:r>
              <a:rPr lang="en-US" dirty="0"/>
              <a:t>  </a:t>
            </a:r>
          </a:p>
          <a:p>
            <a:r>
              <a:rPr lang="en-US" dirty="0"/>
              <a:t>I simply refer to the new reality as the New World Economy Why?  It is generic. Maybe someone has already coined it but the New World Economy works for me and this presentation.  </a:t>
            </a:r>
          </a:p>
          <a:p>
            <a:endParaRPr lang="en-US" baseline="0" dirty="0"/>
          </a:p>
          <a:p>
            <a:endParaRPr lang="en-US" baseline="0" dirty="0"/>
          </a:p>
        </p:txBody>
      </p:sp>
      <p:sp>
        <p:nvSpPr>
          <p:cNvPr id="4" name="Header Placeholder 3"/>
          <p:cNvSpPr>
            <a:spLocks noGrp="1"/>
          </p:cNvSpPr>
          <p:nvPr>
            <p:ph type="hdr" sz="quarter" idx="10"/>
          </p:nvPr>
        </p:nvSpPr>
        <p:spPr/>
        <p:txBody>
          <a:bodyPr/>
          <a:lstStyle/>
          <a:p>
            <a:pPr defTabSz="931774">
              <a:defRPr/>
            </a:pPr>
            <a:r>
              <a:rPr lang="en-US">
                <a:solidFill>
                  <a:prstClr val="black"/>
                </a:solidFill>
                <a:latin typeface="Calibri" panose="020F0502020204030204"/>
              </a:rPr>
              <a:t>A (New) Career: Consulting</a:t>
            </a:r>
          </a:p>
        </p:txBody>
      </p:sp>
      <p:sp>
        <p:nvSpPr>
          <p:cNvPr id="5" name="Date Placeholder 4"/>
          <p:cNvSpPr>
            <a:spLocks noGrp="1"/>
          </p:cNvSpPr>
          <p:nvPr>
            <p:ph type="dt" idx="11"/>
          </p:nvPr>
        </p:nvSpPr>
        <p:spPr/>
        <p:txBody>
          <a:bodyPr/>
          <a:lstStyle/>
          <a:p>
            <a:pPr defTabSz="931774">
              <a:defRPr/>
            </a:pPr>
            <a:r>
              <a:rPr lang="en-US">
                <a:solidFill>
                  <a:prstClr val="black"/>
                </a:solidFill>
                <a:latin typeface="Calibri" panose="020F0502020204030204"/>
              </a:rPr>
              <a:t>September 9, 2016</a:t>
            </a:r>
          </a:p>
        </p:txBody>
      </p:sp>
      <p:sp>
        <p:nvSpPr>
          <p:cNvPr id="6" name="Footer Placeholder 5"/>
          <p:cNvSpPr>
            <a:spLocks noGrp="1"/>
          </p:cNvSpPr>
          <p:nvPr>
            <p:ph type="ftr" sz="quarter" idx="12"/>
          </p:nvPr>
        </p:nvSpPr>
        <p:spPr/>
        <p:txBody>
          <a:bodyPr/>
          <a:lstStyle/>
          <a:p>
            <a:pPr defTabSz="931774">
              <a:defRPr/>
            </a:pPr>
            <a:r>
              <a:rPr lang="en-US">
                <a:solidFill>
                  <a:prstClr val="black"/>
                </a:solidFill>
                <a:latin typeface="Calibri" panose="020F0502020204030204"/>
              </a:rPr>
              <a:t>Copyright - Laura Dallas Burford</a:t>
            </a:r>
          </a:p>
        </p:txBody>
      </p:sp>
      <p:sp>
        <p:nvSpPr>
          <p:cNvPr id="7" name="Slide Number Placeholder 6"/>
          <p:cNvSpPr>
            <a:spLocks noGrp="1"/>
          </p:cNvSpPr>
          <p:nvPr>
            <p:ph type="sldNum" sz="quarter" idx="13"/>
          </p:nvPr>
        </p:nvSpPr>
        <p:spPr/>
        <p:txBody>
          <a:bodyPr/>
          <a:lstStyle/>
          <a:p>
            <a:pPr defTabSz="931774">
              <a:defRPr/>
            </a:pPr>
            <a:fld id="{79467C4A-5716-4F0D-B8CB-F2D5F8828298}" type="slidenum">
              <a:rPr lang="en-US">
                <a:solidFill>
                  <a:prstClr val="black"/>
                </a:solidFill>
                <a:latin typeface="Calibri" panose="020F0502020204030204"/>
              </a:rPr>
              <a:pPr defTabSz="931774">
                <a:defRPr/>
              </a:pPr>
              <a:t>4</a:t>
            </a:fld>
            <a:endParaRPr lang="en-US">
              <a:solidFill>
                <a:prstClr val="black"/>
              </a:solidFill>
              <a:latin typeface="Calibri" panose="020F0502020204030204"/>
            </a:endParaRPr>
          </a:p>
        </p:txBody>
      </p:sp>
    </p:spTree>
    <p:extLst>
      <p:ext uri="{BB962C8B-B14F-4D97-AF65-F5344CB8AC3E}">
        <p14:creationId xmlns:p14="http://schemas.microsoft.com/office/powerpoint/2010/main" val="1211983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I’ve listed 5 reasons why </a:t>
            </a:r>
          </a:p>
          <a:p>
            <a:r>
              <a:rPr lang="en-US" sz="1200" kern="1200" dirty="0">
                <a:solidFill>
                  <a:schemeClr val="tx1"/>
                </a:solidFill>
                <a:effectLst/>
                <a:latin typeface="+mn-lt"/>
                <a:ea typeface="+mn-ea"/>
                <a:cs typeface="+mn-cs"/>
              </a:rPr>
              <a:t>But what is key is there is a push to project oriented work </a:t>
            </a:r>
          </a:p>
          <a:p>
            <a:r>
              <a:rPr lang="en-US" sz="1200" kern="1200" dirty="0">
                <a:solidFill>
                  <a:schemeClr val="tx1"/>
                </a:solidFill>
                <a:effectLst/>
                <a:latin typeface="+mn-lt"/>
                <a:ea typeface="+mn-ea"/>
                <a:cs typeface="+mn-cs"/>
              </a:rPr>
              <a:t>Businesses have up’s and down’s and need people with experience and expertise at the right time.</a:t>
            </a:r>
          </a:p>
          <a:p>
            <a:r>
              <a:rPr lang="en-US" sz="1200" kern="1200" dirty="0">
                <a:solidFill>
                  <a:schemeClr val="tx1"/>
                </a:solidFill>
                <a:effectLst/>
                <a:latin typeface="+mn-lt"/>
                <a:ea typeface="+mn-ea"/>
                <a:cs typeface="+mn-cs"/>
              </a:rPr>
              <a:t>The move to the 4</a:t>
            </a:r>
            <a:r>
              <a:rPr lang="en-US" sz="1200" kern="1200" baseline="30000" dirty="0">
                <a:solidFill>
                  <a:schemeClr val="tx1"/>
                </a:solidFill>
                <a:effectLst/>
                <a:latin typeface="+mn-lt"/>
                <a:ea typeface="+mn-ea"/>
                <a:cs typeface="+mn-cs"/>
              </a:rPr>
              <a:t>th</a:t>
            </a:r>
            <a:r>
              <a:rPr lang="en-US" sz="1200" kern="1200" dirty="0">
                <a:solidFill>
                  <a:schemeClr val="tx1"/>
                </a:solidFill>
                <a:effectLst/>
                <a:latin typeface="+mn-lt"/>
                <a:ea typeface="+mn-ea"/>
                <a:cs typeface="+mn-cs"/>
              </a:rPr>
              <a:t> Industrial Revolution has resulted in more project work.</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A397B51-ECB4-4B58-9655-E745A6CC021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342344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467360" y="4490034"/>
            <a:ext cx="6231467" cy="4251166"/>
          </a:xfrm>
        </p:spPr>
        <p:txBody>
          <a:bodyPr/>
          <a:lstStyle/>
          <a:p>
            <a:r>
              <a:rPr lang="en-US" dirty="0">
                <a:latin typeface="Times New Roman" panose="02020603050405020304" pitchFamily="18" charset="0"/>
                <a:cs typeface="Times New Roman" panose="02020603050405020304" pitchFamily="18" charset="0"/>
              </a:rPr>
              <a:t>The number of people working as independent workers has been steadily increasing since 1995.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In March of 2016, Alan Kruger of Princeton University and Lawrence Katz of Harvard University conducted a version of the Contingent Worker Survey and published their findings.  Workers were classified into one of four alternative work categories. Although there was a slight increase in independent workers between 1995 to 2005, there was over a 5% increase between 2005 and 2015 - 10.1% to 15.8%.</a:t>
            </a:r>
          </a:p>
          <a:p>
            <a:endParaRPr lang="en-US" dirty="0">
              <a:latin typeface="Times New Roman" panose="02020603050405020304" pitchFamily="18" charset="0"/>
              <a:cs typeface="Times New Roman" panose="02020603050405020304" pitchFamily="18" charset="0"/>
            </a:endParaRPr>
          </a:p>
          <a:p>
            <a:pPr marL="174708" indent="-174708">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Temporary help agency workers are workers that are paid by a temporary help agency.</a:t>
            </a:r>
          </a:p>
          <a:p>
            <a:pPr marL="174708" indent="-174708">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On-call or on-demand workers are workers who are on stand-by. </a:t>
            </a:r>
          </a:p>
          <a:p>
            <a:pPr marL="174708" indent="-174708">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Contract workers are the individuals who work for a company such as a staff augmentation company that is contracting out services and they might refer to their work as a “Gig”.</a:t>
            </a:r>
          </a:p>
          <a:p>
            <a:pPr marL="174708" indent="-174708">
              <a:buFont typeface="Arial" panose="020B0604020202020204" pitchFamily="34" charset="0"/>
              <a:buChar char="•"/>
            </a:pPr>
            <a:r>
              <a:rPr lang="en-US" dirty="0">
                <a:latin typeface="Times New Roman" panose="02020603050405020304" pitchFamily="18" charset="0"/>
                <a:cs typeface="Times New Roman" panose="02020603050405020304" pitchFamily="18" charset="0"/>
              </a:rPr>
              <a:t>Finally, independent contractors or freelancers provide a product or service and obtain their own customers or clients. This is the independent consultant who is the trusted advisor.  </a:t>
            </a:r>
          </a:p>
          <a:p>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Note, the category with the sharpest increase is that of the contract worker.</a:t>
            </a:r>
          </a:p>
          <a:p>
            <a:r>
              <a:rPr lang="en-US" dirty="0">
                <a:latin typeface="Times New Roman" panose="02020603050405020304" pitchFamily="18" charset="0"/>
                <a:cs typeface="Times New Roman" panose="02020603050405020304" pitchFamily="18" charset="0"/>
              </a:rPr>
              <a:t> </a:t>
            </a:r>
          </a:p>
          <a:p>
            <a:r>
              <a:rPr lang="en-US" dirty="0">
                <a:latin typeface="Times New Roman" panose="02020603050405020304" pitchFamily="18" charset="0"/>
                <a:cs typeface="Times New Roman" panose="02020603050405020304" pitchFamily="18" charset="0"/>
              </a:rPr>
              <a:t>The Rise and Nature of Alternative Work Arrangements in the United States from 1995 to 2015.  </a:t>
            </a:r>
          </a:p>
          <a:p>
            <a:endParaRPr lang="en-US" dirty="0"/>
          </a:p>
        </p:txBody>
      </p:sp>
      <p:sp>
        <p:nvSpPr>
          <p:cNvPr id="4" name="Header Placeholder 3"/>
          <p:cNvSpPr>
            <a:spLocks noGrp="1"/>
          </p:cNvSpPr>
          <p:nvPr>
            <p:ph type="hdr" sz="quarter" idx="10"/>
          </p:nvPr>
        </p:nvSpPr>
        <p:spPr/>
        <p:txBody>
          <a:bodyPr/>
          <a:lstStyle/>
          <a:p>
            <a:pPr defTabSz="939862" fontAlgn="base">
              <a:spcBef>
                <a:spcPct val="0"/>
              </a:spcBef>
              <a:spcAft>
                <a:spcPct val="0"/>
              </a:spcAft>
              <a:defRPr/>
            </a:pPr>
            <a:r>
              <a:rPr lang="en-US">
                <a:solidFill>
                  <a:srgbClr val="000000"/>
                </a:solidFill>
                <a:latin typeface="Arial" charset="0"/>
              </a:rPr>
              <a:t>A (New) Career: Consutling - Confidential </a:t>
            </a:r>
          </a:p>
        </p:txBody>
      </p:sp>
      <p:sp>
        <p:nvSpPr>
          <p:cNvPr id="5" name="Date Placeholder 4"/>
          <p:cNvSpPr>
            <a:spLocks noGrp="1"/>
          </p:cNvSpPr>
          <p:nvPr>
            <p:ph type="dt" idx="11"/>
          </p:nvPr>
        </p:nvSpPr>
        <p:spPr/>
        <p:txBody>
          <a:bodyPr/>
          <a:lstStyle/>
          <a:p>
            <a:pPr defTabSz="939862" fontAlgn="base">
              <a:spcBef>
                <a:spcPct val="0"/>
              </a:spcBef>
              <a:spcAft>
                <a:spcPct val="0"/>
              </a:spcAft>
              <a:defRPr/>
            </a:pPr>
            <a:r>
              <a:rPr lang="en-US">
                <a:solidFill>
                  <a:srgbClr val="000000"/>
                </a:solidFill>
                <a:latin typeface="Arial" charset="0"/>
              </a:rPr>
              <a:t>September 9, 2016</a:t>
            </a:r>
          </a:p>
        </p:txBody>
      </p:sp>
      <p:sp>
        <p:nvSpPr>
          <p:cNvPr id="6" name="Footer Placeholder 5"/>
          <p:cNvSpPr>
            <a:spLocks noGrp="1"/>
          </p:cNvSpPr>
          <p:nvPr>
            <p:ph type="ftr" sz="quarter" idx="12"/>
          </p:nvPr>
        </p:nvSpPr>
        <p:spPr/>
        <p:txBody>
          <a:bodyPr/>
          <a:lstStyle/>
          <a:p>
            <a:pPr defTabSz="939862" fontAlgn="base">
              <a:spcBef>
                <a:spcPct val="0"/>
              </a:spcBef>
              <a:spcAft>
                <a:spcPct val="0"/>
              </a:spcAft>
              <a:defRPr/>
            </a:pPr>
            <a:r>
              <a:rPr lang="en-US">
                <a:solidFill>
                  <a:srgbClr val="000000"/>
                </a:solidFill>
                <a:latin typeface="Arial" charset="0"/>
              </a:rPr>
              <a:t>Copyright - Laura Dallas Burford</a:t>
            </a:r>
          </a:p>
        </p:txBody>
      </p:sp>
      <p:sp>
        <p:nvSpPr>
          <p:cNvPr id="7" name="Slide Number Placeholder 6"/>
          <p:cNvSpPr>
            <a:spLocks noGrp="1"/>
          </p:cNvSpPr>
          <p:nvPr>
            <p:ph type="sldNum" sz="quarter" idx="13"/>
          </p:nvPr>
        </p:nvSpPr>
        <p:spPr/>
        <p:txBody>
          <a:bodyPr/>
          <a:lstStyle/>
          <a:p>
            <a:pPr defTabSz="939862" fontAlgn="base">
              <a:spcBef>
                <a:spcPct val="0"/>
              </a:spcBef>
              <a:spcAft>
                <a:spcPct val="0"/>
              </a:spcAft>
              <a:defRPr/>
            </a:pPr>
            <a:fld id="{79467C4A-5716-4F0D-B8CB-F2D5F8828298}" type="slidenum">
              <a:rPr lang="en-US">
                <a:solidFill>
                  <a:srgbClr val="000000"/>
                </a:solidFill>
                <a:latin typeface="Arial" charset="0"/>
              </a:rPr>
              <a:pPr defTabSz="939862" fontAlgn="base">
                <a:spcBef>
                  <a:spcPct val="0"/>
                </a:spcBef>
                <a:spcAft>
                  <a:spcPct val="0"/>
                </a:spcAft>
                <a:defRPr/>
              </a:pPr>
              <a:t>6</a:t>
            </a:fld>
            <a:endParaRPr lang="en-US">
              <a:solidFill>
                <a:srgbClr val="000000"/>
              </a:solidFill>
              <a:latin typeface="Arial" charset="0"/>
            </a:endParaRPr>
          </a:p>
        </p:txBody>
      </p:sp>
    </p:spTree>
    <p:extLst>
      <p:ext uri="{BB962C8B-B14F-4D97-AF65-F5344CB8AC3E}">
        <p14:creationId xmlns:p14="http://schemas.microsoft.com/office/powerpoint/2010/main" val="23563921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 listed trends which are I think self explanatory – The one that might not be clear is business is trying to figure out how to deal with the changing – society is trying to address the change – health care, insurance, legal (i.e. Freelance Isn't Free Law). We are meeting to discuss individuals.</a:t>
            </a:r>
          </a:p>
          <a:p>
            <a:pPr marL="118090" lvl="1" indent="-118090">
              <a:buFont typeface="Arial" panose="020B0604020202020204" pitchFamily="34" charset="0"/>
              <a:buChar char="•"/>
            </a:pPr>
            <a:endParaRPr lang="en-US" dirty="0">
              <a:latin typeface="Arial" charset="0"/>
            </a:endParaRPr>
          </a:p>
        </p:txBody>
      </p:sp>
      <p:sp>
        <p:nvSpPr>
          <p:cNvPr id="4" name="Slide Number Placeholder 3"/>
          <p:cNvSpPr>
            <a:spLocks noGrp="1"/>
          </p:cNvSpPr>
          <p:nvPr>
            <p:ph type="sldNum" sz="quarter" idx="10"/>
          </p:nvPr>
        </p:nvSpPr>
        <p:spPr/>
        <p:txBody>
          <a:bodyPr/>
          <a:lstStyle/>
          <a:p>
            <a:pPr defTabSz="939862" fontAlgn="base">
              <a:spcBef>
                <a:spcPct val="0"/>
              </a:spcBef>
              <a:spcAft>
                <a:spcPct val="0"/>
              </a:spcAft>
              <a:defRPr/>
            </a:pPr>
            <a:fld id="{79467C4A-5716-4F0D-B8CB-F2D5F8828298}" type="slidenum">
              <a:rPr lang="en-US">
                <a:solidFill>
                  <a:srgbClr val="000000"/>
                </a:solidFill>
                <a:latin typeface="Arial" charset="0"/>
              </a:rPr>
              <a:pPr defTabSz="939862" fontAlgn="base">
                <a:spcBef>
                  <a:spcPct val="0"/>
                </a:spcBef>
                <a:spcAft>
                  <a:spcPct val="0"/>
                </a:spcAft>
                <a:defRPr/>
              </a:pPr>
              <a:t>7</a:t>
            </a:fld>
            <a:endParaRPr lang="en-US">
              <a:solidFill>
                <a:srgbClr val="000000"/>
              </a:solidFill>
              <a:latin typeface="Arial" charset="0"/>
            </a:endParaRPr>
          </a:p>
        </p:txBody>
      </p:sp>
      <p:sp>
        <p:nvSpPr>
          <p:cNvPr id="5" name="Date Placeholder 4"/>
          <p:cNvSpPr>
            <a:spLocks noGrp="1"/>
          </p:cNvSpPr>
          <p:nvPr>
            <p:ph type="dt" idx="11"/>
          </p:nvPr>
        </p:nvSpPr>
        <p:spPr/>
        <p:txBody>
          <a:bodyPr/>
          <a:lstStyle/>
          <a:p>
            <a:pPr defTabSz="939862" fontAlgn="base">
              <a:spcBef>
                <a:spcPct val="0"/>
              </a:spcBef>
              <a:spcAft>
                <a:spcPct val="0"/>
              </a:spcAft>
              <a:defRPr/>
            </a:pPr>
            <a:r>
              <a:rPr lang="en-US">
                <a:solidFill>
                  <a:srgbClr val="000000"/>
                </a:solidFill>
                <a:latin typeface="Arial" charset="0"/>
              </a:rPr>
              <a:t>September 9, 2016</a:t>
            </a:r>
          </a:p>
        </p:txBody>
      </p:sp>
      <p:sp>
        <p:nvSpPr>
          <p:cNvPr id="6" name="Footer Placeholder 5"/>
          <p:cNvSpPr>
            <a:spLocks noGrp="1"/>
          </p:cNvSpPr>
          <p:nvPr>
            <p:ph type="ftr" sz="quarter" idx="12"/>
          </p:nvPr>
        </p:nvSpPr>
        <p:spPr/>
        <p:txBody>
          <a:bodyPr/>
          <a:lstStyle/>
          <a:p>
            <a:pPr defTabSz="939862" fontAlgn="base">
              <a:spcBef>
                <a:spcPct val="0"/>
              </a:spcBef>
              <a:spcAft>
                <a:spcPct val="0"/>
              </a:spcAft>
              <a:defRPr/>
            </a:pPr>
            <a:r>
              <a:rPr lang="en-US">
                <a:solidFill>
                  <a:srgbClr val="000000"/>
                </a:solidFill>
                <a:latin typeface="Arial" charset="0"/>
              </a:rPr>
              <a:t>Copyright - Laura Dallas Burford</a:t>
            </a:r>
          </a:p>
        </p:txBody>
      </p:sp>
      <p:sp>
        <p:nvSpPr>
          <p:cNvPr id="7" name="Header Placeholder 6"/>
          <p:cNvSpPr>
            <a:spLocks noGrp="1"/>
          </p:cNvSpPr>
          <p:nvPr>
            <p:ph type="hdr" sz="quarter" idx="13"/>
          </p:nvPr>
        </p:nvSpPr>
        <p:spPr/>
        <p:txBody>
          <a:bodyPr/>
          <a:lstStyle/>
          <a:p>
            <a:pPr defTabSz="939862" fontAlgn="base">
              <a:spcBef>
                <a:spcPct val="0"/>
              </a:spcBef>
              <a:spcAft>
                <a:spcPct val="0"/>
              </a:spcAft>
              <a:defRPr/>
            </a:pPr>
            <a:r>
              <a:rPr lang="en-US">
                <a:solidFill>
                  <a:srgbClr val="000000"/>
                </a:solidFill>
                <a:latin typeface="Arial" charset="0"/>
              </a:rPr>
              <a:t>A (New) Career: Consutling - Confidential </a:t>
            </a:r>
          </a:p>
        </p:txBody>
      </p:sp>
    </p:spTree>
    <p:extLst>
      <p:ext uri="{BB962C8B-B14F-4D97-AF65-F5344CB8AC3E}">
        <p14:creationId xmlns:p14="http://schemas.microsoft.com/office/powerpoint/2010/main" val="331804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A75758-91EC-4007-B372-C8053EACBC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9A0DC5-FB86-4DA2-8BF2-38C43A00AE4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ED06FA-FB4A-434D-B1E4-5C95BA1B6CBF}"/>
              </a:ext>
            </a:extLst>
          </p:cNvPr>
          <p:cNvSpPr>
            <a:spLocks noGrp="1"/>
          </p:cNvSpPr>
          <p:nvPr>
            <p:ph type="dt" sz="half" idx="10"/>
          </p:nvPr>
        </p:nvSpPr>
        <p:spPr/>
        <p:txBody>
          <a:bodyPr/>
          <a:lstStyle/>
          <a:p>
            <a:fld id="{4689B96D-A710-4592-85C4-3E1243DAD73A}" type="datetime1">
              <a:rPr lang="en-US" smtClean="0"/>
              <a:t>3/31/2019</a:t>
            </a:fld>
            <a:endParaRPr lang="en-US"/>
          </a:p>
        </p:txBody>
      </p:sp>
      <p:sp>
        <p:nvSpPr>
          <p:cNvPr id="5" name="Footer Placeholder 4">
            <a:extLst>
              <a:ext uri="{FF2B5EF4-FFF2-40B4-BE49-F238E27FC236}">
                <a16:creationId xmlns:a16="http://schemas.microsoft.com/office/drawing/2014/main" id="{48CBA4B8-B2F8-401E-8251-5736E601F32D}"/>
              </a:ext>
            </a:extLst>
          </p:cNvPr>
          <p:cNvSpPr>
            <a:spLocks noGrp="1"/>
          </p:cNvSpPr>
          <p:nvPr>
            <p:ph type="ftr" sz="quarter" idx="11"/>
          </p:nvPr>
        </p:nvSpPr>
        <p:spPr/>
        <p:txBody>
          <a:bodyPr/>
          <a:lstStyle/>
          <a:p>
            <a:r>
              <a:rPr lang="en-US"/>
              <a:t>© 2017 Laura Dallas Burford </a:t>
            </a:r>
          </a:p>
        </p:txBody>
      </p:sp>
      <p:sp>
        <p:nvSpPr>
          <p:cNvPr id="6" name="Slide Number Placeholder 5">
            <a:extLst>
              <a:ext uri="{FF2B5EF4-FFF2-40B4-BE49-F238E27FC236}">
                <a16:creationId xmlns:a16="http://schemas.microsoft.com/office/drawing/2014/main" id="{05D8FEC8-A75B-4BD6-9A2D-20CD944C73A6}"/>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314208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0D126F-323E-406A-8420-00725A32629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30D2031-D5EB-4094-9BF1-58F34589C18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5A48A1-C41C-4A2A-805B-7B0B5A2B8132}"/>
              </a:ext>
            </a:extLst>
          </p:cNvPr>
          <p:cNvSpPr>
            <a:spLocks noGrp="1"/>
          </p:cNvSpPr>
          <p:nvPr>
            <p:ph type="dt" sz="half" idx="10"/>
          </p:nvPr>
        </p:nvSpPr>
        <p:spPr/>
        <p:txBody>
          <a:bodyPr/>
          <a:lstStyle/>
          <a:p>
            <a:fld id="{69629CAB-18E5-4779-8611-E8E8C6F3F39A}" type="datetime1">
              <a:rPr lang="en-US" smtClean="0"/>
              <a:t>3/31/2019</a:t>
            </a:fld>
            <a:endParaRPr lang="en-US"/>
          </a:p>
        </p:txBody>
      </p:sp>
      <p:sp>
        <p:nvSpPr>
          <p:cNvPr id="5" name="Footer Placeholder 4">
            <a:extLst>
              <a:ext uri="{FF2B5EF4-FFF2-40B4-BE49-F238E27FC236}">
                <a16:creationId xmlns:a16="http://schemas.microsoft.com/office/drawing/2014/main" id="{86B7D603-C112-4CDF-BFDC-C761DB158564}"/>
              </a:ext>
            </a:extLst>
          </p:cNvPr>
          <p:cNvSpPr>
            <a:spLocks noGrp="1"/>
          </p:cNvSpPr>
          <p:nvPr>
            <p:ph type="ftr" sz="quarter" idx="11"/>
          </p:nvPr>
        </p:nvSpPr>
        <p:spPr/>
        <p:txBody>
          <a:bodyPr/>
          <a:lstStyle/>
          <a:p>
            <a:r>
              <a:rPr lang="en-US"/>
              <a:t>© 2017 Laura Dallas Burford </a:t>
            </a:r>
          </a:p>
        </p:txBody>
      </p:sp>
      <p:sp>
        <p:nvSpPr>
          <p:cNvPr id="6" name="Slide Number Placeholder 5">
            <a:extLst>
              <a:ext uri="{FF2B5EF4-FFF2-40B4-BE49-F238E27FC236}">
                <a16:creationId xmlns:a16="http://schemas.microsoft.com/office/drawing/2014/main" id="{17156450-38EB-4843-8CFB-DAAA7D821FA1}"/>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3248149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96A68E-9421-4F46-8851-CA042E6EA1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CC24F8-79B1-4D36-A5E8-FB18A5BF86C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1F89B1-285D-4496-9FBF-4B4E7AA1A59D}"/>
              </a:ext>
            </a:extLst>
          </p:cNvPr>
          <p:cNvSpPr>
            <a:spLocks noGrp="1"/>
          </p:cNvSpPr>
          <p:nvPr>
            <p:ph type="dt" sz="half" idx="10"/>
          </p:nvPr>
        </p:nvSpPr>
        <p:spPr/>
        <p:txBody>
          <a:bodyPr/>
          <a:lstStyle/>
          <a:p>
            <a:fld id="{0646DA4C-2021-421F-8BA8-351097989686}" type="datetime1">
              <a:rPr lang="en-US" smtClean="0"/>
              <a:t>3/31/2019</a:t>
            </a:fld>
            <a:endParaRPr lang="en-US"/>
          </a:p>
        </p:txBody>
      </p:sp>
      <p:sp>
        <p:nvSpPr>
          <p:cNvPr id="5" name="Footer Placeholder 4">
            <a:extLst>
              <a:ext uri="{FF2B5EF4-FFF2-40B4-BE49-F238E27FC236}">
                <a16:creationId xmlns:a16="http://schemas.microsoft.com/office/drawing/2014/main" id="{EF813617-DF41-41DA-AAA4-06CBDEFA47BF}"/>
              </a:ext>
            </a:extLst>
          </p:cNvPr>
          <p:cNvSpPr>
            <a:spLocks noGrp="1"/>
          </p:cNvSpPr>
          <p:nvPr>
            <p:ph type="ftr" sz="quarter" idx="11"/>
          </p:nvPr>
        </p:nvSpPr>
        <p:spPr/>
        <p:txBody>
          <a:bodyPr/>
          <a:lstStyle/>
          <a:p>
            <a:r>
              <a:rPr lang="en-US"/>
              <a:t>© 2017 Laura Dallas Burford </a:t>
            </a:r>
          </a:p>
        </p:txBody>
      </p:sp>
      <p:sp>
        <p:nvSpPr>
          <p:cNvPr id="6" name="Slide Number Placeholder 5">
            <a:extLst>
              <a:ext uri="{FF2B5EF4-FFF2-40B4-BE49-F238E27FC236}">
                <a16:creationId xmlns:a16="http://schemas.microsoft.com/office/drawing/2014/main" id="{E71D36CF-5FF2-49DE-A2BF-BFAB108E6FC2}"/>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423845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AC801-7EDC-4218-8210-A722BA2E358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72AA17-A8FA-4326-84A3-CD2792C4FC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983647-B6E3-45AB-9E45-7CB33DFB605F}"/>
              </a:ext>
            </a:extLst>
          </p:cNvPr>
          <p:cNvSpPr>
            <a:spLocks noGrp="1"/>
          </p:cNvSpPr>
          <p:nvPr>
            <p:ph type="dt" sz="half" idx="10"/>
          </p:nvPr>
        </p:nvSpPr>
        <p:spPr/>
        <p:txBody>
          <a:bodyPr/>
          <a:lstStyle/>
          <a:p>
            <a:fld id="{F4D8ED0F-7DED-4032-B33A-1EEA601F6B57}" type="datetime1">
              <a:rPr lang="en-US" smtClean="0"/>
              <a:t>3/31/2019</a:t>
            </a:fld>
            <a:endParaRPr lang="en-US"/>
          </a:p>
        </p:txBody>
      </p:sp>
      <p:sp>
        <p:nvSpPr>
          <p:cNvPr id="5" name="Footer Placeholder 4">
            <a:extLst>
              <a:ext uri="{FF2B5EF4-FFF2-40B4-BE49-F238E27FC236}">
                <a16:creationId xmlns:a16="http://schemas.microsoft.com/office/drawing/2014/main" id="{4DB884CB-2EB6-4E06-AB7B-9EE3AD9579E7}"/>
              </a:ext>
            </a:extLst>
          </p:cNvPr>
          <p:cNvSpPr>
            <a:spLocks noGrp="1"/>
          </p:cNvSpPr>
          <p:nvPr>
            <p:ph type="ftr" sz="quarter" idx="11"/>
          </p:nvPr>
        </p:nvSpPr>
        <p:spPr/>
        <p:txBody>
          <a:bodyPr/>
          <a:lstStyle/>
          <a:p>
            <a:r>
              <a:rPr lang="en-US"/>
              <a:t>© 2017 Laura Dallas Burford </a:t>
            </a:r>
          </a:p>
        </p:txBody>
      </p:sp>
      <p:sp>
        <p:nvSpPr>
          <p:cNvPr id="6" name="Slide Number Placeholder 5">
            <a:extLst>
              <a:ext uri="{FF2B5EF4-FFF2-40B4-BE49-F238E27FC236}">
                <a16:creationId xmlns:a16="http://schemas.microsoft.com/office/drawing/2014/main" id="{65851630-0386-4277-93FE-B99675A82A72}"/>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1090804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1CC30-6C6A-4971-B548-1227C53F60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ABD7D6-8905-4E21-96CF-91C025BD744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0BBFB4-217A-4B6E-AEDF-A4A049E723CB}"/>
              </a:ext>
            </a:extLst>
          </p:cNvPr>
          <p:cNvSpPr>
            <a:spLocks noGrp="1"/>
          </p:cNvSpPr>
          <p:nvPr>
            <p:ph type="dt" sz="half" idx="10"/>
          </p:nvPr>
        </p:nvSpPr>
        <p:spPr/>
        <p:txBody>
          <a:bodyPr/>
          <a:lstStyle/>
          <a:p>
            <a:fld id="{12625FC2-349E-4278-84ED-D296080D126A}" type="datetime1">
              <a:rPr lang="en-US" smtClean="0"/>
              <a:t>3/31/2019</a:t>
            </a:fld>
            <a:endParaRPr lang="en-US"/>
          </a:p>
        </p:txBody>
      </p:sp>
      <p:sp>
        <p:nvSpPr>
          <p:cNvPr id="5" name="Footer Placeholder 4">
            <a:extLst>
              <a:ext uri="{FF2B5EF4-FFF2-40B4-BE49-F238E27FC236}">
                <a16:creationId xmlns:a16="http://schemas.microsoft.com/office/drawing/2014/main" id="{4B05DF82-B90F-40F7-B919-34E45D59889F}"/>
              </a:ext>
            </a:extLst>
          </p:cNvPr>
          <p:cNvSpPr>
            <a:spLocks noGrp="1"/>
          </p:cNvSpPr>
          <p:nvPr>
            <p:ph type="ftr" sz="quarter" idx="11"/>
          </p:nvPr>
        </p:nvSpPr>
        <p:spPr/>
        <p:txBody>
          <a:bodyPr/>
          <a:lstStyle/>
          <a:p>
            <a:r>
              <a:rPr lang="en-US"/>
              <a:t>© 2017 Laura Dallas Burford </a:t>
            </a:r>
          </a:p>
        </p:txBody>
      </p:sp>
      <p:sp>
        <p:nvSpPr>
          <p:cNvPr id="6" name="Slide Number Placeholder 5">
            <a:extLst>
              <a:ext uri="{FF2B5EF4-FFF2-40B4-BE49-F238E27FC236}">
                <a16:creationId xmlns:a16="http://schemas.microsoft.com/office/drawing/2014/main" id="{5670C01F-E4B4-4C6B-94AB-3A1F3E602104}"/>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2451745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3D467-548B-4A38-B651-E494468E1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84EBEC-0C83-431A-9311-87F884A2AA5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23F9C95-5F3D-4874-B166-B929E1753C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50A113-89EF-484F-B383-1AA290491492}"/>
              </a:ext>
            </a:extLst>
          </p:cNvPr>
          <p:cNvSpPr>
            <a:spLocks noGrp="1"/>
          </p:cNvSpPr>
          <p:nvPr>
            <p:ph type="dt" sz="half" idx="10"/>
          </p:nvPr>
        </p:nvSpPr>
        <p:spPr/>
        <p:txBody>
          <a:bodyPr/>
          <a:lstStyle/>
          <a:p>
            <a:fld id="{97B1E6AE-8135-498D-ADB8-FAA7CACD0E0E}" type="datetime1">
              <a:rPr lang="en-US" smtClean="0"/>
              <a:t>3/31/2019</a:t>
            </a:fld>
            <a:endParaRPr lang="en-US"/>
          </a:p>
        </p:txBody>
      </p:sp>
      <p:sp>
        <p:nvSpPr>
          <p:cNvPr id="6" name="Footer Placeholder 5">
            <a:extLst>
              <a:ext uri="{FF2B5EF4-FFF2-40B4-BE49-F238E27FC236}">
                <a16:creationId xmlns:a16="http://schemas.microsoft.com/office/drawing/2014/main" id="{128D79B3-83A9-4050-8587-EC20BC9440F9}"/>
              </a:ext>
            </a:extLst>
          </p:cNvPr>
          <p:cNvSpPr>
            <a:spLocks noGrp="1"/>
          </p:cNvSpPr>
          <p:nvPr>
            <p:ph type="ftr" sz="quarter" idx="11"/>
          </p:nvPr>
        </p:nvSpPr>
        <p:spPr/>
        <p:txBody>
          <a:bodyPr/>
          <a:lstStyle/>
          <a:p>
            <a:r>
              <a:rPr lang="en-US"/>
              <a:t>© 2017 Laura Dallas Burford </a:t>
            </a:r>
          </a:p>
        </p:txBody>
      </p:sp>
      <p:sp>
        <p:nvSpPr>
          <p:cNvPr id="7" name="Slide Number Placeholder 6">
            <a:extLst>
              <a:ext uri="{FF2B5EF4-FFF2-40B4-BE49-F238E27FC236}">
                <a16:creationId xmlns:a16="http://schemas.microsoft.com/office/drawing/2014/main" id="{A4821E19-4709-40BF-A179-A4330887CBCD}"/>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44617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8C52C-C240-4D4E-941C-7433B76C27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571359-FBC4-4690-8CAC-8B4A7504C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3AB5267-8717-4282-9DA7-C7F3E8DAF08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6FB2DE-2AC0-4C35-9B17-B6AE040BCD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3F5618-FA27-449F-9975-BFC36603DA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0BADA33-1C6A-44E1-A11A-00C100D9CB4A}"/>
              </a:ext>
            </a:extLst>
          </p:cNvPr>
          <p:cNvSpPr>
            <a:spLocks noGrp="1"/>
          </p:cNvSpPr>
          <p:nvPr>
            <p:ph type="dt" sz="half" idx="10"/>
          </p:nvPr>
        </p:nvSpPr>
        <p:spPr/>
        <p:txBody>
          <a:bodyPr/>
          <a:lstStyle/>
          <a:p>
            <a:fld id="{E7985123-DF46-4D54-9A54-992BE01737EE}" type="datetime1">
              <a:rPr lang="en-US" smtClean="0"/>
              <a:t>3/31/2019</a:t>
            </a:fld>
            <a:endParaRPr lang="en-US"/>
          </a:p>
        </p:txBody>
      </p:sp>
      <p:sp>
        <p:nvSpPr>
          <p:cNvPr id="8" name="Footer Placeholder 7">
            <a:extLst>
              <a:ext uri="{FF2B5EF4-FFF2-40B4-BE49-F238E27FC236}">
                <a16:creationId xmlns:a16="http://schemas.microsoft.com/office/drawing/2014/main" id="{51427244-5165-45F3-8525-7D9C67D1B641}"/>
              </a:ext>
            </a:extLst>
          </p:cNvPr>
          <p:cNvSpPr>
            <a:spLocks noGrp="1"/>
          </p:cNvSpPr>
          <p:nvPr>
            <p:ph type="ftr" sz="quarter" idx="11"/>
          </p:nvPr>
        </p:nvSpPr>
        <p:spPr/>
        <p:txBody>
          <a:bodyPr/>
          <a:lstStyle/>
          <a:p>
            <a:r>
              <a:rPr lang="en-US"/>
              <a:t>© 2017 Laura Dallas Burford </a:t>
            </a:r>
          </a:p>
        </p:txBody>
      </p:sp>
      <p:sp>
        <p:nvSpPr>
          <p:cNvPr id="9" name="Slide Number Placeholder 8">
            <a:extLst>
              <a:ext uri="{FF2B5EF4-FFF2-40B4-BE49-F238E27FC236}">
                <a16:creationId xmlns:a16="http://schemas.microsoft.com/office/drawing/2014/main" id="{3DC4AF37-B06E-4272-AADC-591A348A8140}"/>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19456626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4EAE7-F69A-4A83-A392-023067B9F1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99838C-7C43-4C28-AB3A-7D4542D78424}"/>
              </a:ext>
            </a:extLst>
          </p:cNvPr>
          <p:cNvSpPr>
            <a:spLocks noGrp="1"/>
          </p:cNvSpPr>
          <p:nvPr>
            <p:ph type="dt" sz="half" idx="10"/>
          </p:nvPr>
        </p:nvSpPr>
        <p:spPr/>
        <p:txBody>
          <a:bodyPr/>
          <a:lstStyle/>
          <a:p>
            <a:fld id="{18602789-5D3F-4900-B163-3DD7962EBB3C}" type="datetime1">
              <a:rPr lang="en-US" smtClean="0"/>
              <a:t>3/31/2019</a:t>
            </a:fld>
            <a:endParaRPr lang="en-US"/>
          </a:p>
        </p:txBody>
      </p:sp>
      <p:sp>
        <p:nvSpPr>
          <p:cNvPr id="4" name="Footer Placeholder 3">
            <a:extLst>
              <a:ext uri="{FF2B5EF4-FFF2-40B4-BE49-F238E27FC236}">
                <a16:creationId xmlns:a16="http://schemas.microsoft.com/office/drawing/2014/main" id="{86140164-A808-4150-8CF3-6BB53271239F}"/>
              </a:ext>
            </a:extLst>
          </p:cNvPr>
          <p:cNvSpPr>
            <a:spLocks noGrp="1"/>
          </p:cNvSpPr>
          <p:nvPr>
            <p:ph type="ftr" sz="quarter" idx="11"/>
          </p:nvPr>
        </p:nvSpPr>
        <p:spPr/>
        <p:txBody>
          <a:bodyPr/>
          <a:lstStyle/>
          <a:p>
            <a:r>
              <a:rPr lang="en-US"/>
              <a:t>© 2017 Laura Dallas Burford </a:t>
            </a:r>
          </a:p>
        </p:txBody>
      </p:sp>
      <p:sp>
        <p:nvSpPr>
          <p:cNvPr id="5" name="Slide Number Placeholder 4">
            <a:extLst>
              <a:ext uri="{FF2B5EF4-FFF2-40B4-BE49-F238E27FC236}">
                <a16:creationId xmlns:a16="http://schemas.microsoft.com/office/drawing/2014/main" id="{727BDB34-CA8F-4668-B030-75644EE8F3F8}"/>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2415897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346054-70B4-4725-8E64-561CEE0C714C}"/>
              </a:ext>
            </a:extLst>
          </p:cNvPr>
          <p:cNvSpPr>
            <a:spLocks noGrp="1"/>
          </p:cNvSpPr>
          <p:nvPr>
            <p:ph type="dt" sz="half" idx="10"/>
          </p:nvPr>
        </p:nvSpPr>
        <p:spPr/>
        <p:txBody>
          <a:bodyPr/>
          <a:lstStyle/>
          <a:p>
            <a:fld id="{3453BE54-24A8-4A15-92CD-672A0493C953}" type="datetime1">
              <a:rPr lang="en-US" smtClean="0"/>
              <a:t>3/31/2019</a:t>
            </a:fld>
            <a:endParaRPr lang="en-US"/>
          </a:p>
        </p:txBody>
      </p:sp>
      <p:sp>
        <p:nvSpPr>
          <p:cNvPr id="3" name="Footer Placeholder 2">
            <a:extLst>
              <a:ext uri="{FF2B5EF4-FFF2-40B4-BE49-F238E27FC236}">
                <a16:creationId xmlns:a16="http://schemas.microsoft.com/office/drawing/2014/main" id="{1E5574C1-D264-43D6-8E1A-0F6BC11FD742}"/>
              </a:ext>
            </a:extLst>
          </p:cNvPr>
          <p:cNvSpPr>
            <a:spLocks noGrp="1"/>
          </p:cNvSpPr>
          <p:nvPr>
            <p:ph type="ftr" sz="quarter" idx="11"/>
          </p:nvPr>
        </p:nvSpPr>
        <p:spPr/>
        <p:txBody>
          <a:bodyPr/>
          <a:lstStyle/>
          <a:p>
            <a:r>
              <a:rPr lang="en-US"/>
              <a:t>© 2017 Laura Dallas Burford </a:t>
            </a:r>
          </a:p>
        </p:txBody>
      </p:sp>
      <p:sp>
        <p:nvSpPr>
          <p:cNvPr id="4" name="Slide Number Placeholder 3">
            <a:extLst>
              <a:ext uri="{FF2B5EF4-FFF2-40B4-BE49-F238E27FC236}">
                <a16:creationId xmlns:a16="http://schemas.microsoft.com/office/drawing/2014/main" id="{2CCF3262-D208-41C8-B3BF-8A3A4B967CB6}"/>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3007345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3BC7-B90D-4158-8B5B-56C72EE723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F4C200-EC96-4308-B11D-B358329EC1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59B261E-FAA6-42BA-9B26-30DE5BEEB0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BE1BB2-A26D-4C16-87B0-6A9D561BDCBB}"/>
              </a:ext>
            </a:extLst>
          </p:cNvPr>
          <p:cNvSpPr>
            <a:spLocks noGrp="1"/>
          </p:cNvSpPr>
          <p:nvPr>
            <p:ph type="dt" sz="half" idx="10"/>
          </p:nvPr>
        </p:nvSpPr>
        <p:spPr/>
        <p:txBody>
          <a:bodyPr/>
          <a:lstStyle/>
          <a:p>
            <a:fld id="{775864C5-5D3A-4525-B8ED-B4643715F4F1}" type="datetime1">
              <a:rPr lang="en-US" smtClean="0"/>
              <a:t>3/31/2019</a:t>
            </a:fld>
            <a:endParaRPr lang="en-US"/>
          </a:p>
        </p:txBody>
      </p:sp>
      <p:sp>
        <p:nvSpPr>
          <p:cNvPr id="6" name="Footer Placeholder 5">
            <a:extLst>
              <a:ext uri="{FF2B5EF4-FFF2-40B4-BE49-F238E27FC236}">
                <a16:creationId xmlns:a16="http://schemas.microsoft.com/office/drawing/2014/main" id="{7CD9A3CE-9593-4F0C-9F5C-BB25A5BF0FEE}"/>
              </a:ext>
            </a:extLst>
          </p:cNvPr>
          <p:cNvSpPr>
            <a:spLocks noGrp="1"/>
          </p:cNvSpPr>
          <p:nvPr>
            <p:ph type="ftr" sz="quarter" idx="11"/>
          </p:nvPr>
        </p:nvSpPr>
        <p:spPr/>
        <p:txBody>
          <a:bodyPr/>
          <a:lstStyle/>
          <a:p>
            <a:r>
              <a:rPr lang="en-US"/>
              <a:t>© 2017 Laura Dallas Burford </a:t>
            </a:r>
          </a:p>
        </p:txBody>
      </p:sp>
      <p:sp>
        <p:nvSpPr>
          <p:cNvPr id="7" name="Slide Number Placeholder 6">
            <a:extLst>
              <a:ext uri="{FF2B5EF4-FFF2-40B4-BE49-F238E27FC236}">
                <a16:creationId xmlns:a16="http://schemas.microsoft.com/office/drawing/2014/main" id="{569D6DCF-0591-4702-BB11-188687FA8C6E}"/>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765037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66251-E139-404C-A9BE-1A341335CE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99FC34D-346A-4E36-9C0E-3012634575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8FD60FA-37DB-49F4-A98B-D60DEAD55A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433C809-7CE2-4134-B45B-EC7C495E294D}"/>
              </a:ext>
            </a:extLst>
          </p:cNvPr>
          <p:cNvSpPr>
            <a:spLocks noGrp="1"/>
          </p:cNvSpPr>
          <p:nvPr>
            <p:ph type="dt" sz="half" idx="10"/>
          </p:nvPr>
        </p:nvSpPr>
        <p:spPr/>
        <p:txBody>
          <a:bodyPr/>
          <a:lstStyle/>
          <a:p>
            <a:fld id="{C1C7F854-3F44-46C4-81D6-C26092760A49}" type="datetime1">
              <a:rPr lang="en-US" smtClean="0"/>
              <a:t>3/31/2019</a:t>
            </a:fld>
            <a:endParaRPr lang="en-US"/>
          </a:p>
        </p:txBody>
      </p:sp>
      <p:sp>
        <p:nvSpPr>
          <p:cNvPr id="6" name="Footer Placeholder 5">
            <a:extLst>
              <a:ext uri="{FF2B5EF4-FFF2-40B4-BE49-F238E27FC236}">
                <a16:creationId xmlns:a16="http://schemas.microsoft.com/office/drawing/2014/main" id="{CC8BCDFD-7272-469C-B50A-0CFA02A7ECB0}"/>
              </a:ext>
            </a:extLst>
          </p:cNvPr>
          <p:cNvSpPr>
            <a:spLocks noGrp="1"/>
          </p:cNvSpPr>
          <p:nvPr>
            <p:ph type="ftr" sz="quarter" idx="11"/>
          </p:nvPr>
        </p:nvSpPr>
        <p:spPr/>
        <p:txBody>
          <a:bodyPr/>
          <a:lstStyle/>
          <a:p>
            <a:r>
              <a:rPr lang="en-US"/>
              <a:t>© 2017 Laura Dallas Burford </a:t>
            </a:r>
          </a:p>
        </p:txBody>
      </p:sp>
      <p:sp>
        <p:nvSpPr>
          <p:cNvPr id="7" name="Slide Number Placeholder 6">
            <a:extLst>
              <a:ext uri="{FF2B5EF4-FFF2-40B4-BE49-F238E27FC236}">
                <a16:creationId xmlns:a16="http://schemas.microsoft.com/office/drawing/2014/main" id="{AA900120-63A3-4D0D-B9AE-5C46A09480E2}"/>
              </a:ext>
            </a:extLst>
          </p:cNvPr>
          <p:cNvSpPr>
            <a:spLocks noGrp="1"/>
          </p:cNvSpPr>
          <p:nvPr>
            <p:ph type="sldNum" sz="quarter" idx="12"/>
          </p:nvPr>
        </p:nvSpPr>
        <p:spPr/>
        <p:txBody>
          <a:bodyPr/>
          <a:lstStyle/>
          <a:p>
            <a:fld id="{0B3692E1-61E6-4C67-BF2F-971BD4FBEA9E}" type="slidenum">
              <a:rPr lang="en-US" smtClean="0"/>
              <a:t>‹#›</a:t>
            </a:fld>
            <a:endParaRPr lang="en-US"/>
          </a:p>
        </p:txBody>
      </p:sp>
    </p:spTree>
    <p:extLst>
      <p:ext uri="{BB962C8B-B14F-4D97-AF65-F5344CB8AC3E}">
        <p14:creationId xmlns:p14="http://schemas.microsoft.com/office/powerpoint/2010/main" val="145852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B676C7-57ED-4767-A700-EF22CDCF93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C1313E1-98C8-4F9E-A4A7-D201C7DDBC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435C36-4BF7-4BDA-8AA2-1046DC408A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F98D7D-724D-444C-BDE6-DEE98899BF50}" type="datetime1">
              <a:rPr lang="en-US" smtClean="0"/>
              <a:t>3/31/2019</a:t>
            </a:fld>
            <a:endParaRPr lang="en-US"/>
          </a:p>
        </p:txBody>
      </p:sp>
      <p:sp>
        <p:nvSpPr>
          <p:cNvPr id="5" name="Footer Placeholder 4">
            <a:extLst>
              <a:ext uri="{FF2B5EF4-FFF2-40B4-BE49-F238E27FC236}">
                <a16:creationId xmlns:a16="http://schemas.microsoft.com/office/drawing/2014/main" id="{F9207E9F-7E07-4DC5-80C4-56C707848A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2017 Laura Dallas Burford </a:t>
            </a:r>
          </a:p>
        </p:txBody>
      </p:sp>
      <p:sp>
        <p:nvSpPr>
          <p:cNvPr id="6" name="Slide Number Placeholder 5">
            <a:extLst>
              <a:ext uri="{FF2B5EF4-FFF2-40B4-BE49-F238E27FC236}">
                <a16:creationId xmlns:a16="http://schemas.microsoft.com/office/drawing/2014/main" id="{FF466CBC-62EC-40E9-ACBB-6745E95064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3692E1-61E6-4C67-BF2F-971BD4FBEA9E}" type="slidenum">
              <a:rPr lang="en-US" smtClean="0"/>
              <a:t>‹#›</a:t>
            </a:fld>
            <a:endParaRPr lang="en-US"/>
          </a:p>
        </p:txBody>
      </p:sp>
    </p:spTree>
    <p:extLst>
      <p:ext uri="{BB962C8B-B14F-4D97-AF65-F5344CB8AC3E}">
        <p14:creationId xmlns:p14="http://schemas.microsoft.com/office/powerpoint/2010/main" val="2892743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4.jp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09B63-70EF-4FE3-9444-A04D51FE7114}"/>
              </a:ext>
            </a:extLst>
          </p:cNvPr>
          <p:cNvSpPr>
            <a:spLocks noGrp="1"/>
          </p:cNvSpPr>
          <p:nvPr>
            <p:ph type="ctrTitle"/>
          </p:nvPr>
        </p:nvSpPr>
        <p:spPr>
          <a:xfrm>
            <a:off x="1524000" y="671181"/>
            <a:ext cx="9144000" cy="2387600"/>
          </a:xfrm>
        </p:spPr>
        <p:txBody>
          <a:bodyPr>
            <a:normAutofit/>
          </a:bodyPr>
          <a:lstStyle/>
          <a:p>
            <a:r>
              <a:rPr lang="en-US" sz="4800" dirty="0"/>
              <a:t>Keeping Yourself Consulting Business Relevant                             (or How To Not Become a Ghost)</a:t>
            </a:r>
          </a:p>
        </p:txBody>
      </p:sp>
      <p:sp>
        <p:nvSpPr>
          <p:cNvPr id="3" name="Subtitle 2">
            <a:extLst>
              <a:ext uri="{FF2B5EF4-FFF2-40B4-BE49-F238E27FC236}">
                <a16:creationId xmlns:a16="http://schemas.microsoft.com/office/drawing/2014/main" id="{7F8B1760-A498-4C7E-933A-9F0FEF8FFDA2}"/>
              </a:ext>
            </a:extLst>
          </p:cNvPr>
          <p:cNvSpPr>
            <a:spLocks noGrp="1"/>
          </p:cNvSpPr>
          <p:nvPr>
            <p:ph type="subTitle" idx="1"/>
          </p:nvPr>
        </p:nvSpPr>
        <p:spPr>
          <a:xfrm>
            <a:off x="1524000" y="3116784"/>
            <a:ext cx="9144000" cy="3070035"/>
          </a:xfrm>
        </p:spPr>
        <p:txBody>
          <a:bodyPr>
            <a:normAutofit fontScale="77500" lnSpcReduction="20000"/>
          </a:bodyPr>
          <a:lstStyle/>
          <a:p>
            <a:endParaRPr lang="en-US" dirty="0"/>
          </a:p>
          <a:p>
            <a:r>
              <a:rPr lang="en-US" sz="3400" dirty="0"/>
              <a:t>CCN/IMC-Philadelphia Joint Meeting</a:t>
            </a:r>
          </a:p>
          <a:p>
            <a:pPr>
              <a:spcBef>
                <a:spcPts val="0"/>
              </a:spcBef>
            </a:pPr>
            <a:endParaRPr lang="en-US" sz="1500" dirty="0"/>
          </a:p>
          <a:p>
            <a:pPr>
              <a:lnSpc>
                <a:spcPct val="120000"/>
              </a:lnSpc>
            </a:pPr>
            <a:r>
              <a:rPr lang="en-US" sz="3400" dirty="0"/>
              <a:t>Panelists: Laura Dallas Burford and Joshua Greenberg</a:t>
            </a:r>
          </a:p>
          <a:p>
            <a:pPr>
              <a:lnSpc>
                <a:spcPct val="120000"/>
              </a:lnSpc>
            </a:pPr>
            <a:r>
              <a:rPr lang="en-US" sz="3400" dirty="0"/>
              <a:t>Program Producers: Charles Dormer and Ellen Marshall, IMC-Philadelphia and Michael Michalczyk, CCN</a:t>
            </a:r>
          </a:p>
          <a:p>
            <a:endParaRPr lang="en-US" sz="1400" dirty="0"/>
          </a:p>
          <a:p>
            <a:r>
              <a:rPr lang="en-US" sz="3400" dirty="0"/>
              <a:t>April 10, 2018</a:t>
            </a:r>
          </a:p>
        </p:txBody>
      </p:sp>
    </p:spTree>
    <p:extLst>
      <p:ext uri="{BB962C8B-B14F-4D97-AF65-F5344CB8AC3E}">
        <p14:creationId xmlns:p14="http://schemas.microsoft.com/office/powerpoint/2010/main" val="2744803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36A81-2DE3-43A6-9D14-46E93D9756A2}"/>
              </a:ext>
            </a:extLst>
          </p:cNvPr>
          <p:cNvSpPr>
            <a:spLocks noGrp="1"/>
          </p:cNvSpPr>
          <p:nvPr>
            <p:ph type="title"/>
          </p:nvPr>
        </p:nvSpPr>
        <p:spPr>
          <a:xfrm>
            <a:off x="606552" y="206629"/>
            <a:ext cx="10515600" cy="1207643"/>
          </a:xfrm>
        </p:spPr>
        <p:txBody>
          <a:bodyPr>
            <a:normAutofit/>
          </a:bodyPr>
          <a:lstStyle/>
          <a:p>
            <a:r>
              <a:rPr lang="en-US" sz="4000" dirty="0"/>
              <a:t>What Did Employees Look Like In 2018?</a:t>
            </a:r>
          </a:p>
        </p:txBody>
      </p:sp>
      <p:sp>
        <p:nvSpPr>
          <p:cNvPr id="3" name="Content Placeholder 2">
            <a:extLst>
              <a:ext uri="{FF2B5EF4-FFF2-40B4-BE49-F238E27FC236}">
                <a16:creationId xmlns:a16="http://schemas.microsoft.com/office/drawing/2014/main" id="{2F5B66BE-C97B-4A61-9D7B-406C89335CF7}"/>
              </a:ext>
            </a:extLst>
          </p:cNvPr>
          <p:cNvSpPr>
            <a:spLocks noGrp="1"/>
          </p:cNvSpPr>
          <p:nvPr>
            <p:ph idx="1"/>
          </p:nvPr>
        </p:nvSpPr>
        <p:spPr>
          <a:xfrm>
            <a:off x="937260" y="1654937"/>
            <a:ext cx="10317480" cy="4351338"/>
          </a:xfrm>
        </p:spPr>
        <p:txBody>
          <a:bodyPr/>
          <a:lstStyle/>
          <a:p>
            <a:pPr marL="0" indent="0">
              <a:lnSpc>
                <a:spcPct val="100000"/>
              </a:lnSpc>
              <a:buNone/>
            </a:pPr>
            <a:r>
              <a:rPr lang="en-US" dirty="0"/>
              <a:t>Traditional employment</a:t>
            </a:r>
          </a:p>
          <a:p>
            <a:pPr marL="457200" lvl="1" indent="0">
              <a:lnSpc>
                <a:spcPct val="100000"/>
              </a:lnSpc>
              <a:buNone/>
            </a:pPr>
            <a:r>
              <a:rPr lang="en-US" dirty="0"/>
              <a:t>“W-2” employment </a:t>
            </a:r>
          </a:p>
          <a:p>
            <a:pPr marL="0" indent="0">
              <a:lnSpc>
                <a:spcPct val="100000"/>
              </a:lnSpc>
              <a:buNone/>
            </a:pPr>
            <a:r>
              <a:rPr lang="en-US" dirty="0"/>
              <a:t>Alternative employment</a:t>
            </a:r>
          </a:p>
          <a:p>
            <a:pPr marL="457200" lvl="1" indent="0">
              <a:lnSpc>
                <a:spcPct val="100000"/>
              </a:lnSpc>
              <a:buNone/>
            </a:pPr>
            <a:r>
              <a:rPr lang="en-US" dirty="0"/>
              <a:t>Independent contractors (includes consultants)</a:t>
            </a:r>
          </a:p>
          <a:p>
            <a:pPr marL="457200" lvl="1" indent="0">
              <a:lnSpc>
                <a:spcPct val="100000"/>
              </a:lnSpc>
              <a:buNone/>
            </a:pPr>
            <a:r>
              <a:rPr lang="en-US" dirty="0"/>
              <a:t>Contract firm workers</a:t>
            </a:r>
          </a:p>
          <a:p>
            <a:pPr marL="457200" lvl="1" indent="0">
              <a:lnSpc>
                <a:spcPct val="100000"/>
              </a:lnSpc>
              <a:buNone/>
            </a:pPr>
            <a:r>
              <a:rPr lang="en-US" dirty="0"/>
              <a:t>Temporary help</a:t>
            </a:r>
          </a:p>
          <a:p>
            <a:pPr marL="457200" lvl="1" indent="0">
              <a:lnSpc>
                <a:spcPct val="100000"/>
              </a:lnSpc>
              <a:buNone/>
            </a:pPr>
            <a:r>
              <a:rPr lang="en-US" dirty="0"/>
              <a:t>“On-call” workers</a:t>
            </a:r>
          </a:p>
          <a:p>
            <a:pPr lvl="1"/>
            <a:endParaRPr lang="en-US" dirty="0"/>
          </a:p>
          <a:p>
            <a:pPr lvl="1"/>
            <a:endParaRPr lang="en-US" dirty="0"/>
          </a:p>
          <a:p>
            <a:pPr marL="457200" lvl="1" indent="0">
              <a:buNone/>
            </a:pPr>
            <a:r>
              <a:rPr lang="en-US" sz="1600" i="1" dirty="0"/>
              <a:t>Source: Brookings June 2018</a:t>
            </a:r>
          </a:p>
        </p:txBody>
      </p:sp>
    </p:spTree>
    <p:extLst>
      <p:ext uri="{BB962C8B-B14F-4D97-AF65-F5344CB8AC3E}">
        <p14:creationId xmlns:p14="http://schemas.microsoft.com/office/powerpoint/2010/main" val="2430439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4EDB5-FA49-433F-BE55-1A32FE8E1A41}"/>
              </a:ext>
            </a:extLst>
          </p:cNvPr>
          <p:cNvSpPr>
            <a:spLocks noGrp="1"/>
          </p:cNvSpPr>
          <p:nvPr>
            <p:ph type="title"/>
          </p:nvPr>
        </p:nvSpPr>
        <p:spPr>
          <a:xfrm>
            <a:off x="545592" y="113093"/>
            <a:ext cx="10515600" cy="1167067"/>
          </a:xfrm>
        </p:spPr>
        <p:txBody>
          <a:bodyPr>
            <a:normAutofit/>
          </a:bodyPr>
          <a:lstStyle/>
          <a:p>
            <a:r>
              <a:rPr lang="en-US" sz="4000" dirty="0"/>
              <a:t>2018 Facts - Independent Workers</a:t>
            </a:r>
          </a:p>
        </p:txBody>
      </p:sp>
      <p:sp>
        <p:nvSpPr>
          <p:cNvPr id="3" name="Content Placeholder 2">
            <a:extLst>
              <a:ext uri="{FF2B5EF4-FFF2-40B4-BE49-F238E27FC236}">
                <a16:creationId xmlns:a16="http://schemas.microsoft.com/office/drawing/2014/main" id="{50B2D9CD-39B4-44CD-B778-78D2E1B85CA2}"/>
              </a:ext>
            </a:extLst>
          </p:cNvPr>
          <p:cNvSpPr>
            <a:spLocks noGrp="1"/>
          </p:cNvSpPr>
          <p:nvPr>
            <p:ph idx="1"/>
          </p:nvPr>
        </p:nvSpPr>
        <p:spPr>
          <a:xfrm>
            <a:off x="1243584" y="1182624"/>
            <a:ext cx="10110216" cy="5071872"/>
          </a:xfrm>
        </p:spPr>
        <p:txBody>
          <a:bodyPr>
            <a:normAutofit/>
          </a:bodyPr>
          <a:lstStyle/>
          <a:p>
            <a:pPr marL="0" indent="0">
              <a:lnSpc>
                <a:spcPct val="150000"/>
              </a:lnSpc>
              <a:buNone/>
            </a:pPr>
            <a:r>
              <a:rPr lang="en-US" sz="2000" dirty="0"/>
              <a:t>41.8 million Americans pursue independent work</a:t>
            </a:r>
          </a:p>
          <a:p>
            <a:pPr marL="0" indent="0">
              <a:lnSpc>
                <a:spcPct val="150000"/>
              </a:lnSpc>
              <a:buNone/>
            </a:pPr>
            <a:r>
              <a:rPr lang="en-US" sz="2000" dirty="0"/>
              <a:t>63 % of Full-Time Independents said that working independently was by choice</a:t>
            </a:r>
          </a:p>
          <a:p>
            <a:pPr marL="0" indent="0">
              <a:lnSpc>
                <a:spcPct val="150000"/>
              </a:lnSpc>
              <a:buNone/>
            </a:pPr>
            <a:r>
              <a:rPr lang="en-US" sz="2000" dirty="0"/>
              <a:t>6 out of 10 list control of schedule and flexibility as motivators.</a:t>
            </a:r>
          </a:p>
          <a:p>
            <a:pPr marL="0" indent="0">
              <a:lnSpc>
                <a:spcPct val="150000"/>
              </a:lnSpc>
              <a:buNone/>
            </a:pPr>
            <a:r>
              <a:rPr lang="en-US" sz="2000" dirty="0"/>
              <a:t>Millennials and Boomers Dominate</a:t>
            </a:r>
          </a:p>
          <a:p>
            <a:pPr marL="0" indent="0">
              <a:lnSpc>
                <a:spcPct val="150000"/>
              </a:lnSpc>
              <a:buNone/>
            </a:pPr>
            <a:r>
              <a:rPr lang="en-US" sz="2000" dirty="0"/>
              <a:t>21% of Full-Time Independents report earning $100,000 or more</a:t>
            </a:r>
          </a:p>
          <a:p>
            <a:pPr marL="0" indent="0">
              <a:lnSpc>
                <a:spcPct val="150000"/>
              </a:lnSpc>
              <a:buNone/>
            </a:pPr>
            <a:r>
              <a:rPr lang="en-US" sz="2000" dirty="0"/>
              <a:t>72% are very satisfied (8-10 on 10 point scale) with being an independent worker</a:t>
            </a:r>
          </a:p>
          <a:p>
            <a:pPr marL="0" indent="0">
              <a:lnSpc>
                <a:spcPct val="150000"/>
              </a:lnSpc>
              <a:buNone/>
            </a:pPr>
            <a:r>
              <a:rPr lang="en-US" sz="2000" dirty="0"/>
              <a:t>64 % of Full-Time Independents said they will continue to work as an independent worker</a:t>
            </a:r>
          </a:p>
          <a:p>
            <a:pPr marL="0" indent="0">
              <a:lnSpc>
                <a:spcPct val="100000"/>
              </a:lnSpc>
              <a:buNone/>
            </a:pPr>
            <a:r>
              <a:rPr lang="en-US" sz="2000" dirty="0"/>
              <a:t>$1.1 trillion dollars of revenue for the U.S. Economy (more than the annual revenue of Walmart, ExxonMobil, and Apple) or 6% of the GDP.  (2016 Numbers)</a:t>
            </a:r>
          </a:p>
        </p:txBody>
      </p:sp>
      <p:sp>
        <p:nvSpPr>
          <p:cNvPr id="4" name="TextBox 3">
            <a:extLst>
              <a:ext uri="{FF2B5EF4-FFF2-40B4-BE49-F238E27FC236}">
                <a16:creationId xmlns:a16="http://schemas.microsoft.com/office/drawing/2014/main" id="{F444E004-498E-4B61-90AE-4E0CBCC601F7}"/>
              </a:ext>
            </a:extLst>
          </p:cNvPr>
          <p:cNvSpPr txBox="1"/>
          <p:nvPr/>
        </p:nvSpPr>
        <p:spPr>
          <a:xfrm>
            <a:off x="838200" y="6254496"/>
            <a:ext cx="1957395" cy="338554"/>
          </a:xfrm>
          <a:prstGeom prst="rect">
            <a:avLst/>
          </a:prstGeom>
          <a:noFill/>
        </p:spPr>
        <p:txBody>
          <a:bodyPr wrap="none" rtlCol="0">
            <a:spAutoFit/>
          </a:bodyPr>
          <a:lstStyle/>
          <a:p>
            <a:r>
              <a:rPr lang="en-US" sz="1600" i="1" dirty="0"/>
              <a:t>Source MBO Partners</a:t>
            </a:r>
          </a:p>
        </p:txBody>
      </p:sp>
    </p:spTree>
    <p:extLst>
      <p:ext uri="{BB962C8B-B14F-4D97-AF65-F5344CB8AC3E}">
        <p14:creationId xmlns:p14="http://schemas.microsoft.com/office/powerpoint/2010/main" val="53582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peech Bubble: Rectangle with Corners Rounded 30">
            <a:extLst>
              <a:ext uri="{FF2B5EF4-FFF2-40B4-BE49-F238E27FC236}">
                <a16:creationId xmlns:a16="http://schemas.microsoft.com/office/drawing/2014/main" id="{34FCE734-51A2-4CCE-B521-233FD8D7F553}"/>
              </a:ext>
            </a:extLst>
          </p:cNvPr>
          <p:cNvSpPr/>
          <p:nvPr/>
        </p:nvSpPr>
        <p:spPr>
          <a:xfrm flipH="1">
            <a:off x="532271" y="1347384"/>
            <a:ext cx="2156573" cy="1524542"/>
          </a:xfrm>
          <a:prstGeom prst="wedgeRoundRect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Speech Bubble: Rectangle with Corners Rounded 29">
            <a:extLst>
              <a:ext uri="{FF2B5EF4-FFF2-40B4-BE49-F238E27FC236}">
                <a16:creationId xmlns:a16="http://schemas.microsoft.com/office/drawing/2014/main" id="{40C2AB54-878C-44CC-9718-F91D756EAFCA}"/>
              </a:ext>
            </a:extLst>
          </p:cNvPr>
          <p:cNvSpPr/>
          <p:nvPr/>
        </p:nvSpPr>
        <p:spPr>
          <a:xfrm>
            <a:off x="9956503" y="1346966"/>
            <a:ext cx="2061388" cy="1629115"/>
          </a:xfrm>
          <a:prstGeom prst="wedgeRoundRectCallou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63374" y="1599284"/>
            <a:ext cx="4049037" cy="4049037"/>
          </a:xfrm>
          <a:prstGeom prst="rect">
            <a:avLst/>
          </a:prstGeom>
          <a:solidFill>
            <a:srgbClr val="F3F7FB"/>
          </a:solidFill>
        </p:spPr>
      </p:pic>
      <p:sp>
        <p:nvSpPr>
          <p:cNvPr id="2" name="Rectangle 1"/>
          <p:cNvSpPr/>
          <p:nvPr/>
        </p:nvSpPr>
        <p:spPr>
          <a:xfrm>
            <a:off x="3493034" y="1720113"/>
            <a:ext cx="966499" cy="53793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GIG</a:t>
            </a:r>
          </a:p>
        </p:txBody>
      </p:sp>
      <p:sp>
        <p:nvSpPr>
          <p:cNvPr id="3" name="Rectangle 2"/>
          <p:cNvSpPr/>
          <p:nvPr/>
        </p:nvSpPr>
        <p:spPr>
          <a:xfrm>
            <a:off x="2690227" y="4152794"/>
            <a:ext cx="1441420"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Network</a:t>
            </a:r>
          </a:p>
        </p:txBody>
      </p:sp>
      <p:sp>
        <p:nvSpPr>
          <p:cNvPr id="9" name="Rectangle 8"/>
          <p:cNvSpPr/>
          <p:nvPr/>
        </p:nvSpPr>
        <p:spPr>
          <a:xfrm>
            <a:off x="3410937" y="4866215"/>
            <a:ext cx="1176840"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Uber</a:t>
            </a:r>
          </a:p>
        </p:txBody>
      </p:sp>
      <p:sp>
        <p:nvSpPr>
          <p:cNvPr id="10" name="Rectangle 9"/>
          <p:cNvSpPr/>
          <p:nvPr/>
        </p:nvSpPr>
        <p:spPr>
          <a:xfrm>
            <a:off x="3041628" y="2519698"/>
            <a:ext cx="90281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1099</a:t>
            </a:r>
          </a:p>
        </p:txBody>
      </p:sp>
      <p:sp>
        <p:nvSpPr>
          <p:cNvPr id="11" name="Rectangle 10"/>
          <p:cNvSpPr/>
          <p:nvPr/>
        </p:nvSpPr>
        <p:spPr>
          <a:xfrm>
            <a:off x="2274384" y="3336246"/>
            <a:ext cx="1797287"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Alternative</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7"/>
          <p:cNvSpPr/>
          <p:nvPr/>
        </p:nvSpPr>
        <p:spPr>
          <a:xfrm>
            <a:off x="7615768" y="1727471"/>
            <a:ext cx="2067901"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Independent</a:t>
            </a:r>
          </a:p>
        </p:txBody>
      </p:sp>
      <p:sp>
        <p:nvSpPr>
          <p:cNvPr id="13" name="Rectangle 12"/>
          <p:cNvSpPr/>
          <p:nvPr/>
        </p:nvSpPr>
        <p:spPr>
          <a:xfrm>
            <a:off x="8073433" y="2558288"/>
            <a:ext cx="169790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effectLst/>
                <a:uLnTx/>
                <a:uFillTx/>
                <a:latin typeface="Times New Roman" panose="02020603050405020304" pitchFamily="18" charset="0"/>
                <a:ea typeface="+mn-ea"/>
                <a:cs typeface="Times New Roman" panose="02020603050405020304" pitchFamily="18" charset="0"/>
              </a:rPr>
              <a:t>Freelancer</a:t>
            </a:r>
          </a:p>
        </p:txBody>
      </p:sp>
      <p:sp>
        <p:nvSpPr>
          <p:cNvPr id="14" name="Rectangle 13"/>
          <p:cNvSpPr/>
          <p:nvPr/>
        </p:nvSpPr>
        <p:spPr>
          <a:xfrm>
            <a:off x="7780724" y="4893622"/>
            <a:ext cx="1181734"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Shared</a:t>
            </a:r>
          </a:p>
        </p:txBody>
      </p:sp>
      <p:sp>
        <p:nvSpPr>
          <p:cNvPr id="15" name="Rectangle 14"/>
          <p:cNvSpPr/>
          <p:nvPr/>
        </p:nvSpPr>
        <p:spPr>
          <a:xfrm>
            <a:off x="8172157" y="3335654"/>
            <a:ext cx="2187365" cy="52322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On-Demand</a:t>
            </a:r>
          </a:p>
        </p:txBody>
      </p:sp>
      <p:sp>
        <p:nvSpPr>
          <p:cNvPr id="17" name="Rectangle 16"/>
          <p:cNvSpPr/>
          <p:nvPr/>
        </p:nvSpPr>
        <p:spPr>
          <a:xfrm>
            <a:off x="8087097" y="4138923"/>
            <a:ext cx="1778051" cy="52322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Times New Roman" panose="02020603050405020304" pitchFamily="18" charset="0"/>
                <a:ea typeface="+mn-ea"/>
                <a:cs typeface="Times New Roman" panose="02020603050405020304" pitchFamily="18" charset="0"/>
              </a:rPr>
              <a:t>Contingent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6" name="Title 7"/>
          <p:cNvSpPr>
            <a:spLocks noGrp="1"/>
          </p:cNvSpPr>
          <p:nvPr>
            <p:ph type="title"/>
          </p:nvPr>
        </p:nvSpPr>
        <p:spPr>
          <a:xfrm>
            <a:off x="321841" y="180559"/>
            <a:ext cx="10988511" cy="912261"/>
          </a:xfrm>
        </p:spPr>
        <p:txBody>
          <a:bodyPr>
            <a:normAutofit/>
          </a:bodyPr>
          <a:lstStyle/>
          <a:p>
            <a:r>
              <a:rPr lang="en-US" sz="4800" dirty="0"/>
              <a:t>The New Reality - Future of Work </a:t>
            </a:r>
          </a:p>
        </p:txBody>
      </p:sp>
      <p:sp>
        <p:nvSpPr>
          <p:cNvPr id="16" name="Rectangle 15">
            <a:extLst>
              <a:ext uri="{FF2B5EF4-FFF2-40B4-BE49-F238E27FC236}">
                <a16:creationId xmlns:a16="http://schemas.microsoft.com/office/drawing/2014/main" id="{C97F6FE3-31C4-489A-B276-8B5E94256AB4}"/>
              </a:ext>
            </a:extLst>
          </p:cNvPr>
          <p:cNvSpPr/>
          <p:nvPr/>
        </p:nvSpPr>
        <p:spPr>
          <a:xfrm>
            <a:off x="577393" y="1560520"/>
            <a:ext cx="2096621" cy="954107"/>
          </a:xfrm>
          <a:prstGeom prst="rect">
            <a:avLst/>
          </a:prstGeom>
          <a:noFill/>
          <a:ln>
            <a:noFill/>
          </a:ln>
        </p:spPr>
        <p:style>
          <a:lnRef idx="1">
            <a:schemeClr val="accent5"/>
          </a:lnRef>
          <a:fillRef idx="2">
            <a:schemeClr val="accent5"/>
          </a:fillRef>
          <a:effectRef idx="1">
            <a:schemeClr val="accent5"/>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u="none" strike="noStrike" kern="1200" cap="none" spc="0" normalizeH="0" baseline="0" noProof="0" dirty="0">
                <a:ln>
                  <a:noFill/>
                </a:ln>
                <a:solidFill>
                  <a:srgbClr val="C00000"/>
                </a:solidFill>
                <a:effectLst/>
                <a:uLnTx/>
                <a:uFillTx/>
                <a:ea typeface="+mn-ea"/>
                <a:cs typeface="Times New Roman" panose="02020603050405020304" pitchFamily="18" charset="0"/>
              </a:rPr>
              <a:t>What Do We Call “Work”?</a:t>
            </a:r>
          </a:p>
        </p:txBody>
      </p:sp>
      <p:sp>
        <p:nvSpPr>
          <p:cNvPr id="18" name="Rectangle 17">
            <a:extLst>
              <a:ext uri="{FF2B5EF4-FFF2-40B4-BE49-F238E27FC236}">
                <a16:creationId xmlns:a16="http://schemas.microsoft.com/office/drawing/2014/main" id="{95ADD113-964B-450C-AFBC-9C923A1E458F}"/>
              </a:ext>
            </a:extLst>
          </p:cNvPr>
          <p:cNvSpPr/>
          <p:nvPr/>
        </p:nvSpPr>
        <p:spPr>
          <a:xfrm>
            <a:off x="9986479" y="1434903"/>
            <a:ext cx="2001435" cy="138499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srgbClr val="C00000"/>
                </a:solidFill>
                <a:effectLst/>
                <a:uLnTx/>
                <a:uFillTx/>
                <a:ea typeface="+mn-ea"/>
                <a:cs typeface="Times New Roman" panose="02020603050405020304" pitchFamily="18" charset="0"/>
              </a:rPr>
              <a:t>What Do We Call “Workers”?</a:t>
            </a:r>
          </a:p>
        </p:txBody>
      </p:sp>
    </p:spTree>
    <p:extLst>
      <p:ext uri="{BB962C8B-B14F-4D97-AF65-F5344CB8AC3E}">
        <p14:creationId xmlns:p14="http://schemas.microsoft.com/office/powerpoint/2010/main" val="168210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6397959A-BBD2-40C9-BE86-ACFFA2C1DC1C}"/>
              </a:ext>
            </a:extLst>
          </p:cNvPr>
          <p:cNvSpPr txBox="1">
            <a:spLocks/>
          </p:cNvSpPr>
          <p:nvPr/>
        </p:nvSpPr>
        <p:spPr>
          <a:xfrm>
            <a:off x="7521617" y="3188814"/>
            <a:ext cx="4206695" cy="1195661"/>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kumimoji="0" lang="en-US" sz="3600" b="0" i="0" u="none" strike="noStrike" kern="0" cap="none" spc="0" normalizeH="0" baseline="0" noProof="0" dirty="0">
                <a:ln>
                  <a:noFill/>
                </a:ln>
                <a:solidFill>
                  <a:schemeClr val="tx2"/>
                </a:solidFill>
                <a:effectLst/>
                <a:uLnTx/>
                <a:uFillTx/>
                <a:latin typeface="Georgia" panose="02040502050405020303" pitchFamily="18" charset="0"/>
                <a:ea typeface="+mn-ea"/>
                <a:cs typeface="+mn-cs"/>
              </a:rPr>
              <a:t>Project Oriented </a:t>
            </a:r>
          </a:p>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kumimoji="0" lang="en-US" sz="3600" b="0" i="0" u="none" strike="noStrike" kern="0" cap="none" spc="0" normalizeH="0" baseline="0" noProof="0" dirty="0">
                <a:ln>
                  <a:noFill/>
                </a:ln>
                <a:solidFill>
                  <a:schemeClr val="tx2"/>
                </a:solidFill>
                <a:effectLst/>
                <a:uLnTx/>
                <a:uFillTx/>
                <a:latin typeface="Georgia" panose="02040502050405020303" pitchFamily="18" charset="0"/>
                <a:ea typeface="+mn-ea"/>
                <a:cs typeface="+mn-cs"/>
              </a:rPr>
              <a:t>Work</a:t>
            </a:r>
            <a:endParaRPr kumimoji="0" lang="en-US" sz="3600" b="0" i="0" u="none" strike="noStrike" kern="0" cap="none" spc="0" normalizeH="0" baseline="0" noProof="0" dirty="0">
              <a:ln>
                <a:noFill/>
              </a:ln>
              <a:solidFill>
                <a:schemeClr val="tx2"/>
              </a:solidFill>
              <a:effectLst/>
              <a:uLnTx/>
              <a:uFillTx/>
              <a:latin typeface="Calibri" panose="020F0502020204030204"/>
              <a:ea typeface="+mn-ea"/>
              <a:cs typeface="+mn-cs"/>
            </a:endParaRPr>
          </a:p>
        </p:txBody>
      </p:sp>
      <p:sp>
        <p:nvSpPr>
          <p:cNvPr id="13" name="Content Placeholder 2">
            <a:extLst>
              <a:ext uri="{FF2B5EF4-FFF2-40B4-BE49-F238E27FC236}">
                <a16:creationId xmlns:a16="http://schemas.microsoft.com/office/drawing/2014/main" id="{A95C0503-0B73-43F9-8998-2CC1E400ACF6}"/>
              </a:ext>
            </a:extLst>
          </p:cNvPr>
          <p:cNvSpPr txBox="1">
            <a:spLocks/>
          </p:cNvSpPr>
          <p:nvPr/>
        </p:nvSpPr>
        <p:spPr>
          <a:xfrm>
            <a:off x="1308778" y="3492861"/>
            <a:ext cx="4998264" cy="958903"/>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ts val="0"/>
              </a:spcBef>
              <a:spcAft>
                <a:spcPct val="0"/>
              </a:spcAft>
              <a:buClrTx/>
              <a:buSzPct val="100000"/>
              <a:buFont typeface="Arial" panose="020B0604020202020204" pitchFamily="34" charset="0"/>
              <a:buNone/>
              <a:tabLst/>
              <a:defRPr/>
            </a:pP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Emerging Technologies </a:t>
            </a:r>
          </a:p>
          <a:p>
            <a:pPr marL="0" marR="0" lvl="0" indent="0" algn="ctr" defTabSz="914400" rtl="0" eaLnBrk="1" fontAlgn="base" latinLnBrk="0" hangingPunct="1">
              <a:lnSpc>
                <a:spcPct val="100000"/>
              </a:lnSpc>
              <a:spcBef>
                <a:spcPts val="0"/>
              </a:spcBef>
              <a:spcAft>
                <a:spcPct val="0"/>
              </a:spcAft>
              <a:buClrTx/>
              <a:buSzPct val="100000"/>
              <a:buFont typeface="Arial" panose="020B0604020202020204" pitchFamily="34" charset="0"/>
              <a:buNone/>
              <a:tabLst/>
              <a:defRPr/>
            </a:pPr>
            <a:r>
              <a:rPr lang="en-US" sz="2600" kern="0" dirty="0">
                <a:solidFill>
                  <a:srgbClr val="162939"/>
                </a:solidFill>
                <a:latin typeface="Georgia" panose="02040502050405020303" pitchFamily="18" charset="0"/>
              </a:rPr>
              <a:t>AI - </a:t>
            </a: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Data Analytics </a:t>
            </a:r>
            <a:endParaRPr kumimoji="0" lang="en-US" sz="2600" b="0" i="0" u="none" strike="noStrike" kern="0" cap="none" spc="0" normalizeH="0" baseline="0" noProof="0" dirty="0">
              <a:ln>
                <a:noFill/>
              </a:ln>
              <a:solidFill>
                <a:srgbClr val="162939"/>
              </a:solidFill>
              <a:effectLst/>
              <a:uLnTx/>
              <a:uFillTx/>
              <a:latin typeface="Calibri" panose="020F0502020204030204"/>
              <a:ea typeface="+mn-ea"/>
              <a:cs typeface="+mn-cs"/>
            </a:endParaRPr>
          </a:p>
        </p:txBody>
      </p:sp>
      <p:sp>
        <p:nvSpPr>
          <p:cNvPr id="15" name="Content Placeholder 2">
            <a:extLst>
              <a:ext uri="{FF2B5EF4-FFF2-40B4-BE49-F238E27FC236}">
                <a16:creationId xmlns:a16="http://schemas.microsoft.com/office/drawing/2014/main" id="{7E83D04F-5818-441B-9FE3-0D0A654836AB}"/>
              </a:ext>
            </a:extLst>
          </p:cNvPr>
          <p:cNvSpPr txBox="1">
            <a:spLocks/>
          </p:cNvSpPr>
          <p:nvPr/>
        </p:nvSpPr>
        <p:spPr>
          <a:xfrm>
            <a:off x="526148" y="5035714"/>
            <a:ext cx="6662875"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Increased Innovation</a:t>
            </a:r>
          </a:p>
        </p:txBody>
      </p:sp>
      <p:sp>
        <p:nvSpPr>
          <p:cNvPr id="14" name="Content Placeholder 2">
            <a:extLst>
              <a:ext uri="{FF2B5EF4-FFF2-40B4-BE49-F238E27FC236}">
                <a16:creationId xmlns:a16="http://schemas.microsoft.com/office/drawing/2014/main" id="{17B58349-A1E7-441A-A0C1-450677489D8E}"/>
              </a:ext>
            </a:extLst>
          </p:cNvPr>
          <p:cNvSpPr txBox="1">
            <a:spLocks/>
          </p:cNvSpPr>
          <p:nvPr/>
        </p:nvSpPr>
        <p:spPr>
          <a:xfrm>
            <a:off x="526148" y="4459272"/>
            <a:ext cx="6662875"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lang="en-US" sz="2600" kern="0" dirty="0">
                <a:solidFill>
                  <a:srgbClr val="162939"/>
                </a:solidFill>
                <a:latin typeface="Georgia" panose="02040502050405020303" pitchFamily="18" charset="0"/>
              </a:rPr>
              <a:t>Improved Communication</a:t>
            </a: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 </a:t>
            </a:r>
            <a:endParaRPr kumimoji="0" lang="en-US" sz="2600" b="0" i="0" u="none" strike="noStrike" kern="0" cap="none" spc="0" normalizeH="0" baseline="0" noProof="0" dirty="0">
              <a:ln>
                <a:noFill/>
              </a:ln>
              <a:solidFill>
                <a:srgbClr val="162939"/>
              </a:solidFill>
              <a:effectLst/>
              <a:uLnTx/>
              <a:uFillTx/>
              <a:latin typeface="Calibri" panose="020F0502020204030204"/>
              <a:ea typeface="+mn-ea"/>
              <a:cs typeface="+mn-cs"/>
            </a:endParaRPr>
          </a:p>
        </p:txBody>
      </p:sp>
      <p:sp>
        <p:nvSpPr>
          <p:cNvPr id="16" name="Content Placeholder 2">
            <a:extLst>
              <a:ext uri="{FF2B5EF4-FFF2-40B4-BE49-F238E27FC236}">
                <a16:creationId xmlns:a16="http://schemas.microsoft.com/office/drawing/2014/main" id="{87A0A0B4-F6F2-427F-9279-59FB7BF7944A}"/>
              </a:ext>
            </a:extLst>
          </p:cNvPr>
          <p:cNvSpPr txBox="1">
            <a:spLocks/>
          </p:cNvSpPr>
          <p:nvPr/>
        </p:nvSpPr>
        <p:spPr>
          <a:xfrm>
            <a:off x="658859" y="1632741"/>
            <a:ext cx="6298104"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lang="en-US" sz="2600" kern="0" dirty="0">
                <a:solidFill>
                  <a:srgbClr val="162939"/>
                </a:solidFill>
                <a:latin typeface="Georgia" panose="02040502050405020303" pitchFamily="18" charset="0"/>
              </a:rPr>
              <a:t>Economic Downturn of 2008</a:t>
            </a: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 </a:t>
            </a:r>
            <a:endParaRPr kumimoji="0" lang="en-US" sz="2600" b="0" i="0" u="none" strike="noStrike" kern="0" cap="none" spc="0" normalizeH="0" baseline="0" noProof="0" dirty="0">
              <a:ln>
                <a:noFill/>
              </a:ln>
              <a:solidFill>
                <a:srgbClr val="162939"/>
              </a:solidFill>
              <a:effectLst/>
              <a:uLnTx/>
              <a:uFillTx/>
              <a:latin typeface="Calibri" panose="020F0502020204030204"/>
              <a:ea typeface="+mn-ea"/>
              <a:cs typeface="+mn-cs"/>
            </a:endParaRPr>
          </a:p>
        </p:txBody>
      </p:sp>
      <p:sp>
        <p:nvSpPr>
          <p:cNvPr id="17" name="Content Placeholder 2">
            <a:extLst>
              <a:ext uri="{FF2B5EF4-FFF2-40B4-BE49-F238E27FC236}">
                <a16:creationId xmlns:a16="http://schemas.microsoft.com/office/drawing/2014/main" id="{51F7D1D5-3AFF-4312-9A32-4FF6648C17C5}"/>
              </a:ext>
            </a:extLst>
          </p:cNvPr>
          <p:cNvSpPr txBox="1">
            <a:spLocks/>
          </p:cNvSpPr>
          <p:nvPr/>
        </p:nvSpPr>
        <p:spPr>
          <a:xfrm>
            <a:off x="476475" y="2248581"/>
            <a:ext cx="6662875"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lang="en-US" sz="2600" kern="0" dirty="0">
                <a:solidFill>
                  <a:srgbClr val="162939"/>
                </a:solidFill>
                <a:latin typeface="Georgia" panose="02040502050405020303" pitchFamily="18" charset="0"/>
              </a:rPr>
              <a:t>Commitment to Employees </a:t>
            </a:r>
            <a:endParaRPr kumimoji="0" lang="en-US" sz="2600" b="0" i="0" u="none" strike="noStrike" kern="0" cap="none" spc="0" normalizeH="0" baseline="0" noProof="0" dirty="0">
              <a:ln>
                <a:noFill/>
              </a:ln>
              <a:solidFill>
                <a:srgbClr val="162939"/>
              </a:solidFill>
              <a:effectLst/>
              <a:uLnTx/>
              <a:uFillTx/>
              <a:latin typeface="Calibri" panose="020F0502020204030204"/>
              <a:ea typeface="+mn-ea"/>
              <a:cs typeface="+mn-cs"/>
            </a:endParaRPr>
          </a:p>
        </p:txBody>
      </p:sp>
      <p:sp>
        <p:nvSpPr>
          <p:cNvPr id="11" name="Title 1">
            <a:extLst>
              <a:ext uri="{FF2B5EF4-FFF2-40B4-BE49-F238E27FC236}">
                <a16:creationId xmlns:a16="http://schemas.microsoft.com/office/drawing/2014/main" id="{A57A44B2-990E-45D5-AB0D-922E6B59F891}"/>
              </a:ext>
            </a:extLst>
          </p:cNvPr>
          <p:cNvSpPr txBox="1">
            <a:spLocks/>
          </p:cNvSpPr>
          <p:nvPr/>
        </p:nvSpPr>
        <p:spPr>
          <a:xfrm>
            <a:off x="658859" y="233181"/>
            <a:ext cx="10508776"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Reasons for the New Economy </a:t>
            </a:r>
          </a:p>
        </p:txBody>
      </p:sp>
      <p:sp>
        <p:nvSpPr>
          <p:cNvPr id="5" name="Arrow: Right 4">
            <a:extLst>
              <a:ext uri="{FF2B5EF4-FFF2-40B4-BE49-F238E27FC236}">
                <a16:creationId xmlns:a16="http://schemas.microsoft.com/office/drawing/2014/main" id="{807D45B9-DF53-4676-ACE3-3C6ECEA11233}"/>
              </a:ext>
            </a:extLst>
          </p:cNvPr>
          <p:cNvSpPr/>
          <p:nvPr/>
        </p:nvSpPr>
        <p:spPr>
          <a:xfrm>
            <a:off x="6840010" y="3424290"/>
            <a:ext cx="557051" cy="72471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2">
            <a:extLst>
              <a:ext uri="{FF2B5EF4-FFF2-40B4-BE49-F238E27FC236}">
                <a16:creationId xmlns:a16="http://schemas.microsoft.com/office/drawing/2014/main" id="{5AF2C37E-4101-4B1D-A460-D3472F6FEA78}"/>
              </a:ext>
            </a:extLst>
          </p:cNvPr>
          <p:cNvSpPr txBox="1">
            <a:spLocks/>
          </p:cNvSpPr>
          <p:nvPr/>
        </p:nvSpPr>
        <p:spPr>
          <a:xfrm>
            <a:off x="476473" y="5612156"/>
            <a:ext cx="6662875"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4</a:t>
            </a:r>
            <a:r>
              <a:rPr kumimoji="0" lang="en-US" sz="2600" b="0" i="0" u="none" strike="noStrike" kern="0" cap="none" spc="0" normalizeH="0" baseline="30000" noProof="0" dirty="0">
                <a:ln>
                  <a:noFill/>
                </a:ln>
                <a:solidFill>
                  <a:srgbClr val="162939"/>
                </a:solidFill>
                <a:effectLst/>
                <a:uLnTx/>
                <a:uFillTx/>
                <a:latin typeface="Georgia" panose="02040502050405020303" pitchFamily="18" charset="0"/>
                <a:ea typeface="+mn-ea"/>
                <a:cs typeface="+mn-cs"/>
              </a:rPr>
              <a:t>th</a:t>
            </a:r>
            <a:r>
              <a:rPr kumimoji="0" lang="en-US" sz="2600" b="0" i="0" u="none" strike="noStrike" kern="0" cap="none" spc="0" normalizeH="0" baseline="0" noProof="0" dirty="0">
                <a:ln>
                  <a:noFill/>
                </a:ln>
                <a:solidFill>
                  <a:srgbClr val="162939"/>
                </a:solidFill>
                <a:effectLst/>
                <a:uLnTx/>
                <a:uFillTx/>
                <a:latin typeface="Georgia" panose="02040502050405020303" pitchFamily="18" charset="0"/>
                <a:ea typeface="+mn-ea"/>
                <a:cs typeface="+mn-cs"/>
              </a:rPr>
              <a:t> Industrial Revolution </a:t>
            </a:r>
          </a:p>
        </p:txBody>
      </p:sp>
      <p:sp>
        <p:nvSpPr>
          <p:cNvPr id="18" name="Content Placeholder 2">
            <a:extLst>
              <a:ext uri="{FF2B5EF4-FFF2-40B4-BE49-F238E27FC236}">
                <a16:creationId xmlns:a16="http://schemas.microsoft.com/office/drawing/2014/main" id="{7BA899E8-EC7E-4D28-81BF-10E06C057D16}"/>
              </a:ext>
            </a:extLst>
          </p:cNvPr>
          <p:cNvSpPr txBox="1">
            <a:spLocks/>
          </p:cNvSpPr>
          <p:nvPr/>
        </p:nvSpPr>
        <p:spPr>
          <a:xfrm>
            <a:off x="463688" y="2895236"/>
            <a:ext cx="6662875" cy="561427"/>
          </a:xfrm>
          <a:prstGeom prst="rect">
            <a:avLst/>
          </a:prstGeom>
        </p:spPr>
        <p:txBody>
          <a:bodyPr/>
          <a:lstStyle>
            <a:lvl1pPr marL="342900" indent="-342900" algn="l" rtl="0" eaLnBrk="1" fontAlgn="base" hangingPunct="1">
              <a:spcBef>
                <a:spcPct val="20000"/>
              </a:spcBef>
              <a:spcAft>
                <a:spcPct val="0"/>
              </a:spcAft>
              <a:buClrTx/>
              <a:buSzPct val="100000"/>
              <a:buFont typeface="Arial" panose="020B0604020202020204" pitchFamily="34" charset="0"/>
              <a:buChar char="•"/>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80000"/>
              <a:buFont typeface="Arial" panose="020B0604020202020204" pitchFamily="34" charset="0"/>
              <a:buChar char="•"/>
              <a:defRPr sz="2600">
                <a:solidFill>
                  <a:schemeClr val="tx1"/>
                </a:solidFill>
                <a:latin typeface="+mn-lt"/>
              </a:defRPr>
            </a:lvl2pPr>
            <a:lvl3pPr marL="1022350" indent="-350838" algn="l" rtl="0" eaLnBrk="1" fontAlgn="base" hangingPunct="1">
              <a:spcBef>
                <a:spcPct val="20000"/>
              </a:spcBef>
              <a:spcAft>
                <a:spcPct val="0"/>
              </a:spcAft>
              <a:buClr>
                <a:srgbClr val="0070C0"/>
              </a:buClr>
              <a:buSzPct val="75000"/>
              <a:buFont typeface="Arial" panose="020B0604020202020204" pitchFamily="34" charset="0"/>
              <a:buChar char="•"/>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5000"/>
              <a:buFont typeface="Arial" panose="020B0604020202020204" pitchFamily="34" charset="0"/>
              <a:buChar char="•"/>
              <a:defRPr sz="2000">
                <a:solidFill>
                  <a:schemeClr val="tx1"/>
                </a:solidFill>
                <a:latin typeface="+mn-lt"/>
              </a:defRPr>
            </a:lvl4pPr>
            <a:lvl5pPr marL="1681163" indent="-339725" algn="l" rtl="0" eaLnBrk="1" fontAlgn="base" hangingPunct="1">
              <a:spcBef>
                <a:spcPct val="20000"/>
              </a:spcBef>
              <a:spcAft>
                <a:spcPct val="0"/>
              </a:spcAft>
              <a:buClr>
                <a:srgbClr val="0070C0"/>
              </a:buClr>
              <a:buSzPct val="75000"/>
              <a:buFont typeface="Arial" panose="020B0604020202020204" pitchFamily="34" charset="0"/>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a:lstStyle>
          <a:p>
            <a:pPr marL="0" marR="0" lvl="0" indent="0" algn="ctr" defTabSz="914400" rtl="0" eaLnBrk="1" fontAlgn="base" latinLnBrk="0" hangingPunct="1">
              <a:lnSpc>
                <a:spcPct val="100000"/>
              </a:lnSpc>
              <a:spcBef>
                <a:spcPct val="20000"/>
              </a:spcBef>
              <a:spcAft>
                <a:spcPct val="0"/>
              </a:spcAft>
              <a:buClrTx/>
              <a:buSzPct val="100000"/>
              <a:buFont typeface="Arial" panose="020B0604020202020204" pitchFamily="34" charset="0"/>
              <a:buNone/>
              <a:tabLst/>
              <a:defRPr/>
            </a:pPr>
            <a:r>
              <a:rPr lang="en-US" sz="2600" kern="0" dirty="0">
                <a:solidFill>
                  <a:srgbClr val="162939"/>
                </a:solidFill>
                <a:latin typeface="Georgia" panose="02040502050405020303" pitchFamily="18" charset="0"/>
              </a:rPr>
              <a:t>Personal Preference</a:t>
            </a:r>
            <a:endParaRPr kumimoji="0" lang="en-US" sz="2600" b="0" i="0" u="none" strike="noStrike" kern="0" cap="none" spc="0" normalizeH="0" baseline="0" noProof="0" dirty="0">
              <a:ln>
                <a:noFill/>
              </a:ln>
              <a:solidFill>
                <a:srgbClr val="162939"/>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5304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3753" y="2121694"/>
            <a:ext cx="1300162" cy="1307306"/>
          </a:xfrm>
          <a:prstGeom prst="rect">
            <a:avLst/>
          </a:prstGeom>
          <a:ln>
            <a:solidFill>
              <a:schemeClr val="accent3">
                <a:lumMod val="50000"/>
              </a:schemeClr>
            </a:solidFill>
          </a:ln>
        </p:spPr>
      </p:pic>
      <p:grpSp>
        <p:nvGrpSpPr>
          <p:cNvPr id="13" name="Group 12"/>
          <p:cNvGrpSpPr/>
          <p:nvPr/>
        </p:nvGrpSpPr>
        <p:grpSpPr>
          <a:xfrm>
            <a:off x="3712191" y="600520"/>
            <a:ext cx="6823881" cy="5378931"/>
            <a:chOff x="3429001" y="838200"/>
            <a:chExt cx="5187553" cy="4675784"/>
          </a:xfrm>
        </p:grpSpPr>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1" y="838200"/>
              <a:ext cx="5187553" cy="4675784"/>
            </a:xfrm>
            <a:prstGeom prst="rect">
              <a:avLst/>
            </a:prstGeom>
            <a:effectLst>
              <a:outerShdw blurRad="127000" sx="107000" sy="107000" algn="ctr" rotWithShape="0">
                <a:schemeClr val="accent3">
                  <a:lumMod val="50000"/>
                  <a:alpha val="36000"/>
                </a:schemeClr>
              </a:outerShdw>
            </a:effectLst>
          </p:spPr>
        </p:pic>
        <p:sp>
          <p:nvSpPr>
            <p:cNvPr id="2" name="Rectangle 1"/>
            <p:cNvSpPr/>
            <p:nvPr/>
          </p:nvSpPr>
          <p:spPr>
            <a:xfrm>
              <a:off x="7543801" y="3581400"/>
              <a:ext cx="595035" cy="341632"/>
            </a:xfrm>
            <a:prstGeom prst="rect">
              <a:avLst/>
            </a:prstGeom>
          </p:spPr>
          <p:txBody>
            <a:bodyPr wrap="none">
              <a:spAutoFit/>
            </a:bodyPr>
            <a:lstStyle/>
            <a:p>
              <a:pPr fontAlgn="base">
                <a:lnSpc>
                  <a:spcPct val="90000"/>
                </a:lnSpc>
                <a:spcBef>
                  <a:spcPct val="20000"/>
                </a:spcBef>
                <a:spcAft>
                  <a:spcPct val="0"/>
                </a:spcAft>
              </a:pPr>
              <a:r>
                <a:rPr lang="en-US" i="1" dirty="0">
                  <a:solidFill>
                    <a:srgbClr val="002060"/>
                  </a:solidFill>
                  <a:latin typeface="Times New Roman" panose="02020603050405020304" pitchFamily="18" charset="0"/>
                  <a:cs typeface="Times New Roman" panose="02020603050405020304" pitchFamily="18" charset="0"/>
                </a:rPr>
                <a:t>paid</a:t>
              </a:r>
            </a:p>
          </p:txBody>
        </p:sp>
        <p:sp>
          <p:nvSpPr>
            <p:cNvPr id="8" name="Rectangle 7"/>
            <p:cNvSpPr/>
            <p:nvPr/>
          </p:nvSpPr>
          <p:spPr>
            <a:xfrm>
              <a:off x="6108701" y="3581400"/>
              <a:ext cx="979755" cy="341632"/>
            </a:xfrm>
            <a:prstGeom prst="rect">
              <a:avLst/>
            </a:prstGeom>
          </p:spPr>
          <p:txBody>
            <a:bodyPr wrap="none">
              <a:spAutoFit/>
            </a:bodyPr>
            <a:lstStyle/>
            <a:p>
              <a:pPr fontAlgn="base">
                <a:lnSpc>
                  <a:spcPct val="90000"/>
                </a:lnSpc>
                <a:spcBef>
                  <a:spcPct val="20000"/>
                </a:spcBef>
                <a:spcAft>
                  <a:spcPct val="0"/>
                </a:spcAft>
              </a:pPr>
              <a:r>
                <a:rPr lang="en-US" i="1" dirty="0">
                  <a:solidFill>
                    <a:srgbClr val="002060"/>
                  </a:solidFill>
                  <a:latin typeface="Times New Roman" panose="02020603050405020304" pitchFamily="18" charset="0"/>
                  <a:cs typeface="Times New Roman" panose="02020603050405020304" pitchFamily="18" charset="0"/>
                </a:rPr>
                <a:t>stand-by</a:t>
              </a:r>
            </a:p>
          </p:txBody>
        </p:sp>
        <p:sp>
          <p:nvSpPr>
            <p:cNvPr id="9" name="Rectangle 8"/>
            <p:cNvSpPr/>
            <p:nvPr/>
          </p:nvSpPr>
          <p:spPr>
            <a:xfrm>
              <a:off x="4858677" y="3560532"/>
              <a:ext cx="982000" cy="341632"/>
            </a:xfrm>
            <a:prstGeom prst="rect">
              <a:avLst/>
            </a:prstGeom>
          </p:spPr>
          <p:txBody>
            <a:bodyPr wrap="none">
              <a:spAutoFit/>
            </a:bodyPr>
            <a:lstStyle/>
            <a:p>
              <a:pPr fontAlgn="base">
                <a:lnSpc>
                  <a:spcPct val="90000"/>
                </a:lnSpc>
                <a:spcBef>
                  <a:spcPct val="20000"/>
                </a:spcBef>
                <a:spcAft>
                  <a:spcPct val="0"/>
                </a:spcAft>
              </a:pPr>
              <a:r>
                <a:rPr lang="en-US" i="1" dirty="0">
                  <a:solidFill>
                    <a:srgbClr val="002060"/>
                  </a:solidFill>
                  <a:latin typeface="Times New Roman" panose="02020603050405020304" pitchFamily="18" charset="0"/>
                  <a:cs typeface="Times New Roman" panose="02020603050405020304" pitchFamily="18" charset="0"/>
                </a:rPr>
                <a:t>staff </a:t>
              </a:r>
              <a:r>
                <a:rPr lang="en-US" i="1" dirty="0" err="1">
                  <a:solidFill>
                    <a:srgbClr val="002060"/>
                  </a:solidFill>
                  <a:latin typeface="Times New Roman" panose="02020603050405020304" pitchFamily="18" charset="0"/>
                  <a:cs typeface="Times New Roman" panose="02020603050405020304" pitchFamily="18" charset="0"/>
                </a:rPr>
                <a:t>aug</a:t>
              </a:r>
              <a:endParaRPr lang="en-US" i="1" dirty="0">
                <a:solidFill>
                  <a:srgbClr val="002060"/>
                </a:solidFill>
                <a:latin typeface="Times New Roman" panose="02020603050405020304" pitchFamily="18" charset="0"/>
                <a:cs typeface="Times New Roman" panose="02020603050405020304" pitchFamily="18" charset="0"/>
              </a:endParaRPr>
            </a:p>
          </p:txBody>
        </p:sp>
      </p:grpSp>
      <p:sp>
        <p:nvSpPr>
          <p:cNvPr id="10" name="Rectangle 9"/>
          <p:cNvSpPr/>
          <p:nvPr/>
        </p:nvSpPr>
        <p:spPr>
          <a:xfrm>
            <a:off x="3519919" y="6190916"/>
            <a:ext cx="8145942" cy="258532"/>
          </a:xfrm>
          <a:prstGeom prst="rect">
            <a:avLst/>
          </a:prstGeom>
        </p:spPr>
        <p:txBody>
          <a:bodyPr wrap="square">
            <a:spAutoFit/>
          </a:bodyPr>
          <a:lstStyle/>
          <a:p>
            <a:pPr algn="r" fontAlgn="base">
              <a:lnSpc>
                <a:spcPct val="90000"/>
              </a:lnSpc>
              <a:spcBef>
                <a:spcPct val="20000"/>
              </a:spcBef>
              <a:spcAft>
                <a:spcPct val="0"/>
              </a:spcAft>
            </a:pPr>
            <a:r>
              <a:rPr lang="en-US" sz="1200" dirty="0">
                <a:solidFill>
                  <a:prstClr val="black"/>
                </a:solidFill>
                <a:latin typeface="Times New Roman" panose="02020603050405020304" pitchFamily="18" charset="0"/>
                <a:cs typeface="Times New Roman" panose="02020603050405020304" pitchFamily="18" charset="0"/>
              </a:rPr>
              <a:t>The Rise and Nature of Alternative Work Arrangements in the United States from 1995 to 2015.  </a:t>
            </a:r>
          </a:p>
        </p:txBody>
      </p: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15477" y="600520"/>
            <a:ext cx="1300162" cy="1307306"/>
          </a:xfrm>
          <a:prstGeom prst="rect">
            <a:avLst/>
          </a:prstGeom>
          <a:ln>
            <a:solidFill>
              <a:schemeClr val="accent3">
                <a:lumMod val="50000"/>
              </a:schemeClr>
            </a:solidFill>
          </a:ln>
        </p:spPr>
      </p:pic>
    </p:spTree>
    <p:extLst>
      <p:ext uri="{BB962C8B-B14F-4D97-AF65-F5344CB8AC3E}">
        <p14:creationId xmlns:p14="http://schemas.microsoft.com/office/powerpoint/2010/main" val="391028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86677"/>
            <a:ext cx="10061448" cy="1325563"/>
          </a:xfrm>
        </p:spPr>
        <p:txBody>
          <a:bodyPr/>
          <a:lstStyle/>
          <a:p>
            <a:r>
              <a:rPr lang="en-US" dirty="0"/>
              <a:t>Trends</a:t>
            </a:r>
            <a:endParaRPr lang="en-US" sz="2800" dirty="0"/>
          </a:p>
        </p:txBody>
      </p:sp>
      <p:sp>
        <p:nvSpPr>
          <p:cNvPr id="3" name="Content Placeholder 2"/>
          <p:cNvSpPr>
            <a:spLocks noGrp="1"/>
          </p:cNvSpPr>
          <p:nvPr>
            <p:ph idx="1"/>
          </p:nvPr>
        </p:nvSpPr>
        <p:spPr>
          <a:xfrm>
            <a:off x="1410789" y="1156208"/>
            <a:ext cx="10293531" cy="5268976"/>
          </a:xfrm>
        </p:spPr>
        <p:txBody>
          <a:bodyPr>
            <a:normAutofit fontScale="40000" lnSpcReduction="20000"/>
          </a:bodyPr>
          <a:lstStyle/>
          <a:p>
            <a:pPr marL="228600" indent="0">
              <a:lnSpc>
                <a:spcPct val="170000"/>
              </a:lnSpc>
              <a:spcBef>
                <a:spcPts val="0"/>
              </a:spcBef>
              <a:buNone/>
            </a:pPr>
            <a:endParaRPr lang="en-US" sz="1700" dirty="0">
              <a:latin typeface="Times New Roman" panose="02020603050405020304" pitchFamily="18" charset="0"/>
              <a:cs typeface="Times New Roman" panose="02020603050405020304" pitchFamily="18" charset="0"/>
            </a:endParaRPr>
          </a:p>
          <a:p>
            <a:pPr marL="228600" indent="0">
              <a:lnSpc>
                <a:spcPct val="120000"/>
              </a:lnSpc>
              <a:spcBef>
                <a:spcPts val="0"/>
              </a:spcBef>
              <a:buNone/>
            </a:pPr>
            <a:r>
              <a:rPr lang="en-US" sz="5500" dirty="0">
                <a:latin typeface="Georgia" panose="02040502050405020303" pitchFamily="18" charset="0"/>
              </a:rPr>
              <a:t>Traditional jobs aren’t going away.</a:t>
            </a:r>
          </a:p>
          <a:p>
            <a:pPr marL="228600" indent="0">
              <a:lnSpc>
                <a:spcPct val="120000"/>
              </a:lnSpc>
              <a:spcBef>
                <a:spcPts val="0"/>
              </a:spcBef>
              <a:buNone/>
            </a:pPr>
            <a:endParaRPr lang="en-US" sz="5500" dirty="0">
              <a:latin typeface="Georgia" panose="02040502050405020303" pitchFamily="18" charset="0"/>
            </a:endParaRPr>
          </a:p>
          <a:p>
            <a:pPr marL="228600" indent="0">
              <a:lnSpc>
                <a:spcPct val="120000"/>
              </a:lnSpc>
              <a:spcBef>
                <a:spcPts val="0"/>
              </a:spcBef>
              <a:buNone/>
            </a:pPr>
            <a:r>
              <a:rPr lang="en-US" sz="5500" dirty="0">
                <a:latin typeface="Georgia" panose="02040502050405020303" pitchFamily="18" charset="0"/>
              </a:rPr>
              <a:t>Full-time independence continues to be an option for many professionals.</a:t>
            </a:r>
          </a:p>
          <a:p>
            <a:pPr marL="228600" indent="0">
              <a:lnSpc>
                <a:spcPct val="120000"/>
              </a:lnSpc>
              <a:spcBef>
                <a:spcPts val="0"/>
              </a:spcBef>
              <a:buNone/>
            </a:pPr>
            <a:endParaRPr lang="en-US" sz="5500" dirty="0">
              <a:latin typeface="Georgia" panose="02040502050405020303" pitchFamily="18" charset="0"/>
            </a:endParaRPr>
          </a:p>
          <a:p>
            <a:pPr marL="228600" indent="0">
              <a:lnSpc>
                <a:spcPct val="120000"/>
              </a:lnSpc>
              <a:spcBef>
                <a:spcPts val="0"/>
              </a:spcBef>
              <a:buNone/>
            </a:pPr>
            <a:r>
              <a:rPr lang="en-US" sz="5500" dirty="0">
                <a:latin typeface="Georgia" panose="02040502050405020303" pitchFamily="18" charset="0"/>
              </a:rPr>
              <a:t>The need for and interest in part-time independent work continues to grow.</a:t>
            </a:r>
          </a:p>
          <a:p>
            <a:pPr marL="228600" indent="0">
              <a:lnSpc>
                <a:spcPct val="120000"/>
              </a:lnSpc>
              <a:spcBef>
                <a:spcPts val="0"/>
              </a:spcBef>
              <a:buNone/>
            </a:pPr>
            <a:endParaRPr lang="en-US" sz="5500" dirty="0">
              <a:latin typeface="Georgia" panose="02040502050405020303" pitchFamily="18" charset="0"/>
            </a:endParaRPr>
          </a:p>
          <a:p>
            <a:pPr marL="228600" indent="0">
              <a:lnSpc>
                <a:spcPct val="120000"/>
              </a:lnSpc>
              <a:spcBef>
                <a:spcPts val="0"/>
              </a:spcBef>
              <a:buNone/>
            </a:pPr>
            <a:r>
              <a:rPr lang="en-US" sz="5500" dirty="0">
                <a:latin typeface="Georgia" panose="02040502050405020303" pitchFamily="18" charset="0"/>
              </a:rPr>
              <a:t>The new norm for an individual is a mix of traditional and independent experience. </a:t>
            </a:r>
          </a:p>
          <a:p>
            <a:pPr marL="228600" indent="0">
              <a:lnSpc>
                <a:spcPct val="120000"/>
              </a:lnSpc>
              <a:spcBef>
                <a:spcPts val="0"/>
              </a:spcBef>
              <a:buNone/>
            </a:pPr>
            <a:endParaRPr lang="en-US" sz="5500" dirty="0">
              <a:latin typeface="Georgia" panose="02040502050405020303" pitchFamily="18" charset="0"/>
              <a:cs typeface="Times New Roman" panose="02020603050405020304" pitchFamily="18" charset="0"/>
            </a:endParaRPr>
          </a:p>
          <a:p>
            <a:pPr marL="228600" indent="0">
              <a:lnSpc>
                <a:spcPct val="120000"/>
              </a:lnSpc>
              <a:spcBef>
                <a:spcPts val="0"/>
              </a:spcBef>
              <a:buNone/>
            </a:pPr>
            <a:r>
              <a:rPr lang="en-US" sz="5500" dirty="0">
                <a:latin typeface="Georgia" panose="02040502050405020303" pitchFamily="18" charset="0"/>
                <a:cs typeface="Times New Roman" panose="02020603050405020304" pitchFamily="18" charset="0"/>
              </a:rPr>
              <a:t>Work itself is becoming more project oriented.</a:t>
            </a:r>
          </a:p>
          <a:p>
            <a:pPr marL="228600" indent="0">
              <a:lnSpc>
                <a:spcPct val="120000"/>
              </a:lnSpc>
              <a:spcBef>
                <a:spcPts val="0"/>
              </a:spcBef>
              <a:buNone/>
            </a:pPr>
            <a:endParaRPr lang="en-US" sz="5500" dirty="0">
              <a:latin typeface="Georgia" panose="02040502050405020303" pitchFamily="18" charset="0"/>
              <a:cs typeface="Times New Roman" panose="02020603050405020304" pitchFamily="18" charset="0"/>
            </a:endParaRPr>
          </a:p>
          <a:p>
            <a:pPr marL="228600" indent="0">
              <a:lnSpc>
                <a:spcPct val="120000"/>
              </a:lnSpc>
              <a:spcBef>
                <a:spcPts val="0"/>
              </a:spcBef>
              <a:buNone/>
            </a:pPr>
            <a:r>
              <a:rPr lang="en-US" sz="5500" dirty="0">
                <a:latin typeface="Georgia" panose="02040502050405020303" pitchFamily="18" charset="0"/>
                <a:cs typeface="Times New Roman" panose="02020603050405020304" pitchFamily="18" charset="0"/>
              </a:rPr>
              <a:t>Over 50% of Global companies plan on hiring independent workers.</a:t>
            </a:r>
          </a:p>
          <a:p>
            <a:pPr marL="228600" indent="0">
              <a:lnSpc>
                <a:spcPct val="120000"/>
              </a:lnSpc>
              <a:spcBef>
                <a:spcPts val="0"/>
              </a:spcBef>
              <a:buNone/>
            </a:pPr>
            <a:endParaRPr lang="en-US" sz="5500" dirty="0">
              <a:latin typeface="Georgia" panose="02040502050405020303" pitchFamily="18" charset="0"/>
              <a:cs typeface="Times New Roman" panose="02020603050405020304" pitchFamily="18" charset="0"/>
            </a:endParaRPr>
          </a:p>
          <a:p>
            <a:pPr marL="228600" indent="0">
              <a:lnSpc>
                <a:spcPct val="120000"/>
              </a:lnSpc>
              <a:spcBef>
                <a:spcPts val="0"/>
              </a:spcBef>
              <a:buNone/>
            </a:pPr>
            <a:r>
              <a:rPr lang="en-US" sz="5500" dirty="0">
                <a:latin typeface="Georgia" panose="02040502050405020303" pitchFamily="18" charset="0"/>
                <a:cs typeface="Times New Roman" panose="02020603050405020304" pitchFamily="18" charset="0"/>
              </a:rPr>
              <a:t>This new way of work is </a:t>
            </a:r>
            <a:r>
              <a:rPr lang="en-US" sz="5500">
                <a:latin typeface="Georgia" panose="02040502050405020303" pitchFamily="18" charset="0"/>
                <a:cs typeface="Times New Roman" panose="02020603050405020304" pitchFamily="18" charset="0"/>
              </a:rPr>
              <a:t>impacting business and </a:t>
            </a:r>
            <a:r>
              <a:rPr lang="en-US" sz="5500" dirty="0">
                <a:latin typeface="Georgia" panose="02040502050405020303" pitchFamily="18" charset="0"/>
                <a:cs typeface="Times New Roman" panose="02020603050405020304" pitchFamily="18" charset="0"/>
              </a:rPr>
              <a:t>society as well as individuals.</a:t>
            </a:r>
          </a:p>
          <a:p>
            <a:pPr marL="228600" indent="0">
              <a:spcBef>
                <a:spcPts val="0"/>
              </a:spcBef>
              <a:buNone/>
            </a:pPr>
            <a:endParaRPr lang="en-US"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8285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19F57-086E-458A-874E-80342C6F5EFF}"/>
              </a:ext>
            </a:extLst>
          </p:cNvPr>
          <p:cNvSpPr>
            <a:spLocks noGrp="1"/>
          </p:cNvSpPr>
          <p:nvPr>
            <p:ph type="title"/>
          </p:nvPr>
        </p:nvSpPr>
        <p:spPr/>
        <p:txBody>
          <a:bodyPr/>
          <a:lstStyle/>
          <a:p>
            <a:r>
              <a:rPr lang="en-US" dirty="0"/>
              <a:t>The Future of Consulting Businesses?</a:t>
            </a:r>
          </a:p>
        </p:txBody>
      </p:sp>
      <p:sp>
        <p:nvSpPr>
          <p:cNvPr id="3" name="Content Placeholder 2">
            <a:extLst>
              <a:ext uri="{FF2B5EF4-FFF2-40B4-BE49-F238E27FC236}">
                <a16:creationId xmlns:a16="http://schemas.microsoft.com/office/drawing/2014/main" id="{D4AC729C-D916-4DA5-BB75-9436829733BD}"/>
              </a:ext>
            </a:extLst>
          </p:cNvPr>
          <p:cNvSpPr>
            <a:spLocks noGrp="1"/>
          </p:cNvSpPr>
          <p:nvPr>
            <p:ph idx="1"/>
          </p:nvPr>
        </p:nvSpPr>
        <p:spPr>
          <a:xfrm>
            <a:off x="1419366" y="1825625"/>
            <a:ext cx="9239535" cy="4351338"/>
          </a:xfrm>
        </p:spPr>
        <p:txBody>
          <a:bodyPr/>
          <a:lstStyle/>
          <a:p>
            <a:pPr marL="457200" lvl="1" indent="0">
              <a:buNone/>
            </a:pPr>
            <a:endParaRPr lang="en-US" dirty="0"/>
          </a:p>
          <a:p>
            <a:pPr marL="0" indent="0">
              <a:buNone/>
            </a:pPr>
            <a:r>
              <a:rPr lang="en-US" dirty="0"/>
              <a:t>How do consultants respond to this new normal?</a:t>
            </a:r>
          </a:p>
          <a:p>
            <a:pPr marL="0" indent="0">
              <a:buNone/>
            </a:pPr>
            <a:endParaRPr lang="en-US" dirty="0"/>
          </a:p>
          <a:p>
            <a:pPr marL="0" indent="0">
              <a:buNone/>
            </a:pPr>
            <a:r>
              <a:rPr lang="en-US" dirty="0"/>
              <a:t>How do consultants navigate this messy situation?</a:t>
            </a:r>
          </a:p>
        </p:txBody>
      </p:sp>
    </p:spTree>
    <p:extLst>
      <p:ext uri="{BB962C8B-B14F-4D97-AF65-F5344CB8AC3E}">
        <p14:creationId xmlns:p14="http://schemas.microsoft.com/office/powerpoint/2010/main" val="42634635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991</Words>
  <Application>Microsoft Office PowerPoint</Application>
  <PresentationFormat>Widescreen</PresentationFormat>
  <Paragraphs>141</Paragraphs>
  <Slides>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Georgia</vt:lpstr>
      <vt:lpstr>Times New Roman</vt:lpstr>
      <vt:lpstr>Office Theme</vt:lpstr>
      <vt:lpstr>Keeping Yourself Consulting Business Relevant                             (or How To Not Become a Ghost)</vt:lpstr>
      <vt:lpstr>What Did Employees Look Like In 2018?</vt:lpstr>
      <vt:lpstr>2018 Facts - Independent Workers</vt:lpstr>
      <vt:lpstr>The New Reality - Future of Work </vt:lpstr>
      <vt:lpstr>PowerPoint Presentation</vt:lpstr>
      <vt:lpstr>PowerPoint Presentation</vt:lpstr>
      <vt:lpstr>Trends</vt:lpstr>
      <vt:lpstr>The Future of Consulting Businesses?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LauraB</dc:creator>
  <cp:lastModifiedBy>Michael Michalczyk</cp:lastModifiedBy>
  <cp:revision>24</cp:revision>
  <dcterms:created xsi:type="dcterms:W3CDTF">2019-03-24T22:39:58Z</dcterms:created>
  <dcterms:modified xsi:type="dcterms:W3CDTF">2019-03-31T20:13:09Z</dcterms:modified>
</cp:coreProperties>
</file>