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88" r:id="rId5"/>
    <p:sldId id="262" r:id="rId6"/>
    <p:sldId id="263" r:id="rId7"/>
    <p:sldId id="264" r:id="rId8"/>
    <p:sldId id="265" r:id="rId9"/>
    <p:sldId id="274" r:id="rId10"/>
    <p:sldId id="275" r:id="rId11"/>
    <p:sldId id="267" r:id="rId12"/>
    <p:sldId id="276" r:id="rId13"/>
    <p:sldId id="277" r:id="rId14"/>
    <p:sldId id="278" r:id="rId15"/>
    <p:sldId id="279" r:id="rId16"/>
    <p:sldId id="280" r:id="rId17"/>
    <p:sldId id="281" r:id="rId18"/>
    <p:sldId id="266" r:id="rId19"/>
    <p:sldId id="268" r:id="rId20"/>
    <p:sldId id="269" r:id="rId21"/>
    <p:sldId id="259" r:id="rId22"/>
    <p:sldId id="261" r:id="rId23"/>
    <p:sldId id="260" r:id="rId24"/>
    <p:sldId id="270" r:id="rId25"/>
    <p:sldId id="271" r:id="rId26"/>
    <p:sldId id="289" r:id="rId27"/>
    <p:sldId id="290" r:id="rId28"/>
    <p:sldId id="282" r:id="rId29"/>
    <p:sldId id="291" r:id="rId30"/>
    <p:sldId id="284" r:id="rId31"/>
    <p:sldId id="287" r:id="rId32"/>
    <p:sldId id="292" r:id="rId33"/>
    <p:sldId id="293" r:id="rId34"/>
    <p:sldId id="294" r:id="rId35"/>
    <p:sldId id="295" r:id="rId36"/>
    <p:sldId id="273" r:id="rId37"/>
    <p:sldId id="283" r:id="rId38"/>
    <p:sldId id="285"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71" autoAdjust="0"/>
  </p:normalViewPr>
  <p:slideViewPr>
    <p:cSldViewPr>
      <p:cViewPr>
        <p:scale>
          <a:sx n="77" d="100"/>
          <a:sy n="77" d="100"/>
        </p:scale>
        <p:origin x="-996" y="-18"/>
      </p:cViewPr>
      <p:guideLst>
        <p:guide orient="horz" pos="2160"/>
        <p:guide pos="2880"/>
      </p:guideLst>
    </p:cSldViewPr>
  </p:slideViewPr>
  <p:outlineViewPr>
    <p:cViewPr>
      <p:scale>
        <a:sx n="33" d="100"/>
        <a:sy n="33" d="100"/>
      </p:scale>
      <p:origin x="54" y="303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4F3C5E9-0E43-4E71-9E2C-6403EAA9D187}" type="datetimeFigureOut">
              <a:rPr lang="en-US"/>
              <a:pPr>
                <a:defRPr/>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0BE8222-8642-45AE-AAEA-8459A40C144E}" type="slidenum">
              <a:rPr lang="en-US"/>
              <a:pPr>
                <a:defRPr/>
              </a:pPr>
              <a:t>‹#›</a:t>
            </a:fld>
            <a:endParaRPr lang="en-US"/>
          </a:p>
        </p:txBody>
      </p:sp>
    </p:spTree>
    <p:extLst>
      <p:ext uri="{BB962C8B-B14F-4D97-AF65-F5344CB8AC3E}">
        <p14:creationId xmlns:p14="http://schemas.microsoft.com/office/powerpoint/2010/main" val="3204848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Porphyry_of_Tyros"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en.wikipedia.org/wiki/Ramon_Llull" TargetMode="External"/><Relationship Id="rId4" Type="http://schemas.openxmlformats.org/officeDocument/2006/relationships/hyperlink" Target="http://en.wikipedia.org/wiki/Aristotl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Definitions from Wikipedia</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C05D18-2D9A-4CA6-A74C-1D3B298A39F2}"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Also called questorming</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9C3C93-E437-4D2E-8996-D29A1968C62C}"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 of the earliest examples of such graphical records were developed by </a:t>
            </a:r>
            <a:r>
              <a:rPr lang="en-US" smtClean="0">
                <a:hlinkClick r:id="rId3" tooltip="Porphyry of Tyros"/>
              </a:rPr>
              <a:t>Porphyry of Tyros</a:t>
            </a:r>
            <a:r>
              <a:rPr lang="en-US" smtClean="0"/>
              <a:t>, a noted thinker of the 3rd century, as he graphically visualized the concept categories of </a:t>
            </a:r>
            <a:r>
              <a:rPr lang="en-US" smtClean="0">
                <a:hlinkClick r:id="rId4" tooltip="Aristotle"/>
              </a:rPr>
              <a:t>Aristotle</a:t>
            </a:r>
            <a:r>
              <a:rPr lang="en-US" smtClean="0"/>
              <a:t>. Philosopher </a:t>
            </a:r>
            <a:r>
              <a:rPr lang="en-US" smtClean="0">
                <a:hlinkClick r:id="rId5" tooltip="Ramon Llull"/>
              </a:rPr>
              <a:t>Ramon Llull</a:t>
            </a:r>
            <a:r>
              <a:rPr lang="en-US" smtClean="0"/>
              <a:t> (1235–1315) also used such techniques.</a:t>
            </a:r>
          </a:p>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685BF2-C638-4469-A258-F2678B4A67C1}"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105711-CA57-4CE4-B274-37162DB37104}"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4 Quadrants:</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B62C9E-3CB7-4814-A0DE-394A90A23B80}" type="slidenum">
              <a:rPr lang="en-US">
                <a:cs typeface="Arial" charset="0"/>
              </a:rPr>
              <a:pPr fontAlgn="base">
                <a:spcBef>
                  <a:spcPct val="0"/>
                </a:spcBef>
                <a:spcAft>
                  <a:spcPct val="0"/>
                </a:spcAft>
                <a:defRPr/>
              </a:pPr>
              <a:t>25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05CF09-550E-49C4-A462-D034723F81C8}"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634DE5-E814-444C-9B89-AD7EC65122D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8404BF-0310-4752-9806-203C66648B14}"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1D2C49-C5A9-4853-B7F5-D2AE01AAFA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A5D141-00C8-496B-8A54-984B74AC09F5}"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6B1955-79F2-448D-AD38-647B0DB075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2B307E-679D-4619-91BF-9F44AA199D39}"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833974-A924-405C-A60E-05261CF7A9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B4855D-476D-4D7A-8468-DA69968320D4}"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FE07A7-0650-4145-B1C7-0263B516AE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DD68D76-E52E-42F5-8F39-7CF372E605ED}"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EB6B53-8AF4-4D0F-B3D2-47220E1B76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764F8B-A8E1-4F04-934F-255B4527FA53}" type="datetimeFigureOut">
              <a:rPr lang="en-US"/>
              <a:pPr>
                <a:defRPr/>
              </a:pPr>
              <a:t>1/14/2015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1ACF52-4D74-48EC-BBDC-2F0F422154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E2F4C2-3DF1-4367-BFF7-FDDF6AB588B7}" type="datetimeFigureOut">
              <a:rPr lang="en-US"/>
              <a:pPr>
                <a:defRPr/>
              </a:pPr>
              <a:t>1/14/2015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37BBDC-0C93-4526-B0F6-F6BDD1862B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252655-66B0-4B12-B55C-1DB8B37215EF}" type="datetimeFigureOut">
              <a:rPr lang="en-US"/>
              <a:pPr>
                <a:defRPr/>
              </a:pPr>
              <a:t>1/14/2015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A34F73-FDCB-4C05-AADC-BDBF54664F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7B8737-ED8B-4CAB-AEA9-E4932BF4BEE2}"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41917E-4D52-4BD4-B95C-326547FCA4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C2FF68-9925-48DD-8939-39CB0BF6B7B7}"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D25171-1097-41CB-91AF-F7F8D2D533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B37718D-2FD5-4E0F-B0AB-4F5EB54A2ACA}" type="datetimeFigureOut">
              <a:rPr lang="en-US"/>
              <a:pPr>
                <a:defRPr/>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2AEF20E-8250-4F2D-8EFE-D813E49EF0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Alex_Faickney_Osborn" TargetMode="External"/><Relationship Id="rId2" Type="http://schemas.openxmlformats.org/officeDocument/2006/relationships/hyperlink" Target="http://en.wikipedia.org/wiki/Creativity_techniqu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Brainstorming" TargetMode="External"/><Relationship Id="rId2" Type="http://schemas.openxmlformats.org/officeDocument/2006/relationships/hyperlink" Target="http://en.wikipedia.org/wiki/Alex_F._Osbor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Writer's_block" TargetMode="External"/><Relationship Id="rId7" Type="http://schemas.openxmlformats.org/officeDocument/2006/relationships/hyperlink" Target="http://en.wikipedia.org/wiki/Oblique_Strategies" TargetMode="External"/><Relationship Id="rId2" Type="http://schemas.openxmlformats.org/officeDocument/2006/relationships/hyperlink" Target="http://en.wikipedia.org/wiki/Aphorism" TargetMode="External"/><Relationship Id="rId1" Type="http://schemas.openxmlformats.org/officeDocument/2006/relationships/slideLayout" Target="../slideLayouts/slideLayout2.xml"/><Relationship Id="rId6" Type="http://schemas.openxmlformats.org/officeDocument/2006/relationships/hyperlink" Target="http://en.wikipedia.org/wiki/Peter_Schmidt_(artist)" TargetMode="External"/><Relationship Id="rId5" Type="http://schemas.openxmlformats.org/officeDocument/2006/relationships/hyperlink" Target="http://en.wikipedia.org/wiki/Brian_Eno" TargetMode="External"/><Relationship Id="rId4" Type="http://schemas.openxmlformats.org/officeDocument/2006/relationships/hyperlink" Target="http://en.wikipedia.org/wiki/Lateral_think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Concept_ma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Lat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planetsave.com/2010/12/13/group-intelligence-factorreveale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dreads.com/author/show/290913.Sophia_Loren" TargetMode="External"/><Relationship Id="rId2" Type="http://schemas.openxmlformats.org/officeDocument/2006/relationships/hyperlink" Target="http://www.goodreads.com/author/show/3503.Maya_Angelo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dreads.com/work/quotes/2183601" TargetMode="External"/><Relationship Id="rId2" Type="http://schemas.openxmlformats.org/officeDocument/2006/relationships/hyperlink" Target="http://www.goodreads.com/author/show/1630.Ray_Bradbury" TargetMode="External"/><Relationship Id="rId1" Type="http://schemas.openxmlformats.org/officeDocument/2006/relationships/slideLayout" Target="../slideLayouts/slideLayout2.xml"/><Relationship Id="rId5" Type="http://schemas.openxmlformats.org/officeDocument/2006/relationships/hyperlink" Target="http://www.goodreads.com/author/show/5217.George_Bernard_Shaw" TargetMode="External"/><Relationship Id="rId4" Type="http://schemas.openxmlformats.org/officeDocument/2006/relationships/hyperlink" Target="http://www.goodreads.com/author/show/692216.Louis_Pasteur"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goodreads.com/work/quotes/2937050" TargetMode="External"/><Relationship Id="rId2" Type="http://schemas.openxmlformats.org/officeDocument/2006/relationships/hyperlink" Target="http://www.goodreads.com/author/show/7014283.G_K_Chesterton" TargetMode="External"/><Relationship Id="rId1" Type="http://schemas.openxmlformats.org/officeDocument/2006/relationships/slideLayout" Target="../slideLayouts/slideLayout2.xml"/><Relationship Id="rId5" Type="http://schemas.openxmlformats.org/officeDocument/2006/relationships/hyperlink" Target="http://www.goodreads.com/author/show/1630.Ray_Bradbury" TargetMode="External"/><Relationship Id="rId4" Type="http://schemas.openxmlformats.org/officeDocument/2006/relationships/hyperlink" Target="http://www.goodreads.com/author/show/1455.Ernest_Hemingway"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Knowledge" TargetMode="External"/><Relationship Id="rId3" Type="http://schemas.openxmlformats.org/officeDocument/2006/relationships/hyperlink" Target="http://en.wikipedia.org/wiki/Concept" TargetMode="External"/><Relationship Id="rId7" Type="http://schemas.openxmlformats.org/officeDocument/2006/relationships/hyperlink" Target="http://en.wikipedia.org/wiki/Technical_communication" TargetMode="External"/><Relationship Id="rId12" Type="http://schemas.openxmlformats.org/officeDocument/2006/relationships/hyperlink" Target="http://en.wikipedia.org/wiki/Unified_Modeling_Language" TargetMode="External"/><Relationship Id="rId2" Type="http://schemas.openxmlformats.org/officeDocument/2006/relationships/hyperlink" Target="http://en.wikipedia.org/wiki/Diagram" TargetMode="External"/><Relationship Id="rId1" Type="http://schemas.openxmlformats.org/officeDocument/2006/relationships/slideLayout" Target="../slideLayouts/slideLayout2.xml"/><Relationship Id="rId6" Type="http://schemas.openxmlformats.org/officeDocument/2006/relationships/hyperlink" Target="http://en.wikipedia.org/wiki/Engineer" TargetMode="External"/><Relationship Id="rId11" Type="http://schemas.openxmlformats.org/officeDocument/2006/relationships/hyperlink" Target="http://en.wikipedia.org/wiki/Object-role_modeling" TargetMode="External"/><Relationship Id="rId5" Type="http://schemas.openxmlformats.org/officeDocument/2006/relationships/hyperlink" Target="http://en.wikipedia.org/wiki/Designer" TargetMode="External"/><Relationship Id="rId10" Type="http://schemas.openxmlformats.org/officeDocument/2006/relationships/hyperlink" Target="http://en.wikipedia.org/wiki/Ontology_(information_science)" TargetMode="External"/><Relationship Id="rId4" Type="http://schemas.openxmlformats.org/officeDocument/2006/relationships/hyperlink" Target="http://en.wikipedia.org/wiki/Concept_map" TargetMode="External"/><Relationship Id="rId9" Type="http://schemas.openxmlformats.org/officeDocument/2006/relationships/hyperlink" Target="http://en.wikipedia.org/wiki/Visualization_(graphi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google.com/url?sa=t&amp;rct=j&amp;q=&amp;esrc=s&amp;source=web&amp;cd=5&amp;ved=0CDcQFjAE&amp;url=http://www.researchgate.net/profile/Thierry_Burger-Helmchen/publication/230634379_ENTREPRENEURSHIP__CREATIVITY_AND_INNOVATIVE_BUSINESS_MODELS/links/0fcfd502393aa2b77e000000&amp;ei=2RWBVIWRB8rSoAT3hYGoAQ&amp;usg=AFQjCNFOOVBvZ99FqT08fJWOSYYSZbiVDg&amp;sig2=X_V3EaktWL6to9K9ktXsZg" TargetMode="External"/><Relationship Id="rId2" Type="http://schemas.openxmlformats.org/officeDocument/2006/relationships/hyperlink" Target="https://www.linkedin.com/redirect?url=http://www.technologyreview.com/view/531911/isaac-asimov-asks-how-do-people-get-new-ideas/&amp;urlhash=9FnQ&amp;_t=tracking_ane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reenfields.u-net.com/docs/" TargetMode="External"/><Relationship Id="rId7" Type="http://schemas.openxmlformats.org/officeDocument/2006/relationships/hyperlink" Target="http://www.levenger.com/Circa-Idea-Book-12553.aspx" TargetMode="External"/><Relationship Id="rId2" Type="http://schemas.openxmlformats.org/officeDocument/2006/relationships/hyperlink" Target="http://www.jamestaylor.me/creative-process-five-stages/" TargetMode="External"/><Relationship Id="rId1" Type="http://schemas.openxmlformats.org/officeDocument/2006/relationships/slideLayout" Target="../slideLayouts/slideLayout2.xml"/><Relationship Id="rId6" Type="http://schemas.openxmlformats.org/officeDocument/2006/relationships/hyperlink" Target="http://www.accidentalcreative.com/" TargetMode="External"/><Relationship Id="rId5" Type="http://schemas.openxmlformats.org/officeDocument/2006/relationships/hyperlink" Target="http://fusionmx.babson.edu/entrep/fer/papers99/III/III_B/IIIB.html" TargetMode="External"/><Relationship Id="rId4" Type="http://schemas.openxmlformats.org/officeDocument/2006/relationships/hyperlink" Target="http://socialsciences.cornell.edu/entrepreneurshi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reenfields.u-net.com/docs/clarification.html" TargetMode="External"/><Relationship Id="rId7" Type="http://schemas.openxmlformats.org/officeDocument/2006/relationships/hyperlink" Target="http://www.greenfields.u-net.com/docs/perspiration.html" TargetMode="External"/><Relationship Id="rId2" Type="http://schemas.openxmlformats.org/officeDocument/2006/relationships/hyperlink" Target="http://www.greenfields.u-net.com/docs/inspiration.html" TargetMode="External"/><Relationship Id="rId1" Type="http://schemas.openxmlformats.org/officeDocument/2006/relationships/slideLayout" Target="../slideLayouts/slideLayout2.xml"/><Relationship Id="rId6" Type="http://schemas.openxmlformats.org/officeDocument/2006/relationships/hyperlink" Target="http://www.greenfields.u-net.com/docs/incubation.html" TargetMode="External"/><Relationship Id="rId5" Type="http://schemas.openxmlformats.org/officeDocument/2006/relationships/hyperlink" Target="http://www.greenfields.u-net.com/docs/distillation.html" TargetMode="External"/><Relationship Id="rId4" Type="http://schemas.openxmlformats.org/officeDocument/2006/relationships/hyperlink" Target="http://www.greenfields.u-net.com/docs/evalua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dward_de_Bono" TargetMode="External"/><Relationship Id="rId2" Type="http://schemas.openxmlformats.org/officeDocument/2006/relationships/hyperlink" Target="http://en.wikipedia.org/wiki/Logi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rtlCol="0">
            <a:normAutofit fontScale="90000"/>
          </a:bodyPr>
          <a:lstStyle/>
          <a:p>
            <a:pPr eaLnBrk="1" fontAlgn="auto" hangingPunct="1">
              <a:spcAft>
                <a:spcPts val="0"/>
              </a:spcAft>
              <a:defRPr/>
            </a:pPr>
            <a:r>
              <a:rPr lang="en-US" b="1" smtClean="0">
                <a:solidFill>
                  <a:srgbClr val="C00000"/>
                </a:solidFill>
              </a:rPr>
              <a:t>CREATIVITY FOR CONSULTANTS</a:t>
            </a:r>
            <a:br>
              <a:rPr lang="en-US" b="1" smtClean="0">
                <a:solidFill>
                  <a:srgbClr val="C00000"/>
                </a:solidFill>
              </a:rPr>
            </a:br>
            <a:r>
              <a:rPr lang="en-US" b="1" smtClean="0">
                <a:solidFill>
                  <a:srgbClr val="C00000"/>
                </a:solidFill>
              </a:rPr>
              <a:t>Presented at the Chemical Consultants Network</a:t>
            </a:r>
            <a:endParaRPr lang="en-US" b="1">
              <a:solidFill>
                <a:srgbClr val="C00000"/>
              </a:solidFill>
            </a:endParaRPr>
          </a:p>
        </p:txBody>
      </p:sp>
      <p:sp>
        <p:nvSpPr>
          <p:cNvPr id="3" name="Subtitle 2"/>
          <p:cNvSpPr>
            <a:spLocks noGrp="1"/>
          </p:cNvSpPr>
          <p:nvPr>
            <p:ph type="subTitle" idx="1"/>
          </p:nvPr>
        </p:nvSpPr>
        <p:spPr>
          <a:xfrm>
            <a:off x="1371600" y="3429000"/>
            <a:ext cx="6400800" cy="1752600"/>
          </a:xfrm>
        </p:spPr>
        <p:txBody>
          <a:bodyPr rtlCol="0">
            <a:normAutofit fontScale="85000" lnSpcReduction="20000"/>
          </a:bodyPr>
          <a:lstStyle/>
          <a:p>
            <a:pPr eaLnBrk="1" fontAlgn="auto" hangingPunct="1">
              <a:spcAft>
                <a:spcPts val="0"/>
              </a:spcAft>
              <a:buFont typeface="Arial" panose="020B0604020202020204" pitchFamily="34" charset="0"/>
              <a:buNone/>
              <a:defRPr/>
            </a:pPr>
            <a:r>
              <a:rPr lang="en-US" smtClean="0">
                <a:solidFill>
                  <a:schemeClr val="tx1"/>
                </a:solidFill>
              </a:rPr>
              <a:t>Roman Bielski</a:t>
            </a:r>
          </a:p>
          <a:p>
            <a:pPr eaLnBrk="1" fontAlgn="auto" hangingPunct="1">
              <a:spcAft>
                <a:spcPts val="0"/>
              </a:spcAft>
              <a:buFont typeface="Arial" panose="020B0604020202020204" pitchFamily="34" charset="0"/>
              <a:buNone/>
              <a:defRPr/>
            </a:pPr>
            <a:r>
              <a:rPr lang="en-US" smtClean="0">
                <a:solidFill>
                  <a:schemeClr val="tx1"/>
                </a:solidFill>
              </a:rPr>
              <a:t>John Newport</a:t>
            </a:r>
          </a:p>
          <a:p>
            <a:pPr eaLnBrk="1" fontAlgn="auto" hangingPunct="1">
              <a:spcAft>
                <a:spcPts val="0"/>
              </a:spcAft>
              <a:buFont typeface="Arial" panose="020B0604020202020204" pitchFamily="34" charset="0"/>
              <a:buNone/>
              <a:defRPr/>
            </a:pPr>
            <a:endParaRPr lang="en-US">
              <a:solidFill>
                <a:schemeClr val="tx1"/>
              </a:solidFill>
            </a:endParaRPr>
          </a:p>
          <a:p>
            <a:pPr eaLnBrk="1" fontAlgn="auto" hangingPunct="1">
              <a:spcAft>
                <a:spcPts val="0"/>
              </a:spcAft>
              <a:buFont typeface="Arial" panose="020B0604020202020204" pitchFamily="34" charset="0"/>
              <a:buNone/>
              <a:defRPr/>
            </a:pPr>
            <a:r>
              <a:rPr lang="en-US" smtClean="0">
                <a:solidFill>
                  <a:schemeClr val="tx1"/>
                </a:solidFill>
              </a:rPr>
              <a:t>January 14, 2015</a:t>
            </a:r>
          </a:p>
          <a:p>
            <a:pPr eaLnBrk="1" fontAlgn="auto" hangingPunct="1">
              <a:spcAft>
                <a:spcPts val="0"/>
              </a:spcAft>
              <a:buFont typeface="Arial" panose="020B0604020202020204" pitchFamily="34" charset="0"/>
              <a:buNone/>
              <a:defRPr/>
            </a:pPr>
            <a:endParaRPr lang="en-US">
              <a:solidFill>
                <a:schemeClr val="tx1"/>
              </a:solidFill>
            </a:endParaRPr>
          </a:p>
          <a:p>
            <a:pPr eaLnBrk="1" fontAlgn="auto" hangingPunct="1">
              <a:spcAft>
                <a:spcPts val="0"/>
              </a:spcAft>
              <a:buFont typeface="Arial" panose="020B0604020202020204" pitchFamily="34" charset="0"/>
              <a:buNone/>
              <a:defRPr/>
            </a:pPr>
            <a:endParaRPr lang="en-US" smtClean="0">
              <a:solidFill>
                <a:schemeClr val="tx1"/>
              </a:solidFill>
            </a:endParaRPr>
          </a:p>
          <a:p>
            <a:pPr eaLnBrk="1" fontAlgn="auto" hangingPunct="1">
              <a:spcAft>
                <a:spcPts val="0"/>
              </a:spcAft>
              <a:buFont typeface="Arial" panose="020B0604020202020204" pitchFamily="34" charset="0"/>
              <a:buNone/>
              <a:defRPr/>
            </a:pPr>
            <a:endParaRPr lang="en-US">
              <a:solidFill>
                <a:schemeClr val="tx1"/>
              </a:solidFill>
            </a:endParaRPr>
          </a:p>
          <a:p>
            <a:pPr algn="l" eaLnBrk="1" fontAlgn="auto" hangingPunct="1">
              <a:spcAft>
                <a:spcPts val="0"/>
              </a:spcAft>
              <a:buFont typeface="Arial" panose="020B0604020202020204" pitchFamily="34" charset="0"/>
              <a:buNone/>
              <a:defRPr/>
            </a:pPr>
            <a:endParaRPr lang="en-US" b="1" smtClean="0"/>
          </a:p>
          <a:p>
            <a:pPr algn="l" eaLnBrk="1" fontAlgn="auto" hangingPunct="1">
              <a:spcAft>
                <a:spcPts val="0"/>
              </a:spcAft>
              <a:buFont typeface="Arial" panose="020B0604020202020204" pitchFamily="34" charset="0"/>
              <a:buNone/>
              <a:defRPr/>
            </a:pPr>
            <a:endParaRPr lang="en-US" b="1"/>
          </a:p>
          <a:p>
            <a:pPr eaLnBrk="1" fontAlgn="auto" hangingPunct="1">
              <a:spcAft>
                <a:spcPts val="0"/>
              </a:spcAft>
              <a:buFont typeface="Arial" panose="020B0604020202020204" pitchFamily="34" charset="0"/>
              <a:buNone/>
              <a:defRPr/>
            </a:pPr>
            <a:endParaRPr lang="en-US" smtClean="0">
              <a:solidFill>
                <a:schemeClr val="tx1"/>
              </a:solidFill>
            </a:endParaRPr>
          </a:p>
          <a:p>
            <a:pPr eaLnBrk="1" fontAlgn="auto" hangingPunct="1">
              <a:spcAft>
                <a:spcPts val="0"/>
              </a:spcAft>
              <a:buFont typeface="Arial" panose="020B0604020202020204" pitchFamily="34" charset="0"/>
              <a:buNone/>
              <a:defRPr/>
            </a:pPr>
            <a:endParaRPr lang="en-US">
              <a:solidFill>
                <a:schemeClr val="tx1"/>
              </a:solidFill>
            </a:endParaRPr>
          </a:p>
          <a:p>
            <a:pPr eaLnBrk="1" fontAlgn="auto" hangingPunct="1">
              <a:spcAft>
                <a:spcPts val="0"/>
              </a:spcAft>
              <a:buFont typeface="Arial" panose="020B0604020202020204" pitchFamily="34" charset="0"/>
              <a:buNone/>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rtlCol="0">
            <a:normAutofit fontScale="90000"/>
          </a:bodyPr>
          <a:lstStyle/>
          <a:p>
            <a:pPr eaLnBrk="1" fontAlgn="auto" hangingPunct="1">
              <a:spcAft>
                <a:spcPts val="0"/>
              </a:spcAft>
              <a:defRPr/>
            </a:pPr>
            <a:r>
              <a:rPr lang="en-US" b="1" u="sng" smtClean="0">
                <a:solidFill>
                  <a:srgbClr val="C00000"/>
                </a:solidFill>
              </a:rPr>
              <a:t>SOME LATERAL THINKING TECHNIQUES</a:t>
            </a:r>
            <a:endParaRPr lang="en-US"/>
          </a:p>
        </p:txBody>
      </p:sp>
      <p:sp>
        <p:nvSpPr>
          <p:cNvPr id="3" name="Content Placeholder 2"/>
          <p:cNvSpPr>
            <a:spLocks noGrp="1"/>
          </p:cNvSpPr>
          <p:nvPr>
            <p:ph idx="1"/>
          </p:nvPr>
        </p:nvSpPr>
        <p:spPr>
          <a:xfrm>
            <a:off x="457200" y="1295400"/>
            <a:ext cx="8229600" cy="5257800"/>
          </a:xfrm>
        </p:spPr>
        <p:txBody>
          <a:bodyPr rtlCol="0">
            <a:normAutofit lnSpcReduction="10000"/>
          </a:bodyPr>
          <a:lstStyle/>
          <a:p>
            <a:pPr eaLnBrk="1" fontAlgn="auto" hangingPunct="1">
              <a:spcAft>
                <a:spcPts val="0"/>
              </a:spcAft>
              <a:buFont typeface="Arial" panose="020B0604020202020204" pitchFamily="34" charset="0"/>
              <a:buChar char="•"/>
              <a:defRPr/>
            </a:pPr>
            <a:r>
              <a:rPr lang="en-US" sz="3600" b="1" smtClean="0">
                <a:solidFill>
                  <a:srgbClr val="0070C0"/>
                </a:solidFill>
              </a:rPr>
              <a:t>Challenge Idea Generating Tool</a:t>
            </a:r>
            <a:r>
              <a:rPr lang="en-US" sz="3600" smtClean="0">
                <a:solidFill>
                  <a:srgbClr val="0070C0"/>
                </a:solidFill>
              </a:rPr>
              <a:t>: </a:t>
            </a:r>
            <a:r>
              <a:rPr lang="en-US" sz="3600" smtClean="0"/>
              <a:t>A tool which is designed to ask the question "Why?" in a non-threatening way: why something exists, why it is done the way it is. The result is a very clear understanding of "Why?" which naturally leads to fresh new ideas.</a:t>
            </a:r>
            <a:br>
              <a:rPr lang="en-US" sz="3600" smtClean="0"/>
            </a:br>
            <a:r>
              <a:rPr lang="en-US" sz="3600" smtClean="0"/>
              <a:t/>
            </a:r>
            <a:br>
              <a:rPr lang="en-US" sz="3600" smtClean="0"/>
            </a:br>
            <a:r>
              <a:rPr lang="en-US" sz="3600" smtClean="0"/>
              <a:t>These are but 4 lateral thinking techniques</a:t>
            </a:r>
          </a:p>
          <a:p>
            <a:pPr eaLnBrk="1" fontAlgn="auto" hangingPunct="1">
              <a:spcAft>
                <a:spcPts val="0"/>
              </a:spcAft>
              <a:buFont typeface="Arial" panose="020B0604020202020204" pitchFamily="34" charset="0"/>
              <a:buChar cha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0"/>
            <a:ext cx="8229600" cy="1143000"/>
          </a:xfrm>
        </p:spPr>
        <p:txBody>
          <a:bodyPr/>
          <a:lstStyle/>
          <a:p>
            <a:pPr eaLnBrk="1" hangingPunct="1"/>
            <a:r>
              <a:rPr lang="en-US" b="1" u="sng" smtClean="0">
                <a:solidFill>
                  <a:srgbClr val="FF0000"/>
                </a:solidFill>
              </a:rPr>
              <a:t>BRAIN STORMING</a:t>
            </a:r>
          </a:p>
        </p:txBody>
      </p:sp>
      <p:sp>
        <p:nvSpPr>
          <p:cNvPr id="3" name="Content Placeholder 2"/>
          <p:cNvSpPr>
            <a:spLocks noGrp="1"/>
          </p:cNvSpPr>
          <p:nvPr>
            <p:ph idx="1"/>
          </p:nvPr>
        </p:nvSpPr>
        <p:spPr>
          <a:xfrm>
            <a:off x="457200" y="1143000"/>
            <a:ext cx="8229600" cy="5638800"/>
          </a:xfrm>
        </p:spPr>
        <p:txBody>
          <a:bodyPr rtlCol="0">
            <a:normAutofit lnSpcReduction="10000"/>
          </a:bodyPr>
          <a:lstStyle/>
          <a:p>
            <a:pPr eaLnBrk="1" fontAlgn="auto" hangingPunct="1">
              <a:spcAft>
                <a:spcPts val="0"/>
              </a:spcAft>
              <a:buFont typeface="Arial" panose="020B0604020202020204" pitchFamily="34" charset="0"/>
              <a:buChar char="•"/>
              <a:defRPr/>
            </a:pPr>
            <a:r>
              <a:rPr lang="en-US" sz="4000" b="1"/>
              <a:t>Brainstorming</a:t>
            </a:r>
            <a:r>
              <a:rPr lang="en-US" sz="4000"/>
              <a:t> is a </a:t>
            </a:r>
            <a:r>
              <a:rPr lang="en-US" sz="4000">
                <a:hlinkClick r:id="rId2" tooltip="Creativity technique"/>
              </a:rPr>
              <a:t>group or individual creativity technique</a:t>
            </a:r>
            <a:r>
              <a:rPr lang="en-US" sz="4000"/>
              <a:t> by which efforts are made to find a conclusion for a specific problem by gathering a list of ideas spontaneously contributed by its member(s). </a:t>
            </a:r>
            <a:endParaRPr lang="en-US" sz="4000" smtClean="0"/>
          </a:p>
          <a:p>
            <a:pPr eaLnBrk="1" fontAlgn="auto" hangingPunct="1">
              <a:spcAft>
                <a:spcPts val="0"/>
              </a:spcAft>
              <a:buFont typeface="Arial" panose="020B0604020202020204" pitchFamily="34" charset="0"/>
              <a:buChar char="•"/>
              <a:defRPr/>
            </a:pPr>
            <a:endParaRPr lang="en-US"/>
          </a:p>
          <a:p>
            <a:pPr marL="0" indent="0" eaLnBrk="1" fontAlgn="auto" hangingPunct="1">
              <a:spcAft>
                <a:spcPts val="0"/>
              </a:spcAft>
              <a:buFont typeface="Arial" panose="020B0604020202020204" pitchFamily="34" charset="0"/>
              <a:buNone/>
              <a:defRPr/>
            </a:pPr>
            <a:r>
              <a:rPr lang="en-US" smtClean="0"/>
              <a:t>The </a:t>
            </a:r>
            <a:r>
              <a:rPr lang="en-US"/>
              <a:t>term was popularized by </a:t>
            </a:r>
            <a:r>
              <a:rPr lang="en-US">
                <a:hlinkClick r:id="rId3" tooltip="Alex Faickney Osborn"/>
              </a:rPr>
              <a:t>Alex Faickney Osborn</a:t>
            </a:r>
            <a:r>
              <a:rPr lang="en-US"/>
              <a:t> in the 1953 book </a:t>
            </a:r>
            <a:r>
              <a:rPr lang="en-US" i="1"/>
              <a:t>Applied Imagination.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b="1" u="sng" smtClean="0">
                <a:solidFill>
                  <a:srgbClr val="FF0000"/>
                </a:solidFill>
              </a:rPr>
              <a:t>(TYPICAL) BRAIN STORMING</a:t>
            </a:r>
            <a:endParaRPr lang="en-US" smtClean="0"/>
          </a:p>
        </p:txBody>
      </p:sp>
      <p:sp>
        <p:nvSpPr>
          <p:cNvPr id="3" name="Content Placeholder 2"/>
          <p:cNvSpPr>
            <a:spLocks noGrp="1"/>
          </p:cNvSpPr>
          <p:nvPr>
            <p:ph idx="1"/>
          </p:nvPr>
        </p:nvSpPr>
        <p:spPr>
          <a:xfrm>
            <a:off x="457200" y="1600200"/>
            <a:ext cx="8229600" cy="4800600"/>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a:hlinkClick r:id="rId2" tooltip="Alex F. Osborn"/>
              </a:rPr>
              <a:t>Osborn</a:t>
            </a:r>
            <a:r>
              <a:rPr lang="en-US"/>
              <a:t> claimed that two principles contribute to "ideative efficacy," these being :</a:t>
            </a:r>
          </a:p>
          <a:p>
            <a:pPr eaLnBrk="1" fontAlgn="auto" hangingPunct="1">
              <a:spcAft>
                <a:spcPts val="0"/>
              </a:spcAft>
              <a:buFont typeface="Arial" panose="020B0604020202020204" pitchFamily="34" charset="0"/>
              <a:buChar char="•"/>
              <a:defRPr/>
            </a:pPr>
            <a:r>
              <a:rPr lang="en-US"/>
              <a:t>Defer judgment,</a:t>
            </a:r>
          </a:p>
          <a:p>
            <a:pPr eaLnBrk="1" fontAlgn="auto" hangingPunct="1">
              <a:spcAft>
                <a:spcPts val="0"/>
              </a:spcAft>
              <a:buFont typeface="Arial" panose="020B0604020202020204" pitchFamily="34" charset="0"/>
              <a:buChar char="•"/>
              <a:defRPr/>
            </a:pPr>
            <a:r>
              <a:rPr lang="en-US"/>
              <a:t>Reach for quantity.</a:t>
            </a:r>
            <a:r>
              <a:rPr lang="en-US" baseline="30000">
                <a:hlinkClick r:id="rId3"/>
              </a:rPr>
              <a:t>[3]</a:t>
            </a:r>
            <a:endParaRPr lang="en-US"/>
          </a:p>
          <a:p>
            <a:pPr eaLnBrk="1" fontAlgn="auto" hangingPunct="1">
              <a:spcAft>
                <a:spcPts val="0"/>
              </a:spcAft>
              <a:buFont typeface="Arial" panose="020B0604020202020204" pitchFamily="34" charset="0"/>
              <a:buChar char="•"/>
              <a:defRPr/>
            </a:pPr>
            <a:r>
              <a:rPr lang="en-US"/>
              <a:t>Following these two principles were his four general rules of brainstorming, established with intention to :</a:t>
            </a:r>
          </a:p>
          <a:p>
            <a:pPr eaLnBrk="1" fontAlgn="auto" hangingPunct="1">
              <a:spcAft>
                <a:spcPts val="0"/>
              </a:spcAft>
              <a:buFont typeface="Arial" panose="020B0604020202020204" pitchFamily="34" charset="0"/>
              <a:buChar char="•"/>
              <a:defRPr/>
            </a:pPr>
            <a:r>
              <a:rPr lang="en-US"/>
              <a:t>reduce social inhibitions among group members,</a:t>
            </a:r>
          </a:p>
          <a:p>
            <a:pPr eaLnBrk="1" fontAlgn="auto" hangingPunct="1">
              <a:spcAft>
                <a:spcPts val="0"/>
              </a:spcAft>
              <a:buFont typeface="Arial" panose="020B0604020202020204" pitchFamily="34" charset="0"/>
              <a:buChar char="•"/>
              <a:defRPr/>
            </a:pPr>
            <a:r>
              <a:rPr lang="en-US"/>
              <a:t>stimulate idea generation</a:t>
            </a:r>
          </a:p>
          <a:p>
            <a:pPr eaLnBrk="1" fontAlgn="auto" hangingPunct="1">
              <a:spcAft>
                <a:spcPts val="0"/>
              </a:spcAft>
              <a:buFont typeface="Arial" panose="020B0604020202020204" pitchFamily="34" charset="0"/>
              <a:buChar char="•"/>
              <a:defRPr/>
            </a:pPr>
            <a:r>
              <a:rPr lang="en-US"/>
              <a:t>increase overall creativity of the group.</a:t>
            </a:r>
          </a:p>
          <a:p>
            <a:pPr eaLnBrk="1" fontAlgn="auto" hangingPunct="1">
              <a:spcAft>
                <a:spcPts val="0"/>
              </a:spcAft>
              <a:buFont typeface="Arial" panose="020B0604020202020204" pitchFamily="34" charset="0"/>
              <a:buChar cha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b="1" u="sng" smtClean="0">
                <a:solidFill>
                  <a:srgbClr val="FF0000"/>
                </a:solidFill>
              </a:rPr>
              <a:t>TYPICAL BRAIN STORMING</a:t>
            </a:r>
            <a:endParaRPr lang="en-US" smtClean="0"/>
          </a:p>
        </p:txBody>
      </p:sp>
      <p:sp>
        <p:nvSpPr>
          <p:cNvPr id="27650" name="Content Placeholder 2"/>
          <p:cNvSpPr>
            <a:spLocks noGrp="1"/>
          </p:cNvSpPr>
          <p:nvPr>
            <p:ph idx="1"/>
          </p:nvPr>
        </p:nvSpPr>
        <p:spPr/>
        <p:txBody>
          <a:bodyPr/>
          <a:lstStyle/>
          <a:p>
            <a:pPr eaLnBrk="1" hangingPunct="1"/>
            <a:r>
              <a:rPr lang="en-US" sz="4400" smtClean="0"/>
              <a:t>Focus on quantity</a:t>
            </a:r>
          </a:p>
          <a:p>
            <a:pPr eaLnBrk="1" hangingPunct="1"/>
            <a:r>
              <a:rPr lang="en-US" sz="4400" smtClean="0"/>
              <a:t>Withold criticism</a:t>
            </a:r>
          </a:p>
          <a:p>
            <a:pPr eaLnBrk="1" hangingPunct="1"/>
            <a:r>
              <a:rPr lang="en-US" sz="4400" smtClean="0"/>
              <a:t>Welcome unusual ideas</a:t>
            </a:r>
          </a:p>
          <a:p>
            <a:pPr eaLnBrk="1" hangingPunct="1"/>
            <a:r>
              <a:rPr lang="en-US" sz="4400" smtClean="0"/>
              <a:t>Combine and improve ideas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b="1" u="sng" smtClean="0">
                <a:solidFill>
                  <a:srgbClr val="FF0000"/>
                </a:solidFill>
              </a:rPr>
              <a:t>BRAIN STORMING VARIANTS</a:t>
            </a:r>
            <a:endParaRPr lang="en-US" smtClean="0"/>
          </a:p>
        </p:txBody>
      </p:sp>
      <p:sp>
        <p:nvSpPr>
          <p:cNvPr id="3" name="Content Placeholder 2"/>
          <p:cNvSpPr>
            <a:spLocks noGrp="1"/>
          </p:cNvSpPr>
          <p:nvPr>
            <p:ph idx="1"/>
          </p:nvPr>
        </p:nvSpPr>
        <p:spPr>
          <a:xfrm>
            <a:off x="457200" y="1295400"/>
            <a:ext cx="8229600" cy="5181600"/>
          </a:xfrm>
        </p:spPr>
        <p:txBody>
          <a:bodyPr rtlCol="0">
            <a:normAutofit/>
          </a:bodyPr>
          <a:lstStyle/>
          <a:p>
            <a:pPr eaLnBrk="1" fontAlgn="auto" hangingPunct="1">
              <a:spcAft>
                <a:spcPts val="0"/>
              </a:spcAft>
              <a:buFont typeface="Arial" panose="020B0604020202020204" pitchFamily="34" charset="0"/>
              <a:buChar char="•"/>
              <a:defRPr/>
            </a:pPr>
            <a:r>
              <a:rPr lang="en-US" sz="4400" b="1">
                <a:solidFill>
                  <a:srgbClr val="0070C0"/>
                </a:solidFill>
              </a:rPr>
              <a:t>Nominal group </a:t>
            </a:r>
            <a:r>
              <a:rPr lang="en-US" sz="4400" b="1" smtClean="0">
                <a:solidFill>
                  <a:srgbClr val="0070C0"/>
                </a:solidFill>
              </a:rPr>
              <a:t>technique</a:t>
            </a:r>
          </a:p>
          <a:p>
            <a:pPr marL="0" indent="0" eaLnBrk="1" fontAlgn="auto" hangingPunct="1">
              <a:spcAft>
                <a:spcPts val="0"/>
              </a:spcAft>
              <a:buFont typeface="Arial" panose="020B0604020202020204" pitchFamily="34" charset="0"/>
              <a:buNone/>
              <a:defRPr/>
            </a:pPr>
            <a:r>
              <a:rPr lang="en-US" sz="4000" smtClean="0"/>
              <a:t>Participants </a:t>
            </a:r>
            <a:r>
              <a:rPr lang="en-US" sz="4000"/>
              <a:t>are asked to write their ideas anonymously. Then the facilitator collects the ideas and the group votes on each idea. The vote can be as simple as a show of hands in favor of a given idea. This process is called distillation.</a:t>
            </a:r>
            <a:endParaRPr lang="en-US" sz="4000" b="1"/>
          </a:p>
          <a:p>
            <a:pPr marL="0" indent="0" eaLnBrk="1" fontAlgn="auto" hangingPunct="1">
              <a:spcAft>
                <a:spcPts val="0"/>
              </a:spcAft>
              <a:buFont typeface="Arial" panose="020B0604020202020204" pitchFamily="34" charset="0"/>
              <a:buNone/>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b="1" u="sng" smtClean="0">
                <a:solidFill>
                  <a:srgbClr val="FF0000"/>
                </a:solidFill>
              </a:rPr>
              <a:t>BRAIN STORMING VARIANTS</a:t>
            </a:r>
            <a:endParaRPr lang="en-US" smtClean="0"/>
          </a:p>
        </p:txBody>
      </p:sp>
      <p:sp>
        <p:nvSpPr>
          <p:cNvPr id="29698" name="Content Placeholder 2"/>
          <p:cNvSpPr>
            <a:spLocks noGrp="1"/>
          </p:cNvSpPr>
          <p:nvPr>
            <p:ph idx="1"/>
          </p:nvPr>
        </p:nvSpPr>
        <p:spPr/>
        <p:txBody>
          <a:bodyPr/>
          <a:lstStyle/>
          <a:p>
            <a:pPr eaLnBrk="1" hangingPunct="1"/>
            <a:r>
              <a:rPr lang="en-US" smtClean="0"/>
              <a:t>Group passing technique</a:t>
            </a:r>
            <a:br>
              <a:rPr lang="en-US" smtClean="0"/>
            </a:br>
            <a:r>
              <a:rPr lang="en-US" smtClean="0"/>
              <a:t>Each person in a circular group writes down one idea, and then passes the piece of paper to the next person, who adds some thoughts. This continues until everybody gets his or her original piece of paper back. By this time, it is likely that the group will have extensively elaborated on each idea.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0"/>
            <a:ext cx="8229600" cy="1143000"/>
          </a:xfrm>
        </p:spPr>
        <p:txBody>
          <a:bodyPr/>
          <a:lstStyle/>
          <a:p>
            <a:pPr eaLnBrk="1" hangingPunct="1"/>
            <a:r>
              <a:rPr lang="en-US" b="1" u="sng" smtClean="0">
                <a:solidFill>
                  <a:srgbClr val="FF0000"/>
                </a:solidFill>
              </a:rPr>
              <a:t>BRAIN STORMING VARIANTS</a:t>
            </a:r>
            <a:endParaRPr lang="en-US" smtClean="0"/>
          </a:p>
        </p:txBody>
      </p:sp>
      <p:sp>
        <p:nvSpPr>
          <p:cNvPr id="30722" name="Content Placeholder 2"/>
          <p:cNvSpPr>
            <a:spLocks noGrp="1"/>
          </p:cNvSpPr>
          <p:nvPr>
            <p:ph idx="1"/>
          </p:nvPr>
        </p:nvSpPr>
        <p:spPr>
          <a:xfrm>
            <a:off x="457200" y="1143000"/>
            <a:ext cx="8229600" cy="5410200"/>
          </a:xfrm>
        </p:spPr>
        <p:txBody>
          <a:bodyPr/>
          <a:lstStyle/>
          <a:p>
            <a:pPr eaLnBrk="1" hangingPunct="1"/>
            <a:r>
              <a:rPr lang="en-US" sz="4400" smtClean="0"/>
              <a:t>Question brainstorming</a:t>
            </a:r>
            <a:r>
              <a:rPr lang="en-US" smtClean="0"/>
              <a:t/>
            </a:r>
            <a:br>
              <a:rPr lang="en-US" smtClean="0"/>
            </a:br>
            <a:r>
              <a:rPr lang="en-US" sz="3600" smtClean="0"/>
              <a:t>This process involves brainstorming the </a:t>
            </a:r>
            <a:r>
              <a:rPr lang="en-US" sz="3600" i="1" smtClean="0"/>
              <a:t>questions</a:t>
            </a:r>
            <a:r>
              <a:rPr lang="en-US" sz="3600" smtClean="0"/>
              <a:t>, rather than trying to come up with immediate answers and short term solutions. (Doesn’t inhibit participation)</a:t>
            </a:r>
          </a:p>
          <a:p>
            <a:pPr eaLnBrk="1" hangingPunct="1"/>
            <a:r>
              <a:rPr lang="en-US" sz="3600" smtClean="0"/>
              <a:t>The answers to the questions form the framework for constructing future action plans</a:t>
            </a:r>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b="1" u="sng" smtClean="0">
                <a:solidFill>
                  <a:srgbClr val="FF0000"/>
                </a:solidFill>
              </a:rPr>
              <a:t>BRAIN STORMING VARIANTS</a:t>
            </a:r>
            <a:endParaRPr lang="en-US"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sz="4400" b="1" smtClean="0">
                <a:solidFill>
                  <a:srgbClr val="0070C0"/>
                </a:solidFill>
              </a:rPr>
              <a:t>Other variants include:</a:t>
            </a:r>
          </a:p>
          <a:p>
            <a:pPr eaLnBrk="1" fontAlgn="auto" hangingPunct="1">
              <a:spcAft>
                <a:spcPts val="0"/>
              </a:spcAft>
              <a:buFont typeface="Arial" panose="020B0604020202020204" pitchFamily="34" charset="0"/>
              <a:buChar char="•"/>
              <a:defRPr/>
            </a:pPr>
            <a:r>
              <a:rPr lang="en-US" sz="4400" smtClean="0"/>
              <a:t>Guided brainstorming</a:t>
            </a:r>
          </a:p>
          <a:p>
            <a:pPr eaLnBrk="1" fontAlgn="auto" hangingPunct="1">
              <a:spcAft>
                <a:spcPts val="0"/>
              </a:spcAft>
              <a:buFont typeface="Arial" panose="020B0604020202020204" pitchFamily="34" charset="0"/>
              <a:buChar char="•"/>
              <a:defRPr/>
            </a:pPr>
            <a:r>
              <a:rPr lang="en-US" sz="4400" smtClean="0"/>
              <a:t>Directed brainstorming</a:t>
            </a:r>
          </a:p>
          <a:p>
            <a:pPr eaLnBrk="1" fontAlgn="auto" hangingPunct="1">
              <a:spcAft>
                <a:spcPts val="0"/>
              </a:spcAft>
              <a:buFont typeface="Arial" panose="020B0604020202020204" pitchFamily="34" charset="0"/>
              <a:buChar char="•"/>
              <a:defRPr/>
            </a:pPr>
            <a:r>
              <a:rPr lang="en-US" sz="4400" smtClean="0"/>
              <a:t>Team mapping method</a:t>
            </a:r>
          </a:p>
          <a:p>
            <a:pPr eaLnBrk="1" fontAlgn="auto" hangingPunct="1">
              <a:spcAft>
                <a:spcPts val="0"/>
              </a:spcAft>
              <a:buFont typeface="Arial" panose="020B0604020202020204" pitchFamily="34" charset="0"/>
              <a:buChar char="•"/>
              <a:defRPr/>
            </a:pPr>
            <a:r>
              <a:rPr lang="en-US" sz="4400" smtClean="0"/>
              <a:t>Individual brainstorming</a:t>
            </a:r>
            <a:endParaRPr lang="en-US" sz="4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1143000"/>
          </a:xfrm>
        </p:spPr>
        <p:txBody>
          <a:bodyPr/>
          <a:lstStyle/>
          <a:p>
            <a:pPr eaLnBrk="1" hangingPunct="1"/>
            <a:r>
              <a:rPr lang="en-US" sz="4000" b="1" u="sng" smtClean="0">
                <a:solidFill>
                  <a:srgbClr val="C00000"/>
                </a:solidFill>
              </a:rPr>
              <a:t>OBLIQUE STRATEGIES</a:t>
            </a:r>
          </a:p>
        </p:txBody>
      </p:sp>
      <p:sp>
        <p:nvSpPr>
          <p:cNvPr id="3" name="Content Placeholder 2"/>
          <p:cNvSpPr>
            <a:spLocks noGrp="1"/>
          </p:cNvSpPr>
          <p:nvPr>
            <p:ph idx="1"/>
          </p:nvPr>
        </p:nvSpPr>
        <p:spPr>
          <a:xfrm>
            <a:off x="304800" y="1295400"/>
            <a:ext cx="8305800" cy="5334000"/>
          </a:xfrm>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en-US" sz="4300" b="1"/>
              <a:t>Oblique Strategies</a:t>
            </a:r>
            <a:r>
              <a:rPr lang="en-US" sz="4300"/>
              <a:t> </a:t>
            </a:r>
            <a:r>
              <a:rPr lang="en-US" sz="4300" smtClean="0"/>
              <a:t>is </a:t>
            </a:r>
            <a:r>
              <a:rPr lang="en-US" sz="4300"/>
              <a:t>a deck </a:t>
            </a:r>
            <a:r>
              <a:rPr lang="en-US" sz="4300" smtClean="0"/>
              <a:t>printed </a:t>
            </a:r>
            <a:r>
              <a:rPr lang="en-US" sz="4300"/>
              <a:t>cards in a black container </a:t>
            </a:r>
            <a:r>
              <a:rPr lang="en-US" sz="4300" smtClean="0"/>
              <a:t>box</a:t>
            </a:r>
            <a:r>
              <a:rPr lang="en-US" sz="4300"/>
              <a:t>  </a:t>
            </a:r>
            <a:endParaRPr lang="en-US" sz="4300" smtClean="0"/>
          </a:p>
          <a:p>
            <a:pPr eaLnBrk="1" fontAlgn="auto" hangingPunct="1">
              <a:spcAft>
                <a:spcPts val="0"/>
              </a:spcAft>
              <a:buFont typeface="Arial" panose="020B0604020202020204" pitchFamily="34" charset="0"/>
              <a:buChar char="•"/>
              <a:defRPr/>
            </a:pPr>
            <a:r>
              <a:rPr lang="en-US" sz="4300" smtClean="0"/>
              <a:t>Each </a:t>
            </a:r>
            <a:r>
              <a:rPr lang="en-US" sz="4300"/>
              <a:t>card </a:t>
            </a:r>
            <a:r>
              <a:rPr lang="en-US" sz="4300" smtClean="0"/>
              <a:t>offers an</a:t>
            </a:r>
            <a:r>
              <a:rPr lang="en-US" sz="4300"/>
              <a:t> </a:t>
            </a:r>
            <a:r>
              <a:rPr lang="en-US" sz="4300">
                <a:hlinkClick r:id="rId2" tooltip="Aphorism"/>
              </a:rPr>
              <a:t>aphorism</a:t>
            </a:r>
            <a:r>
              <a:rPr lang="en-US" sz="4300"/>
              <a:t> intended to help artists (particularly musicians) break </a:t>
            </a:r>
            <a:r>
              <a:rPr lang="en-US" sz="4300">
                <a:hlinkClick r:id="rId3" tooltip="Writer's block"/>
              </a:rPr>
              <a:t>creative blocks</a:t>
            </a:r>
            <a:r>
              <a:rPr lang="en-US" sz="4300"/>
              <a:t> by </a:t>
            </a:r>
            <a:r>
              <a:rPr lang="en-US" sz="4300" smtClean="0"/>
              <a:t>encouraging </a:t>
            </a:r>
            <a:r>
              <a:rPr lang="en-US" sz="4300" smtClean="0">
                <a:hlinkClick r:id="rId4" tooltip="Lateral thinking"/>
              </a:rPr>
              <a:t>lateral thinking</a:t>
            </a:r>
            <a:endParaRPr lang="en-US" sz="4300" smtClean="0"/>
          </a:p>
          <a:p>
            <a:pPr eaLnBrk="1" fontAlgn="auto" hangingPunct="1">
              <a:spcAft>
                <a:spcPts val="0"/>
              </a:spcAft>
              <a:buFont typeface="Arial" panose="020B0604020202020204" pitchFamily="34" charset="0"/>
              <a:buChar char="•"/>
              <a:defRPr/>
            </a:pPr>
            <a:endParaRPr lang="en-US"/>
          </a:p>
          <a:p>
            <a:pPr marL="0" indent="0" eaLnBrk="1" fontAlgn="auto" hangingPunct="1">
              <a:spcAft>
                <a:spcPts val="0"/>
              </a:spcAft>
              <a:buFont typeface="Arial" panose="020B0604020202020204" pitchFamily="34" charset="0"/>
              <a:buNone/>
              <a:defRPr/>
            </a:pPr>
            <a:r>
              <a:rPr lang="en-US" smtClean="0"/>
              <a:t>created by</a:t>
            </a:r>
            <a:r>
              <a:rPr lang="en-US" smtClean="0">
                <a:hlinkClick r:id="rId5" tooltip="Brian Eno"/>
              </a:rPr>
              <a:t>Brian Eno</a:t>
            </a:r>
            <a:r>
              <a:rPr lang="en-US" smtClean="0"/>
              <a:t> and </a:t>
            </a:r>
            <a:r>
              <a:rPr lang="en-US" smtClean="0">
                <a:hlinkClick r:id="rId6" tooltip="Peter Schmidt (artist)"/>
              </a:rPr>
              <a:t>Peter Schmidt</a:t>
            </a:r>
            <a:r>
              <a:rPr lang="en-US" smtClean="0"/>
              <a:t> and first published in 1975.</a:t>
            </a:r>
            <a:r>
              <a:rPr lang="en-US" baseline="30000" smtClean="0">
                <a:hlinkClick r:id="rId7"/>
              </a:rPr>
              <a:t>[2]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b="1" u="sng" smtClean="0">
                <a:solidFill>
                  <a:srgbClr val="C00000"/>
                </a:solidFill>
              </a:rPr>
              <a:t>OBLIQUE STRATEGIES</a:t>
            </a:r>
            <a:endParaRPr lang="en-US" smtClean="0"/>
          </a:p>
        </p:txBody>
      </p:sp>
      <p:sp>
        <p:nvSpPr>
          <p:cNvPr id="3" name="Content Placeholder 2"/>
          <p:cNvSpPr>
            <a:spLocks noGrp="1"/>
          </p:cNvSpPr>
          <p:nvPr>
            <p:ph idx="1"/>
          </p:nvPr>
        </p:nvSpPr>
        <p:spPr>
          <a:xfrm>
            <a:off x="457200" y="1600200"/>
            <a:ext cx="8229600" cy="4953000"/>
          </a:xfrm>
        </p:spPr>
        <p:txBody>
          <a:bodyPr rtlCol="0">
            <a:normAutofit/>
          </a:bodyPr>
          <a:lstStyle/>
          <a:p>
            <a:pPr eaLnBrk="1" fontAlgn="auto" hangingPunct="1">
              <a:spcAft>
                <a:spcPts val="0"/>
              </a:spcAft>
              <a:buFont typeface="Arial" panose="020B0604020202020204" pitchFamily="34" charset="0"/>
              <a:buChar char="•"/>
              <a:defRPr/>
            </a:pPr>
            <a:r>
              <a:rPr lang="en-US" sz="4000"/>
              <a:t>Each card contains a phrase or cryptic remark which can be used to break a deadlock or dilemma situation. Some are specific to music composition; others are more general. </a:t>
            </a:r>
            <a:endParaRPr lang="en-US" sz="4000" smtClean="0"/>
          </a:p>
          <a:p>
            <a:pPr marL="0" indent="0" eaLnBrk="1" fontAlgn="auto" hangingPunct="1">
              <a:spcAft>
                <a:spcPts val="0"/>
              </a:spcAft>
              <a:buFont typeface="Arial" panose="020B0604020202020204" pitchFamily="34" charset="0"/>
              <a:buNone/>
              <a:defRPr/>
            </a:pPr>
            <a:r>
              <a:rPr lang="en-US" smtClean="0"/>
              <a:t>No reason we can’t use a similar technique in a more general way.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76200"/>
            <a:ext cx="8229600" cy="1112838"/>
          </a:xfrm>
        </p:spPr>
        <p:txBody>
          <a:bodyPr/>
          <a:lstStyle/>
          <a:p>
            <a:pPr eaLnBrk="1" hangingPunct="1"/>
            <a:r>
              <a:rPr lang="en-US" b="1" u="sng" smtClean="0">
                <a:solidFill>
                  <a:srgbClr val="C00000"/>
                </a:solidFill>
              </a:rPr>
              <a:t>OUTLINE</a:t>
            </a:r>
          </a:p>
        </p:txBody>
      </p:sp>
      <p:sp>
        <p:nvSpPr>
          <p:cNvPr id="15362" name="Content Placeholder 2"/>
          <p:cNvSpPr>
            <a:spLocks noGrp="1"/>
          </p:cNvSpPr>
          <p:nvPr>
            <p:ph idx="1"/>
          </p:nvPr>
        </p:nvSpPr>
        <p:spPr>
          <a:xfrm>
            <a:off x="457200" y="914400"/>
            <a:ext cx="8229600" cy="5638800"/>
          </a:xfrm>
        </p:spPr>
        <p:txBody>
          <a:bodyPr/>
          <a:lstStyle/>
          <a:p>
            <a:pPr marL="0" indent="0" eaLnBrk="1" hangingPunct="1">
              <a:buFont typeface="Arial" charset="0"/>
              <a:buNone/>
            </a:pPr>
            <a:r>
              <a:rPr lang="en-US" b="1" u="sng" smtClean="0"/>
              <a:t>Introduction</a:t>
            </a:r>
          </a:p>
          <a:p>
            <a:pPr marL="0" indent="0" eaLnBrk="1" hangingPunct="1">
              <a:buFont typeface="Arial" charset="0"/>
              <a:buNone/>
            </a:pPr>
            <a:r>
              <a:rPr lang="en-US" sz="2400" smtClean="0"/>
              <a:t> </a:t>
            </a:r>
            <a:r>
              <a:rPr lang="en-US" smtClean="0"/>
              <a:t>Some comments on creativity</a:t>
            </a:r>
          </a:p>
          <a:p>
            <a:pPr marL="0" indent="0" eaLnBrk="1" hangingPunct="1">
              <a:buFont typeface="Arial" charset="0"/>
              <a:buNone/>
            </a:pPr>
            <a:r>
              <a:rPr lang="en-US" b="1" u="sng" smtClean="0"/>
              <a:t>Helpful Methodologies (if you are not a genius)</a:t>
            </a:r>
          </a:p>
          <a:p>
            <a:pPr marL="0" indent="0" eaLnBrk="1" hangingPunct="1">
              <a:buFont typeface="Arial" charset="0"/>
              <a:buNone/>
            </a:pPr>
            <a:r>
              <a:rPr lang="en-US" sz="2400" smtClean="0"/>
              <a:t> </a:t>
            </a:r>
            <a:r>
              <a:rPr lang="en-US" sz="2800" smtClean="0"/>
              <a:t>Lateral thinking (parallel thinking, thinking   </a:t>
            </a:r>
            <a:br>
              <a:rPr lang="en-US" sz="2800" smtClean="0"/>
            </a:br>
            <a:r>
              <a:rPr lang="en-US" sz="2800" smtClean="0"/>
              <a:t>  outside the box, brainstorming)</a:t>
            </a:r>
          </a:p>
          <a:p>
            <a:pPr marL="0" indent="0" eaLnBrk="1" hangingPunct="1">
              <a:buFont typeface="Arial" charset="0"/>
              <a:buNone/>
            </a:pPr>
            <a:r>
              <a:rPr lang="en-US" sz="2800" smtClean="0"/>
              <a:t> Oblique strategies</a:t>
            </a:r>
          </a:p>
          <a:p>
            <a:pPr marL="0" indent="0" eaLnBrk="1" hangingPunct="1">
              <a:buFont typeface="Arial" charset="0"/>
              <a:buNone/>
            </a:pPr>
            <a:r>
              <a:rPr lang="en-US" sz="2800" smtClean="0"/>
              <a:t> Mind maps</a:t>
            </a:r>
          </a:p>
          <a:p>
            <a:pPr marL="0" indent="0" eaLnBrk="1" hangingPunct="1">
              <a:buFont typeface="Arial" charset="0"/>
              <a:buNone/>
            </a:pPr>
            <a:r>
              <a:rPr lang="en-US" sz="2800" smtClean="0"/>
              <a:t> Personal Idea Pads</a:t>
            </a:r>
          </a:p>
          <a:p>
            <a:pPr marL="0" indent="0" eaLnBrk="1" hangingPunct="1">
              <a:buFont typeface="Arial" charset="0"/>
              <a:buNone/>
            </a:pPr>
            <a:r>
              <a:rPr lang="en-US" sz="2400" smtClean="0"/>
              <a:t> </a:t>
            </a:r>
            <a:endParaRPr lang="en-US" sz="2400" b="1" u="sng" smtClean="0"/>
          </a:p>
          <a:p>
            <a:pPr marL="0" indent="0" eaLnBrk="1" hangingPunct="1">
              <a:buFont typeface="Arial" charset="0"/>
              <a:buNone/>
            </a:pPr>
            <a:r>
              <a:rPr lang="en-US" b="1" u="sng" smtClean="0"/>
              <a:t>Personal Reflections and Examples of creativity</a:t>
            </a:r>
          </a:p>
          <a:p>
            <a:pPr marL="0" indent="0" eaLnBrk="1" hangingPunct="1">
              <a:buFont typeface="Arial" charset="0"/>
              <a:buNone/>
            </a:pPr>
            <a:r>
              <a:rPr lang="en-US" sz="2800" smtClean="0"/>
              <a:t>Ours and yours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152400"/>
            <a:ext cx="8229600" cy="1143000"/>
          </a:xfrm>
        </p:spPr>
        <p:txBody>
          <a:bodyPr/>
          <a:lstStyle/>
          <a:p>
            <a:pPr eaLnBrk="1" hangingPunct="1"/>
            <a:r>
              <a:rPr lang="en-US" b="1" u="sng" smtClean="0">
                <a:solidFill>
                  <a:srgbClr val="C00000"/>
                </a:solidFill>
              </a:rPr>
              <a:t>OBLIQUE STRATEGIES</a:t>
            </a:r>
            <a:endParaRPr lang="en-US" smtClean="0"/>
          </a:p>
        </p:txBody>
      </p:sp>
      <p:sp>
        <p:nvSpPr>
          <p:cNvPr id="3" name="Content Placeholder 2"/>
          <p:cNvSpPr>
            <a:spLocks noGrp="1"/>
          </p:cNvSpPr>
          <p:nvPr>
            <p:ph idx="1"/>
          </p:nvPr>
        </p:nvSpPr>
        <p:spPr>
          <a:xfrm>
            <a:off x="533400" y="1066800"/>
            <a:ext cx="8229600" cy="5638800"/>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en-US" sz="5100" b="1" smtClean="0"/>
              <a:t>Examples include</a:t>
            </a:r>
            <a:r>
              <a:rPr lang="en-US" sz="5100" smtClean="0"/>
              <a:t>:</a:t>
            </a:r>
          </a:p>
          <a:p>
            <a:pPr marL="0" indent="0" eaLnBrk="1" fontAlgn="auto" hangingPunct="1">
              <a:spcAft>
                <a:spcPts val="0"/>
              </a:spcAft>
              <a:buFont typeface="Arial" panose="020B0604020202020204" pitchFamily="34" charset="0"/>
              <a:buNone/>
              <a:defRPr/>
            </a:pPr>
            <a:endParaRPr lang="en-US" sz="5100" smtClean="0"/>
          </a:p>
          <a:p>
            <a:pPr eaLnBrk="1" fontAlgn="auto" hangingPunct="1">
              <a:spcAft>
                <a:spcPts val="0"/>
              </a:spcAft>
              <a:buFont typeface="Arial" panose="020B0604020202020204" pitchFamily="34" charset="0"/>
              <a:buChar char="•"/>
              <a:defRPr/>
            </a:pPr>
            <a:r>
              <a:rPr lang="en-US" sz="4600" smtClean="0"/>
              <a:t>Use an old idea.</a:t>
            </a:r>
          </a:p>
          <a:p>
            <a:pPr eaLnBrk="1" fontAlgn="auto" hangingPunct="1">
              <a:spcAft>
                <a:spcPts val="0"/>
              </a:spcAft>
              <a:buFont typeface="Arial" panose="020B0604020202020204" pitchFamily="34" charset="0"/>
              <a:buChar char="•"/>
              <a:defRPr/>
            </a:pPr>
            <a:r>
              <a:rPr lang="en-US" sz="4600" smtClean="0"/>
              <a:t>State the problem in words as clearly as possible.</a:t>
            </a:r>
          </a:p>
          <a:p>
            <a:pPr eaLnBrk="1" fontAlgn="auto" hangingPunct="1">
              <a:spcAft>
                <a:spcPts val="0"/>
              </a:spcAft>
              <a:buFont typeface="Arial" panose="020B0604020202020204" pitchFamily="34" charset="0"/>
              <a:buChar char="•"/>
              <a:defRPr/>
            </a:pPr>
            <a:r>
              <a:rPr lang="en-US" sz="4600" smtClean="0"/>
              <a:t>Only one element of each kind.</a:t>
            </a:r>
          </a:p>
          <a:p>
            <a:pPr eaLnBrk="1" fontAlgn="auto" hangingPunct="1">
              <a:spcAft>
                <a:spcPts val="0"/>
              </a:spcAft>
              <a:buFont typeface="Arial" panose="020B0604020202020204" pitchFamily="34" charset="0"/>
              <a:buChar char="•"/>
              <a:defRPr/>
            </a:pPr>
            <a:r>
              <a:rPr lang="en-US" sz="4600" smtClean="0"/>
              <a:t>What would your closest friend do?</a:t>
            </a:r>
          </a:p>
          <a:p>
            <a:pPr eaLnBrk="1" fontAlgn="auto" hangingPunct="1">
              <a:spcAft>
                <a:spcPts val="0"/>
              </a:spcAft>
              <a:buFont typeface="Arial" panose="020B0604020202020204" pitchFamily="34" charset="0"/>
              <a:buChar char="•"/>
              <a:defRPr/>
            </a:pPr>
            <a:r>
              <a:rPr lang="en-US" sz="4600" smtClean="0"/>
              <a:t>What to increase? What to reduce?</a:t>
            </a:r>
          </a:p>
          <a:p>
            <a:pPr eaLnBrk="1" fontAlgn="auto" hangingPunct="1">
              <a:spcAft>
                <a:spcPts val="0"/>
              </a:spcAft>
              <a:buFont typeface="Arial" panose="020B0604020202020204" pitchFamily="34" charset="0"/>
              <a:buChar char="•"/>
              <a:defRPr/>
            </a:pPr>
            <a:r>
              <a:rPr lang="en-US" sz="4600" smtClean="0"/>
              <a:t>Are there sections? Consider transitions.</a:t>
            </a:r>
          </a:p>
          <a:p>
            <a:pPr eaLnBrk="1" fontAlgn="auto" hangingPunct="1">
              <a:spcAft>
                <a:spcPts val="0"/>
              </a:spcAft>
              <a:buFont typeface="Arial" panose="020B0604020202020204" pitchFamily="34" charset="0"/>
              <a:buChar char="•"/>
              <a:defRPr/>
            </a:pPr>
            <a:r>
              <a:rPr lang="en-US" sz="4600" smtClean="0"/>
              <a:t>Try faking it!</a:t>
            </a:r>
          </a:p>
          <a:p>
            <a:pPr eaLnBrk="1" fontAlgn="auto" hangingPunct="1">
              <a:spcAft>
                <a:spcPts val="0"/>
              </a:spcAft>
              <a:buFont typeface="Arial" panose="020B0604020202020204" pitchFamily="34" charset="0"/>
              <a:buChar char="•"/>
              <a:defRPr/>
            </a:pPr>
            <a:r>
              <a:rPr lang="en-US" sz="4600" smtClean="0"/>
              <a:t>Honour thy error as a hidden intention.</a:t>
            </a:r>
          </a:p>
          <a:p>
            <a:pPr eaLnBrk="1" fontAlgn="auto" hangingPunct="1">
              <a:spcAft>
                <a:spcPts val="0"/>
              </a:spcAft>
              <a:buFont typeface="Arial" panose="020B0604020202020204" pitchFamily="34" charset="0"/>
              <a:buChar char="•"/>
              <a:defRPr/>
            </a:pPr>
            <a:r>
              <a:rPr lang="en-US" sz="4600" smtClean="0"/>
              <a:t>Ask your body.</a:t>
            </a:r>
          </a:p>
          <a:p>
            <a:pPr eaLnBrk="1" fontAlgn="auto" hangingPunct="1">
              <a:spcAft>
                <a:spcPts val="0"/>
              </a:spcAft>
              <a:buFont typeface="Arial" panose="020B0604020202020204" pitchFamily="34" charset="0"/>
              <a:buChar char="•"/>
              <a:defRPr/>
            </a:pPr>
            <a:r>
              <a:rPr lang="en-US" sz="4600" smtClean="0"/>
              <a:t>Work at a different speed.</a:t>
            </a:r>
          </a:p>
          <a:p>
            <a:pPr eaLnBrk="1" fontAlgn="auto" hangingPunct="1">
              <a:spcAft>
                <a:spcPts val="0"/>
              </a:spcAft>
              <a:buFont typeface="Arial" panose="020B0604020202020204" pitchFamily="34" charset="0"/>
              <a:buChar char="•"/>
              <a:defRPr/>
            </a:pPr>
            <a:endParaRPr lang="en-US" sz="4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152400"/>
            <a:ext cx="8229600" cy="1143000"/>
          </a:xfrm>
        </p:spPr>
        <p:txBody>
          <a:bodyPr/>
          <a:lstStyle/>
          <a:p>
            <a:pPr eaLnBrk="1" hangingPunct="1"/>
            <a:r>
              <a:rPr lang="en-US" b="1" u="sng" smtClean="0">
                <a:solidFill>
                  <a:srgbClr val="C00000"/>
                </a:solidFill>
              </a:rPr>
              <a:t>MIND MAPS</a:t>
            </a:r>
          </a:p>
        </p:txBody>
      </p:sp>
      <p:sp>
        <p:nvSpPr>
          <p:cNvPr id="36866" name="Content Placeholder 2"/>
          <p:cNvSpPr>
            <a:spLocks noGrp="1"/>
          </p:cNvSpPr>
          <p:nvPr>
            <p:ph idx="1"/>
          </p:nvPr>
        </p:nvSpPr>
        <p:spPr>
          <a:xfrm>
            <a:off x="457200" y="762000"/>
            <a:ext cx="8229600" cy="5715000"/>
          </a:xfrm>
        </p:spPr>
        <p:txBody>
          <a:bodyPr/>
          <a:lstStyle/>
          <a:p>
            <a:pPr eaLnBrk="1" hangingPunct="1"/>
            <a:r>
              <a:rPr lang="en-US" sz="3400" smtClean="0"/>
              <a:t>A </a:t>
            </a:r>
            <a:r>
              <a:rPr lang="en-US" sz="3400" b="1" smtClean="0"/>
              <a:t>mind map</a:t>
            </a:r>
            <a:r>
              <a:rPr lang="en-US" sz="3400" smtClean="0"/>
              <a:t> is a diagram used to visually organize information.</a:t>
            </a:r>
          </a:p>
          <a:p>
            <a:pPr eaLnBrk="1" hangingPunct="1"/>
            <a:r>
              <a:rPr lang="en-US" sz="3400" smtClean="0"/>
              <a:t> Usually a mind map is created around a single concept, drawn as an image in the center of a blank landscape page.</a:t>
            </a:r>
          </a:p>
          <a:p>
            <a:pPr eaLnBrk="1" hangingPunct="1"/>
            <a:r>
              <a:rPr lang="en-US" sz="3400" smtClean="0"/>
              <a:t> Associated representations of ideas such as images, words and parts of words are added. </a:t>
            </a:r>
          </a:p>
          <a:p>
            <a:pPr eaLnBrk="1" hangingPunct="1"/>
            <a:r>
              <a:rPr lang="en-US" sz="3400" smtClean="0"/>
              <a:t>Major ideas are connected directly to the central concept, and other ideas branch out from those.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http://buzzcamp.ro/wp-content/uploads/2014/09/How_to_use_Mind_Maps.jpg"/>
          <p:cNvPicPr>
            <a:picLocks noChangeAspect="1" noChangeArrowheads="1"/>
          </p:cNvPicPr>
          <p:nvPr/>
        </p:nvPicPr>
        <p:blipFill>
          <a:blip r:embed="rId2"/>
          <a:srcRect/>
          <a:stretch>
            <a:fillRect/>
          </a:stretch>
        </p:blipFill>
        <p:spPr bwMode="auto">
          <a:xfrm>
            <a:off x="152400" y="654050"/>
            <a:ext cx="8534400" cy="6051550"/>
          </a:xfrm>
          <a:prstGeom prst="rect">
            <a:avLst/>
          </a:prstGeom>
          <a:noFill/>
          <a:ln w="9525">
            <a:noFill/>
            <a:miter lim="800000"/>
            <a:headEnd/>
            <a:tailEnd/>
          </a:ln>
        </p:spPr>
      </p:pic>
      <p:sp>
        <p:nvSpPr>
          <p:cNvPr id="37890" name="TextBox 1"/>
          <p:cNvSpPr txBox="1">
            <a:spLocks noChangeArrowheads="1"/>
          </p:cNvSpPr>
          <p:nvPr/>
        </p:nvSpPr>
        <p:spPr bwMode="auto">
          <a:xfrm>
            <a:off x="2109788" y="76200"/>
            <a:ext cx="3986212" cy="461963"/>
          </a:xfrm>
          <a:prstGeom prst="rect">
            <a:avLst/>
          </a:prstGeom>
          <a:noFill/>
          <a:ln w="9525">
            <a:noFill/>
            <a:miter lim="800000"/>
            <a:headEnd/>
            <a:tailEnd/>
          </a:ln>
        </p:spPr>
        <p:txBody>
          <a:bodyPr wrap="none">
            <a:spAutoFit/>
          </a:bodyPr>
          <a:lstStyle/>
          <a:p>
            <a:r>
              <a:rPr lang="en-US" sz="2400" b="1" u="sng">
                <a:latin typeface="Calibri" pitchFamily="34" charset="0"/>
              </a:rPr>
              <a:t>SOME MINDMAP GUIDELINES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b="1" smtClean="0">
                <a:solidFill>
                  <a:srgbClr val="FF0000"/>
                </a:solidFill>
              </a:rPr>
              <a:t>Mind Map Background</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smtClean="0"/>
              <a:t>The term Mind Map was coined by Tony Buzan</a:t>
            </a:r>
          </a:p>
          <a:p>
            <a:pPr eaLnBrk="1" fontAlgn="auto" hangingPunct="1">
              <a:spcAft>
                <a:spcPts val="0"/>
              </a:spcAft>
              <a:buFont typeface="Arial" panose="020B0604020202020204" pitchFamily="34" charset="0"/>
              <a:buChar char="•"/>
              <a:defRPr/>
            </a:pPr>
            <a:r>
              <a:rPr lang="en-US" smtClean="0"/>
              <a:t>They are an example of a “Spider diagram” </a:t>
            </a:r>
          </a:p>
          <a:p>
            <a:pPr eaLnBrk="1" fontAlgn="auto" hangingPunct="1">
              <a:spcAft>
                <a:spcPts val="0"/>
              </a:spcAft>
              <a:buFont typeface="Arial" panose="020B0604020202020204" pitchFamily="34" charset="0"/>
              <a:buChar char="•"/>
              <a:defRPr/>
            </a:pPr>
            <a:r>
              <a:rPr lang="en-US" smtClean="0"/>
              <a:t>Pictorial representations go back to the ancient Greeks </a:t>
            </a:r>
          </a:p>
          <a:p>
            <a:pPr eaLnBrk="1" fontAlgn="auto" hangingPunct="1">
              <a:spcAft>
                <a:spcPts val="0"/>
              </a:spcAft>
              <a:buFont typeface="Arial" panose="020B0604020202020204" pitchFamily="34" charset="0"/>
              <a:buChar char="•"/>
              <a:defRPr/>
            </a:pPr>
            <a:r>
              <a:rPr lang="en-US" smtClean="0"/>
              <a:t>Mind maps are similar in radial structure to </a:t>
            </a:r>
            <a:r>
              <a:rPr lang="en-US" smtClean="0">
                <a:hlinkClick r:id="rId3" tooltip="Concept map"/>
              </a:rPr>
              <a:t>concept maps</a:t>
            </a:r>
            <a:r>
              <a:rPr lang="en-US" smtClean="0"/>
              <a:t>, developed by learning experts in the 1970s, but differ in that they are simplified by focusing around a single central key concept.</a:t>
            </a:r>
          </a:p>
          <a:p>
            <a:pPr eaLnBrk="1" fontAlgn="auto" hangingPunct="1">
              <a:spcAft>
                <a:spcPts val="0"/>
              </a:spcAft>
              <a:buFont typeface="Arial" panose="020B0604020202020204" pitchFamily="34" charset="0"/>
              <a:buChar char="•"/>
              <a:defRPr/>
            </a:pPr>
            <a:endParaRPr lang="en-US" smtClean="0"/>
          </a:p>
          <a:p>
            <a:pPr eaLnBrk="1" fontAlgn="auto" hangingPunct="1">
              <a:spcAft>
                <a:spcPts val="0"/>
              </a:spcAft>
              <a:buFont typeface="Arial" panose="020B0604020202020204" pitchFamily="34" charset="0"/>
              <a:buChar char="•"/>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b="1" smtClean="0">
                <a:solidFill>
                  <a:srgbClr val="C00000"/>
                </a:solidFill>
              </a:rPr>
              <a:t>Personal Idea Pad</a:t>
            </a:r>
          </a:p>
        </p:txBody>
      </p:sp>
      <p:sp>
        <p:nvSpPr>
          <p:cNvPr id="3" name="Content Placeholder 2"/>
          <p:cNvSpPr>
            <a:spLocks noGrp="1"/>
          </p:cNvSpPr>
          <p:nvPr>
            <p:ph idx="1"/>
          </p:nvPr>
        </p:nvSpPr>
        <p:spPr>
          <a:xfrm>
            <a:off x="457200" y="1219200"/>
            <a:ext cx="8229600" cy="5257800"/>
          </a:xfrm>
        </p:spPr>
        <p:txBody>
          <a:bodyPr rtlCol="0">
            <a:normAutofit fontScale="92500"/>
          </a:bodyPr>
          <a:lstStyle/>
          <a:p>
            <a:pPr eaLnBrk="1" fontAlgn="auto" hangingPunct="1">
              <a:spcAft>
                <a:spcPts val="0"/>
              </a:spcAft>
              <a:buFont typeface="Arial" panose="020B0604020202020204" pitchFamily="34" charset="0"/>
              <a:buChar char="•"/>
              <a:defRPr/>
            </a:pPr>
            <a:r>
              <a:rPr lang="en-US" sz="3500" smtClean="0"/>
              <a:t>Developed by Todd Henry, </a:t>
            </a:r>
            <a:r>
              <a:rPr lang="en-US" sz="3500"/>
              <a:t>CEO of Accidental Creative, a company that helps creative people and teams generate brilliant ideas</a:t>
            </a:r>
            <a:r>
              <a:rPr lang="en-US" sz="3500" smtClean="0"/>
              <a:t>.</a:t>
            </a:r>
          </a:p>
          <a:p>
            <a:pPr marL="0" indent="0" eaLnBrk="1" fontAlgn="auto" hangingPunct="1">
              <a:spcAft>
                <a:spcPts val="0"/>
              </a:spcAft>
              <a:buFont typeface="Arial" panose="020B0604020202020204" pitchFamily="34" charset="0"/>
              <a:buNone/>
              <a:defRPr/>
            </a:pPr>
            <a:endParaRPr lang="en-US" sz="3500" smtClean="0"/>
          </a:p>
          <a:p>
            <a:pPr eaLnBrk="1" fontAlgn="auto" hangingPunct="1">
              <a:spcAft>
                <a:spcPts val="0"/>
              </a:spcAft>
              <a:buFont typeface="Arial" panose="020B0604020202020204" pitchFamily="34" charset="0"/>
              <a:buChar char="•"/>
              <a:defRPr/>
            </a:pPr>
            <a:r>
              <a:rPr lang="en-US" sz="3500" i="1"/>
              <a:t> </a:t>
            </a:r>
            <a:r>
              <a:rPr lang="en-US" sz="3500" i="1" smtClean="0"/>
              <a:t>No </a:t>
            </a:r>
            <a:r>
              <a:rPr lang="en-US" sz="3500" i="1"/>
              <a:t>“magic bullet” that will ensure great ideas when you need them. There are, however, practices that can better position you to have the energy, focus, and time you need to zero in on a problem </a:t>
            </a:r>
            <a:r>
              <a:rPr lang="en-US" sz="3500" i="1" smtClean="0"/>
              <a:t>effectively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p:cNvPicPr>
            <a:picLocks noGrp="1" noChangeAspect="1" noChangeArrowheads="1"/>
          </p:cNvPicPr>
          <p:nvPr>
            <p:ph idx="1"/>
          </p:nvPr>
        </p:nvPicPr>
        <p:blipFill>
          <a:blip r:embed="rId3"/>
          <a:srcRect/>
          <a:stretch>
            <a:fillRect/>
          </a:stretch>
        </p:blipFill>
        <p:spPr>
          <a:xfrm>
            <a:off x="52388" y="381000"/>
            <a:ext cx="8710612" cy="671195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381000" y="152400"/>
            <a:ext cx="8229600" cy="990600"/>
          </a:xfrm>
        </p:spPr>
        <p:txBody>
          <a:bodyPr/>
          <a:lstStyle/>
          <a:p>
            <a:r>
              <a:rPr lang="en-US" b="1" smtClean="0">
                <a:solidFill>
                  <a:srgbClr val="C00000"/>
                </a:solidFill>
              </a:rPr>
              <a:t>What to do when you must be creative: practical advice – part 1</a:t>
            </a:r>
          </a:p>
        </p:txBody>
      </p:sp>
      <p:sp>
        <p:nvSpPr>
          <p:cNvPr id="51203" name="Rectangle 3"/>
          <p:cNvSpPr>
            <a:spLocks noGrp="1"/>
          </p:cNvSpPr>
          <p:nvPr>
            <p:ph type="body" idx="1"/>
          </p:nvPr>
        </p:nvSpPr>
        <p:spPr>
          <a:xfrm>
            <a:off x="457200" y="1600200"/>
            <a:ext cx="8458200" cy="4800600"/>
          </a:xfrm>
        </p:spPr>
        <p:txBody>
          <a:bodyPr/>
          <a:lstStyle/>
          <a:p>
            <a:pPr marL="609600" indent="-609600">
              <a:buFont typeface="Arial" charset="0"/>
              <a:buAutoNum type="arabicPeriod"/>
            </a:pPr>
            <a:r>
              <a:rPr lang="en-US" sz="3600" smtClean="0"/>
              <a:t>Be alone (get rid of her or him for 45 minutes)</a:t>
            </a:r>
          </a:p>
          <a:p>
            <a:pPr marL="609600" indent="-609600">
              <a:buFont typeface="Arial" charset="0"/>
              <a:buAutoNum type="arabicPeriod"/>
            </a:pPr>
            <a:r>
              <a:rPr lang="en-US" sz="3600" smtClean="0"/>
              <a:t>Be relaxed and without any stress (take her/him for a magnificent dinner with wine)</a:t>
            </a:r>
          </a:p>
          <a:p>
            <a:pPr marL="609600" indent="-609600">
              <a:buFont typeface="Arial" charset="0"/>
              <a:buAutoNum type="arabicPeriod"/>
            </a:pPr>
            <a:r>
              <a:rPr lang="en-US" sz="3600" smtClean="0"/>
              <a:t>Disregard the devil telling you it is impossible (tell him to FO)</a:t>
            </a:r>
          </a:p>
          <a:p>
            <a:pPr marL="609600" indent="-609600">
              <a:buFont typeface="Arial" charset="0"/>
              <a:buAutoNum type="arabicPeriod"/>
            </a:pPr>
            <a:r>
              <a:rPr lang="en-US" sz="3600" smtClean="0"/>
              <a:t>Concentrate (she/he can wait)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b="1" smtClean="0">
                <a:solidFill>
                  <a:srgbClr val="C00000"/>
                </a:solidFill>
              </a:rPr>
              <a:t>What to do when you must be creative: practical advice – part 2</a:t>
            </a:r>
          </a:p>
        </p:txBody>
      </p:sp>
      <p:sp>
        <p:nvSpPr>
          <p:cNvPr id="52227" name="Rectangle 3"/>
          <p:cNvSpPr>
            <a:spLocks noGrp="1"/>
          </p:cNvSpPr>
          <p:nvPr>
            <p:ph type="body" idx="1"/>
          </p:nvPr>
        </p:nvSpPr>
        <p:spPr>
          <a:xfrm>
            <a:off x="228600" y="1524000"/>
            <a:ext cx="8915400" cy="5029200"/>
          </a:xfrm>
        </p:spPr>
        <p:txBody>
          <a:bodyPr/>
          <a:lstStyle/>
          <a:p>
            <a:pPr>
              <a:buFont typeface="Arial" charset="0"/>
              <a:buNone/>
            </a:pPr>
            <a:r>
              <a:rPr lang="en-US" sz="3600" smtClean="0"/>
              <a:t>1. Combine two (or more) ideas</a:t>
            </a:r>
          </a:p>
          <a:p>
            <a:pPr>
              <a:buFont typeface="Arial" charset="0"/>
              <a:buNone/>
            </a:pPr>
            <a:r>
              <a:rPr lang="en-US" sz="3600" smtClean="0"/>
              <a:t>2. Use an approach from somewhere else </a:t>
            </a:r>
          </a:p>
          <a:p>
            <a:pPr>
              <a:buFont typeface="Arial" charset="0"/>
              <a:buNone/>
            </a:pPr>
            <a:r>
              <a:rPr lang="en-US" sz="3600" smtClean="0"/>
              <a:t>3. Try to defend opposite or competitive ideas (to ones you consider or existing ones)</a:t>
            </a:r>
          </a:p>
          <a:p>
            <a:pPr>
              <a:buFont typeface="Arial" charset="0"/>
              <a:buNone/>
            </a:pPr>
            <a:r>
              <a:rPr lang="en-US" sz="3600" smtClean="0"/>
              <a:t>4. Try to defend the existing solution(s) </a:t>
            </a:r>
          </a:p>
          <a:p>
            <a:pPr>
              <a:buFont typeface="Arial" charset="0"/>
              <a:buNone/>
            </a:pPr>
            <a:r>
              <a:rPr lang="en-US" sz="3600" smtClean="0"/>
              <a:t>5. Explain the problem (and your solution) to somebody who knows nothing.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u="sng" smtClean="0">
                <a:solidFill>
                  <a:srgbClr val="FF0000"/>
                </a:solidFill>
              </a:rPr>
              <a:t>HOW WE AND YOU HAVE YOU BEEN CREATIVE AS A CONSULTANT</a:t>
            </a:r>
            <a:endParaRPr lang="en-US" b="1" u="sng">
              <a:solidFill>
                <a:srgbClr val="FF0000"/>
              </a:solidFill>
            </a:endParaRP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endParaRPr lang="en-US" smtClean="0"/>
          </a:p>
          <a:p>
            <a:pPr marL="0" indent="0" algn="ctr" eaLnBrk="1" fontAlgn="auto" hangingPunct="1">
              <a:spcAft>
                <a:spcPts val="0"/>
              </a:spcAft>
              <a:buFont typeface="Arial" panose="020B0604020202020204" pitchFamily="34" charset="0"/>
              <a:buNone/>
              <a:defRPr/>
            </a:pPr>
            <a:r>
              <a:rPr lang="en-US" sz="15000" smtClean="0">
                <a:solidFill>
                  <a:srgbClr val="0070C0"/>
                </a:solidFill>
              </a:rPr>
              <a:t>?</a:t>
            </a:r>
            <a:endParaRPr lang="en-US" sz="3600" smtClean="0">
              <a:solidFill>
                <a:srgbClr val="0070C0"/>
              </a:solidFill>
            </a:endParaRPr>
          </a:p>
          <a:p>
            <a:pPr marL="0" indent="0" algn="ctr" eaLnBrk="1" fontAlgn="auto" hangingPunct="1">
              <a:spcAft>
                <a:spcPts val="0"/>
              </a:spcAft>
              <a:buFont typeface="Arial" panose="020B0604020202020204" pitchFamily="34" charset="0"/>
              <a:buNone/>
              <a:defRPr/>
            </a:pPr>
            <a:r>
              <a:rPr lang="en-US" sz="3600" smtClean="0">
                <a:solidFill>
                  <a:srgbClr val="0070C0"/>
                </a:solidFill>
              </a:rPr>
              <a:t>We will record all responses in the slides that will be published on the website</a:t>
            </a:r>
            <a:endParaRPr lang="en-US" sz="3600">
              <a:solidFill>
                <a:srgbClr val="0070C0"/>
              </a:solidFill>
            </a:endParaRPr>
          </a:p>
          <a:p>
            <a:pPr marL="0" indent="0" algn="ctr" eaLnBrk="1" fontAlgn="auto" hangingPunct="1">
              <a:spcAft>
                <a:spcPts val="0"/>
              </a:spcAft>
              <a:buFont typeface="Arial" panose="020B0604020202020204" pitchFamily="34" charset="0"/>
              <a:buNone/>
              <a:defRPr/>
            </a:pPr>
            <a:endParaRPr lang="en-US" sz="15000">
              <a:solidFill>
                <a:srgbClr val="0070C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C00000"/>
                </a:solidFill>
              </a:rPr>
              <a:t>APPENDIX</a:t>
            </a:r>
            <a:endParaRPr lang="en-US" b="1">
              <a:solidFill>
                <a:srgbClr val="C00000"/>
              </a:solidFill>
            </a:endParaRPr>
          </a:p>
        </p:txBody>
      </p:sp>
      <p:sp>
        <p:nvSpPr>
          <p:cNvPr id="3" name="Content Placeholder 2"/>
          <p:cNvSpPr>
            <a:spLocks noGrp="1"/>
          </p:cNvSpPr>
          <p:nvPr>
            <p:ph idx="1"/>
          </p:nvPr>
        </p:nvSpPr>
        <p:spPr/>
        <p:txBody>
          <a:bodyPr/>
          <a:lstStyle/>
          <a:p>
            <a:r>
              <a:rPr lang="en-US" smtClean="0"/>
              <a:t>Some extra links and quotes</a:t>
            </a:r>
            <a:endParaRPr lang="en-US"/>
          </a:p>
        </p:txBody>
      </p:sp>
    </p:spTree>
    <p:extLst>
      <p:ext uri="{BB962C8B-B14F-4D97-AF65-F5344CB8AC3E}">
        <p14:creationId xmlns:p14="http://schemas.microsoft.com/office/powerpoint/2010/main" val="195489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US" sz="4600" b="1" smtClean="0"/>
              <a:t>Creativity</a:t>
            </a:r>
            <a:r>
              <a:rPr lang="en-US" sz="4600" smtClean="0"/>
              <a:t> is a phenomenon whereby something new and in some way valuable is created (such as an idea, a joke, a literary work, painting or musical composition, a solution, an invention etc)</a:t>
            </a:r>
            <a:endParaRPr lang="en-US" sz="4600"/>
          </a:p>
          <a:p>
            <a:pPr marL="0" indent="0" eaLnBrk="1" fontAlgn="auto" hangingPunct="1">
              <a:spcAft>
                <a:spcPts val="0"/>
              </a:spcAft>
              <a:buFont typeface="Arial" panose="020B0604020202020204" pitchFamily="34" charset="0"/>
              <a:buNone/>
              <a:defRPr/>
            </a:pPr>
            <a:endParaRPr lang="en-US"/>
          </a:p>
          <a:p>
            <a:pPr marL="0" indent="0" eaLnBrk="1" fontAlgn="auto" hangingPunct="1">
              <a:spcAft>
                <a:spcPts val="0"/>
              </a:spcAft>
              <a:buFont typeface="Arial" panose="020B0604020202020204" pitchFamily="34" charset="0"/>
              <a:buNone/>
              <a:defRPr/>
            </a:pPr>
            <a:r>
              <a:rPr lang="en-US" i="1"/>
              <a:t>creativity</a:t>
            </a:r>
            <a:r>
              <a:rPr lang="en-US"/>
              <a:t> comes from the </a:t>
            </a:r>
            <a:r>
              <a:rPr lang="en-US">
                <a:hlinkClick r:id="rId3" tooltip="Latin"/>
              </a:rPr>
              <a:t>Latin</a:t>
            </a:r>
            <a:r>
              <a:rPr lang="en-US"/>
              <a:t> term </a:t>
            </a:r>
            <a:r>
              <a:rPr lang="en-US" i="1"/>
              <a:t>creō</a:t>
            </a:r>
            <a:r>
              <a:rPr lang="en-US"/>
              <a:t> "to create, make</a:t>
            </a:r>
            <a:endParaRPr lang="en-US" smtClean="0"/>
          </a:p>
          <a:p>
            <a:pPr marL="0" indent="0" eaLnBrk="1" fontAlgn="auto" hangingPunct="1">
              <a:spcAft>
                <a:spcPts val="0"/>
              </a:spcAft>
              <a:buFont typeface="Arial" panose="020B0604020202020204" pitchFamily="34" charset="0"/>
              <a:buNone/>
              <a:defRPr/>
            </a:pPr>
            <a:endParaRPr lang="en-US"/>
          </a:p>
        </p:txBody>
      </p:sp>
      <p:sp>
        <p:nvSpPr>
          <p:cNvPr id="16386" name="TextBox 3"/>
          <p:cNvSpPr txBox="1">
            <a:spLocks noChangeArrowheads="1"/>
          </p:cNvSpPr>
          <p:nvPr/>
        </p:nvSpPr>
        <p:spPr bwMode="auto">
          <a:xfrm>
            <a:off x="2667000" y="228600"/>
            <a:ext cx="2817813" cy="646113"/>
          </a:xfrm>
          <a:prstGeom prst="rect">
            <a:avLst/>
          </a:prstGeom>
          <a:noFill/>
          <a:ln w="9525">
            <a:noFill/>
            <a:miter lim="800000"/>
            <a:headEnd/>
            <a:tailEnd/>
          </a:ln>
        </p:spPr>
        <p:txBody>
          <a:bodyPr wrap="none">
            <a:spAutoFit/>
          </a:bodyPr>
          <a:lstStyle/>
          <a:p>
            <a:r>
              <a:rPr lang="en-US" sz="3600" b="1" u="sng">
                <a:solidFill>
                  <a:srgbClr val="C00000"/>
                </a:solidFill>
                <a:latin typeface="Calibri" pitchFamily="34" charset="0"/>
              </a:rPr>
              <a:t>A DEFINITION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t>Asimov Quote</a:t>
            </a:r>
          </a:p>
        </p:txBody>
      </p:sp>
      <p:sp>
        <p:nvSpPr>
          <p:cNvPr id="3" name="Content Placeholder 2"/>
          <p:cNvSpPr>
            <a:spLocks noGrp="1"/>
          </p:cNvSpPr>
          <p:nvPr>
            <p:ph idx="1"/>
          </p:nvPr>
        </p:nvSpPr>
        <p:spPr/>
        <p:txBody>
          <a:bodyPr>
            <a:normAutofit/>
          </a:bodyPr>
          <a:lstStyle/>
          <a:p>
            <a:pPr eaLnBrk="1" hangingPunct="1">
              <a:lnSpc>
                <a:spcPct val="80000"/>
              </a:lnSpc>
            </a:pPr>
            <a:r>
              <a:rPr lang="en-US" sz="2000" smtClean="0"/>
              <a:t>Here is a most interesting quote from the essay:</a:t>
            </a:r>
            <a:br>
              <a:rPr lang="en-US" sz="2000" smtClean="0"/>
            </a:br>
            <a:r>
              <a:rPr lang="en-US" sz="2000" smtClean="0"/>
              <a:t>"My feeling is that as far as creativity is concerned, isolation is required. The creative person is, in any case, continually working at it. His mind is shuffling his information at all times, even when he is not conscious of it. (The famous example of Kekule working out the structure of benzene in his sleep is well-known). The presence of others can only inhibit this process, since creation is embarrassing. For every new good idea you have, there are a hundred, ten thousand foolish ones, which you naturally do not care to display."</a:t>
            </a:r>
            <a:br>
              <a:rPr lang="en-US" sz="2000" smtClean="0"/>
            </a:br>
            <a:r>
              <a:rPr lang="en-US" sz="2000" smtClean="0"/>
              <a:t/>
            </a:r>
            <a:br>
              <a:rPr lang="en-US" sz="2000" smtClean="0"/>
            </a:br>
            <a:r>
              <a:rPr lang="en-US" sz="2000" smtClean="0"/>
              <a:t>Note: Asimov's view here seems both personally true and contrary to two more recent trends/findings: 1] The trend in team-based scientific production (i.e., research teams verses individual researchers), and, 2] The 'Group Intelligence Factor' (Woolley et al); see: </a:t>
            </a:r>
            <a:r>
              <a:rPr lang="en-US" sz="2000" smtClean="0">
                <a:hlinkClick r:id="rId2"/>
              </a:rPr>
              <a:t>http://planetsave.com/2010/12/13/group-intelligence-factorrevealed-</a:t>
            </a:r>
            <a:r>
              <a:rPr lang="en-US" sz="2000" smtClean="0"/>
              <a:t/>
            </a:r>
            <a:br>
              <a:rPr lang="en-US" sz="2000" smtClean="0"/>
            </a:br>
            <a:endParaRPr lang="en-US" sz="2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rtlCol="0">
            <a:normAutofit fontScale="90000"/>
          </a:bodyPr>
          <a:lstStyle/>
          <a:p>
            <a:pPr eaLnBrk="1" fontAlgn="auto" hangingPunct="1">
              <a:spcAft>
                <a:spcPts val="0"/>
              </a:spcAft>
              <a:defRPr/>
            </a:pPr>
            <a:r>
              <a:rPr lang="en-US" b="1">
                <a:solidFill>
                  <a:srgbClr val="FF0000"/>
                </a:solidFill>
              </a:rPr>
              <a:t>Creativity, Innovation, and Entrepreneurship </a:t>
            </a:r>
            <a:r>
              <a:rPr lang="en-US" b="1" smtClean="0">
                <a:solidFill>
                  <a:srgbClr val="FF0000"/>
                </a:solidFill>
              </a:rPr>
              <a:t>Study (2013-2016</a:t>
            </a:r>
            <a:r>
              <a:rPr lang="en-US" b="1">
                <a:solidFill>
                  <a:srgbClr val="FF0000"/>
                </a:solidFill>
              </a:rPr>
              <a:t>)</a:t>
            </a:r>
            <a:br>
              <a:rPr lang="en-US" b="1">
                <a:solidFill>
                  <a:srgbClr val="FF0000"/>
                </a:solidFill>
              </a:rPr>
            </a:br>
            <a:endParaRPr lang="en-US">
              <a:solidFill>
                <a:srgbClr val="FF0000"/>
              </a:solidFill>
            </a:endParaRP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en-US"/>
              <a:t>Critical questions include:</a:t>
            </a:r>
          </a:p>
          <a:p>
            <a:pPr eaLnBrk="1" fontAlgn="auto" hangingPunct="1">
              <a:spcAft>
                <a:spcPts val="0"/>
              </a:spcAft>
              <a:buFont typeface="Arial" panose="020B0604020202020204" pitchFamily="34" charset="0"/>
              <a:buChar char="•"/>
              <a:defRPr/>
            </a:pPr>
            <a:r>
              <a:rPr lang="en-US"/>
              <a:t>To what extent do innovation and entrepreneurship drive economic prosperity?</a:t>
            </a:r>
          </a:p>
          <a:p>
            <a:pPr eaLnBrk="1" fontAlgn="auto" hangingPunct="1">
              <a:spcAft>
                <a:spcPts val="0"/>
              </a:spcAft>
              <a:buFont typeface="Arial" panose="020B0604020202020204" pitchFamily="34" charset="0"/>
              <a:buChar char="•"/>
              <a:defRPr/>
            </a:pPr>
            <a:r>
              <a:rPr lang="en-US"/>
              <a:t>Can imagination and creativity be sparked in ways that lead to innovation and entrepreneurship?</a:t>
            </a:r>
          </a:p>
          <a:p>
            <a:pPr eaLnBrk="1" fontAlgn="auto" hangingPunct="1">
              <a:spcAft>
                <a:spcPts val="0"/>
              </a:spcAft>
              <a:buFont typeface="Arial" panose="020B0604020202020204" pitchFamily="34" charset="0"/>
              <a:buChar char="•"/>
              <a:defRPr/>
            </a:pPr>
            <a:r>
              <a:rPr lang="en-US"/>
              <a:t>What accounts for the dramatic variation in rates and types of entrepreneurship and innovation?</a:t>
            </a:r>
          </a:p>
          <a:p>
            <a:pPr eaLnBrk="1" fontAlgn="auto" hangingPunct="1">
              <a:spcAft>
                <a:spcPts val="0"/>
              </a:spcAft>
              <a:buFont typeface="Arial" panose="020B0604020202020204" pitchFamily="34" charset="0"/>
              <a:buChar char="•"/>
              <a:defRPr/>
            </a:pPr>
            <a:r>
              <a:rPr lang="en-US"/>
              <a:t>How do new firms and new industries differ in their structure, rewards, stability and other features? Do entrepreneurial ventures provide “good jobs” or “bad jobs,” and under what conditions</a:t>
            </a:r>
            <a:r>
              <a:rPr lang="en-US" smtClean="0"/>
              <a:t>?</a:t>
            </a:r>
          </a:p>
          <a:p>
            <a:pPr marL="0" indent="0" eaLnBrk="1" fontAlgn="auto" hangingPunct="1">
              <a:spcAft>
                <a:spcPts val="0"/>
              </a:spcAft>
              <a:buFont typeface="Arial" panose="020B0604020202020204" pitchFamily="34" charset="0"/>
              <a:buNone/>
              <a:defRPr/>
            </a:pPr>
            <a:endParaRPr lang="en-US" smtClean="0"/>
          </a:p>
          <a:p>
            <a:pPr marL="0" indent="0" eaLnBrk="1" fontAlgn="auto" hangingPunct="1">
              <a:spcAft>
                <a:spcPts val="0"/>
              </a:spcAft>
              <a:buFont typeface="Arial" panose="020B0604020202020204" pitchFamily="34" charset="0"/>
              <a:buNone/>
              <a:defRPr/>
            </a:pPr>
            <a:r>
              <a:rPr lang="en-US" smtClean="0"/>
              <a:t>CORNELL UNIVERSITY STUDY</a:t>
            </a:r>
            <a:endParaRPr lang="en-US"/>
          </a:p>
          <a:p>
            <a:pPr eaLnBrk="1" fontAlgn="auto" hangingPunct="1">
              <a:spcAft>
                <a:spcPts val="0"/>
              </a:spcAft>
              <a:buFont typeface="Arial" panose="020B0604020202020204" pitchFamily="34" charset="0"/>
              <a:buChar char="•"/>
              <a:defRPr/>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More Quotes</a:t>
            </a:r>
            <a:endParaRPr lang="en-US"/>
          </a:p>
        </p:txBody>
      </p:sp>
      <p:sp>
        <p:nvSpPr>
          <p:cNvPr id="3" name="Content Placeholder 2"/>
          <p:cNvSpPr>
            <a:spLocks noGrp="1"/>
          </p:cNvSpPr>
          <p:nvPr>
            <p:ph idx="1"/>
          </p:nvPr>
        </p:nvSpPr>
        <p:spPr/>
        <p:txBody>
          <a:bodyPr/>
          <a:lstStyle/>
          <a:p>
            <a:r>
              <a:rPr lang="en-US"/>
              <a:t>“You can't use up creativity. The more you use, the more you have.” </a:t>
            </a:r>
            <a:br>
              <a:rPr lang="en-US"/>
            </a:br>
            <a:r>
              <a:rPr lang="en-US"/>
              <a:t>― </a:t>
            </a:r>
            <a:r>
              <a:rPr lang="en-US" u="sng">
                <a:hlinkClick r:id="rId2"/>
              </a:rPr>
              <a:t>Maya Angelou</a:t>
            </a:r>
            <a:endParaRPr lang="en-US"/>
          </a:p>
          <a:p>
            <a:r>
              <a:rPr lang="en-US" smtClean="0"/>
              <a:t>There </a:t>
            </a:r>
            <a:r>
              <a:rPr lang="en-US"/>
              <a:t>is a fountain of youth: it is your mind, your talents, the creativity you bring to your life and the lives of people you love. When you learn to tap this source, you will truly have defeated age.” </a:t>
            </a:r>
            <a:br>
              <a:rPr lang="en-US"/>
            </a:br>
            <a:r>
              <a:rPr lang="en-US"/>
              <a:t>― </a:t>
            </a:r>
            <a:r>
              <a:rPr lang="en-US" u="sng">
                <a:hlinkClick r:id="rId3"/>
              </a:rPr>
              <a:t>Sophia Loren</a:t>
            </a:r>
            <a:endParaRPr lang="en-US"/>
          </a:p>
          <a:p>
            <a:endParaRPr lang="en-US"/>
          </a:p>
        </p:txBody>
      </p:sp>
    </p:spTree>
    <p:extLst>
      <p:ext uri="{BB962C8B-B14F-4D97-AF65-F5344CB8AC3E}">
        <p14:creationId xmlns:p14="http://schemas.microsoft.com/office/powerpoint/2010/main" val="915551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quotes</a:t>
            </a:r>
            <a:endParaRPr lang="en-US"/>
          </a:p>
        </p:txBody>
      </p:sp>
      <p:sp>
        <p:nvSpPr>
          <p:cNvPr id="3" name="Content Placeholder 2"/>
          <p:cNvSpPr>
            <a:spLocks noGrp="1"/>
          </p:cNvSpPr>
          <p:nvPr>
            <p:ph idx="1"/>
          </p:nvPr>
        </p:nvSpPr>
        <p:spPr/>
        <p:txBody>
          <a:bodyPr/>
          <a:lstStyle/>
          <a:p>
            <a:r>
              <a:rPr lang="en-US" smtClean="0"/>
              <a:t>That's </a:t>
            </a:r>
            <a:r>
              <a:rPr lang="en-US"/>
              <a:t>the great secret of creativity. You treat ideas like cats: you make them follow you.” </a:t>
            </a:r>
            <a:br>
              <a:rPr lang="en-US"/>
            </a:br>
            <a:r>
              <a:rPr lang="en-US"/>
              <a:t>― </a:t>
            </a:r>
            <a:r>
              <a:rPr lang="en-US" u="sng">
                <a:hlinkClick r:id="rId2"/>
              </a:rPr>
              <a:t>Ray Bradbury</a:t>
            </a:r>
            <a:r>
              <a:rPr lang="en-US"/>
              <a:t>, </a:t>
            </a:r>
            <a:r>
              <a:rPr lang="en-US" i="1" u="sng">
                <a:hlinkClick r:id="rId3"/>
              </a:rPr>
              <a:t>Zen in the Art of Writing</a:t>
            </a:r>
            <a:endParaRPr lang="en-US"/>
          </a:p>
          <a:p>
            <a:r>
              <a:rPr lang="en-US" smtClean="0"/>
              <a:t>“</a:t>
            </a:r>
            <a:r>
              <a:rPr lang="en-US"/>
              <a:t>Chance favors the prepared mind.” </a:t>
            </a:r>
            <a:br>
              <a:rPr lang="en-US"/>
            </a:br>
            <a:r>
              <a:rPr lang="en-US"/>
              <a:t>― </a:t>
            </a:r>
            <a:r>
              <a:rPr lang="en-US" u="sng">
                <a:hlinkClick r:id="rId4"/>
              </a:rPr>
              <a:t>Louis Pasteur</a:t>
            </a:r>
            <a:endParaRPr lang="en-US"/>
          </a:p>
          <a:p>
            <a:r>
              <a:rPr lang="en-US" smtClean="0"/>
              <a:t>Imagination </a:t>
            </a:r>
            <a:r>
              <a:rPr lang="en-US"/>
              <a:t>is the beginning of creation. You imagine what you desire, you will what you imagine and at last you create what you will.” </a:t>
            </a:r>
            <a:br>
              <a:rPr lang="en-US"/>
            </a:br>
            <a:r>
              <a:rPr lang="en-US"/>
              <a:t>― </a:t>
            </a:r>
            <a:r>
              <a:rPr lang="en-US" u="sng">
                <a:hlinkClick r:id="rId5"/>
              </a:rPr>
              <a:t>George Bernard Shaw</a:t>
            </a:r>
            <a:endParaRPr lang="en-US"/>
          </a:p>
          <a:p>
            <a:endParaRPr lang="en-US"/>
          </a:p>
        </p:txBody>
      </p:sp>
    </p:spTree>
    <p:extLst>
      <p:ext uri="{BB962C8B-B14F-4D97-AF65-F5344CB8AC3E}">
        <p14:creationId xmlns:p14="http://schemas.microsoft.com/office/powerpoint/2010/main" val="4129198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Quotes</a:t>
            </a:r>
            <a:endParaRPr lang="en-US"/>
          </a:p>
        </p:txBody>
      </p:sp>
      <p:sp>
        <p:nvSpPr>
          <p:cNvPr id="3" name="Content Placeholder 2"/>
          <p:cNvSpPr>
            <a:spLocks noGrp="1"/>
          </p:cNvSpPr>
          <p:nvPr>
            <p:ph idx="1"/>
          </p:nvPr>
        </p:nvSpPr>
        <p:spPr/>
        <p:txBody>
          <a:bodyPr/>
          <a:lstStyle/>
          <a:p>
            <a:r>
              <a:rPr lang="en-US"/>
              <a:t>“The criminal is the creative artist; the detective only the critic.” </a:t>
            </a:r>
            <a:br>
              <a:rPr lang="en-US"/>
            </a:br>
            <a:r>
              <a:rPr lang="en-US"/>
              <a:t>― </a:t>
            </a:r>
            <a:r>
              <a:rPr lang="en-US" u="sng">
                <a:hlinkClick r:id="rId2"/>
              </a:rPr>
              <a:t>G.K. Chesterton</a:t>
            </a:r>
            <a:r>
              <a:rPr lang="en-US"/>
              <a:t>, </a:t>
            </a:r>
            <a:r>
              <a:rPr lang="en-US" i="1" u="sng">
                <a:hlinkClick r:id="rId3"/>
              </a:rPr>
              <a:t>The Blue Cross: A Father Brown Mystery</a:t>
            </a:r>
            <a:endParaRPr lang="en-US"/>
          </a:p>
          <a:p>
            <a:pPr marL="0" indent="0">
              <a:buNone/>
            </a:pPr>
            <a:r>
              <a:rPr lang="en-US" i="1"/>
              <a:t> </a:t>
            </a:r>
            <a:r>
              <a:rPr lang="en-US" smtClean="0"/>
              <a:t>I </a:t>
            </a:r>
            <a:r>
              <a:rPr lang="en-US"/>
              <a:t>like to listen. I have learned a great deal from listening carefully. Most people never listen.” </a:t>
            </a:r>
            <a:br>
              <a:rPr lang="en-US"/>
            </a:br>
            <a:r>
              <a:rPr lang="en-US"/>
              <a:t>― </a:t>
            </a:r>
            <a:r>
              <a:rPr lang="en-US" u="sng">
                <a:hlinkClick r:id="rId4"/>
              </a:rPr>
              <a:t>Ernest Hemingway</a:t>
            </a:r>
            <a:endParaRPr lang="en-US"/>
          </a:p>
          <a:p>
            <a:r>
              <a:rPr lang="en-US" smtClean="0"/>
              <a:t>“</a:t>
            </a:r>
            <a:r>
              <a:rPr lang="en-US"/>
              <a:t>Creativity is a continual surprise.” </a:t>
            </a:r>
            <a:br>
              <a:rPr lang="en-US"/>
            </a:br>
            <a:r>
              <a:rPr lang="en-US"/>
              <a:t>― </a:t>
            </a:r>
            <a:r>
              <a:rPr lang="en-US" u="sng">
                <a:hlinkClick r:id="rId5"/>
              </a:rPr>
              <a:t>Ray Bradbury</a:t>
            </a:r>
            <a:endParaRPr lang="en-US"/>
          </a:p>
        </p:txBody>
      </p:sp>
    </p:spTree>
    <p:extLst>
      <p:ext uri="{BB962C8B-B14F-4D97-AF65-F5344CB8AC3E}">
        <p14:creationId xmlns:p14="http://schemas.microsoft.com/office/powerpoint/2010/main" val="598491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Quotes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7567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IdeaPads</a:t>
            </a:r>
            <a:endParaRPr lang="en-US"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anose="020B0604020202020204" pitchFamily="34" charset="0"/>
              <a:buChar char="•"/>
              <a:defRPr/>
            </a:pPr>
            <a:r>
              <a:rPr lang="en-US" smtClean="0"/>
              <a:t>Similar to concept maps (see wikipedia)</a:t>
            </a:r>
          </a:p>
          <a:p>
            <a:pPr eaLnBrk="1" fontAlgn="auto" hangingPunct="1">
              <a:spcAft>
                <a:spcPts val="0"/>
              </a:spcAft>
              <a:buFont typeface="Arial" panose="020B0604020202020204" pitchFamily="34" charset="0"/>
              <a:buChar char="•"/>
              <a:defRPr/>
            </a:pPr>
            <a:r>
              <a:rPr lang="en-US"/>
              <a:t>A </a:t>
            </a:r>
            <a:r>
              <a:rPr lang="en-US" b="1"/>
              <a:t>concept map</a:t>
            </a:r>
            <a:r>
              <a:rPr lang="en-US"/>
              <a:t> or </a:t>
            </a:r>
            <a:r>
              <a:rPr lang="en-US" b="1"/>
              <a:t>conceptual diagram</a:t>
            </a:r>
            <a:r>
              <a:rPr lang="en-US"/>
              <a:t> is a </a:t>
            </a:r>
            <a:r>
              <a:rPr lang="en-US">
                <a:hlinkClick r:id="rId2" tooltip="Diagram"/>
              </a:rPr>
              <a:t>diagram</a:t>
            </a:r>
            <a:r>
              <a:rPr lang="en-US"/>
              <a:t> that depicts suggested relationships between </a:t>
            </a:r>
            <a:r>
              <a:rPr lang="en-US">
                <a:hlinkClick r:id="rId3" tooltip="Concept"/>
              </a:rPr>
              <a:t>concepts</a:t>
            </a:r>
            <a:r>
              <a:rPr lang="en-US"/>
              <a:t>.</a:t>
            </a:r>
            <a:r>
              <a:rPr lang="en-US" baseline="30000">
                <a:hlinkClick r:id="rId4"/>
              </a:rPr>
              <a:t>[1]</a:t>
            </a:r>
            <a:r>
              <a:rPr lang="en-US"/>
              <a:t> It is a graphical tool that</a:t>
            </a:r>
            <a:r>
              <a:rPr lang="en-US">
                <a:hlinkClick r:id="rId5" tooltip="Designer"/>
              </a:rPr>
              <a:t>designers</a:t>
            </a:r>
            <a:r>
              <a:rPr lang="en-US"/>
              <a:t>, </a:t>
            </a:r>
            <a:r>
              <a:rPr lang="en-US">
                <a:hlinkClick r:id="rId6" tooltip="Engineer"/>
              </a:rPr>
              <a:t>engineers</a:t>
            </a:r>
            <a:r>
              <a:rPr lang="en-US"/>
              <a:t>, </a:t>
            </a:r>
            <a:r>
              <a:rPr lang="en-US">
                <a:hlinkClick r:id="rId7" tooltip="Technical communication"/>
              </a:rPr>
              <a:t>technical writers</a:t>
            </a:r>
            <a:r>
              <a:rPr lang="en-US"/>
              <a:t>, and others use to organize and structure </a:t>
            </a:r>
            <a:r>
              <a:rPr lang="en-US">
                <a:hlinkClick r:id="rId8" tooltip="Knowledge"/>
              </a:rPr>
              <a:t>knowledge</a:t>
            </a:r>
            <a:r>
              <a:rPr lang="en-US"/>
              <a:t>.</a:t>
            </a:r>
          </a:p>
          <a:p>
            <a:pPr eaLnBrk="1" fontAlgn="auto" hangingPunct="1">
              <a:spcAft>
                <a:spcPts val="0"/>
              </a:spcAft>
              <a:buFont typeface="Arial" panose="020B0604020202020204" pitchFamily="34" charset="0"/>
              <a:buChar char="•"/>
              <a:defRPr/>
            </a:pPr>
            <a:r>
              <a:rPr lang="en-US"/>
              <a:t>A concept map typically represents ideas and information as boxes or circles, which it connects with labeled arrows in a downward-branching hierarchical structure. The relationship between concepts can be articulated in linking phrases such as </a:t>
            </a:r>
            <a:r>
              <a:rPr lang="en-US" i="1"/>
              <a:t>causes</a:t>
            </a:r>
            <a:r>
              <a:rPr lang="en-US"/>
              <a:t>, </a:t>
            </a:r>
            <a:r>
              <a:rPr lang="en-US" i="1"/>
              <a:t>requires</a:t>
            </a:r>
            <a:r>
              <a:rPr lang="en-US"/>
              <a:t>, or</a:t>
            </a:r>
            <a:r>
              <a:rPr lang="en-US" i="1"/>
              <a:t>contributes to</a:t>
            </a:r>
            <a:r>
              <a:rPr lang="en-US"/>
              <a:t>.</a:t>
            </a:r>
            <a:r>
              <a:rPr lang="en-US" baseline="30000">
                <a:hlinkClick r:id="rId4"/>
              </a:rPr>
              <a:t>[2]</a:t>
            </a:r>
            <a:endParaRPr lang="en-US"/>
          </a:p>
          <a:p>
            <a:pPr eaLnBrk="1" fontAlgn="auto" hangingPunct="1">
              <a:spcAft>
                <a:spcPts val="0"/>
              </a:spcAft>
              <a:buFont typeface="Arial" panose="020B0604020202020204" pitchFamily="34" charset="0"/>
              <a:buChar char="•"/>
              <a:defRPr/>
            </a:pPr>
            <a:r>
              <a:rPr lang="en-US"/>
              <a:t>The technique for </a:t>
            </a:r>
            <a:r>
              <a:rPr lang="en-US">
                <a:hlinkClick r:id="rId9" tooltip="Visualization (graphic)"/>
              </a:rPr>
              <a:t>visualizing</a:t>
            </a:r>
            <a:r>
              <a:rPr lang="en-US"/>
              <a:t> these relationships among different concepts is called </a:t>
            </a:r>
            <a:r>
              <a:rPr lang="en-US" i="1"/>
              <a:t>concept mapping</a:t>
            </a:r>
            <a:r>
              <a:rPr lang="en-US"/>
              <a:t>. Concept maps define the </a:t>
            </a:r>
            <a:r>
              <a:rPr lang="en-US">
                <a:hlinkClick r:id="rId10" tooltip="Ontology (information science)"/>
              </a:rPr>
              <a:t>ontology</a:t>
            </a:r>
            <a:r>
              <a:rPr lang="en-US"/>
              <a:t>of computer systems, for example with the </a:t>
            </a:r>
            <a:r>
              <a:rPr lang="en-US">
                <a:hlinkClick r:id="rId11" tooltip="Object-role modeling"/>
              </a:rPr>
              <a:t>object-role modeling</a:t>
            </a:r>
            <a:r>
              <a:rPr lang="en-US"/>
              <a:t> or </a:t>
            </a:r>
            <a:r>
              <a:rPr lang="en-US">
                <a:hlinkClick r:id="rId12" tooltip="Unified Modeling Language"/>
              </a:rPr>
              <a:t>Unified Modeling Language</a:t>
            </a:r>
            <a:r>
              <a:rPr lang="en-US"/>
              <a:t> formalism.</a:t>
            </a:r>
          </a:p>
          <a:p>
            <a:pPr eaLnBrk="1" fontAlgn="auto" hangingPunct="1">
              <a:spcAft>
                <a:spcPts val="0"/>
              </a:spcAft>
              <a:buFont typeface="Arial" panose="020B0604020202020204" pitchFamily="34" charset="0"/>
              <a:buChar char="•"/>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b="1" u="sng" smtClean="0">
                <a:solidFill>
                  <a:srgbClr val="FF0000"/>
                </a:solidFill>
              </a:rPr>
              <a:t>Links</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anose="020B0604020202020204" pitchFamily="34" charset="0"/>
              <a:buChar char="•"/>
              <a:defRPr/>
            </a:pPr>
            <a:r>
              <a:rPr lang="en-US" b="1"/>
              <a:t>A previously unpublished (1959) essay on Creativity by ISAAC ASIMOV! link:</a:t>
            </a:r>
            <a:r>
              <a:rPr lang="en-US" b="1">
                <a:hlinkClick r:id="rId2"/>
              </a:rPr>
              <a:t>http://www.technologyreview.com/view/531911/isaac-asimov-asks-how-do-people-get-new-ideas</a:t>
            </a:r>
            <a:r>
              <a:rPr lang="en-US" b="1" smtClean="0">
                <a:hlinkClick r:id="rId2"/>
              </a:rPr>
              <a:t>/</a:t>
            </a:r>
            <a:endParaRPr lang="en-US" b="1" smtClean="0"/>
          </a:p>
          <a:p>
            <a:pPr eaLnBrk="1" fontAlgn="auto" hangingPunct="1">
              <a:spcAft>
                <a:spcPts val="0"/>
              </a:spcAft>
              <a:buFont typeface="Arial" panose="020B0604020202020204" pitchFamily="34" charset="0"/>
              <a:buChar char="•"/>
              <a:defRPr/>
            </a:pPr>
            <a:r>
              <a:rPr lang="en-US" b="1"/>
              <a:t> </a:t>
            </a:r>
            <a:r>
              <a:rPr lang="en-US" b="1" smtClean="0"/>
              <a:t>Wikipedia entries on creativity, lateral thinking , oblique strategies, brainstorming</a:t>
            </a:r>
          </a:p>
          <a:p>
            <a:pPr eaLnBrk="1" fontAlgn="auto" hangingPunct="1">
              <a:spcAft>
                <a:spcPts val="0"/>
              </a:spcAft>
              <a:buFont typeface="Arial" panose="020B0604020202020204" pitchFamily="34" charset="0"/>
              <a:buChar char="•"/>
              <a:defRPr/>
            </a:pPr>
            <a:r>
              <a:rPr lang="en-US" b="1" smtClean="0"/>
              <a:t>Creativity_and_Innovative_Business_Models.pdf can be found at </a:t>
            </a:r>
            <a:r>
              <a:rPr lang="en-US" u="sng">
                <a:hlinkClick r:id="rId3"/>
              </a:rPr>
              <a:t>http://www.google.com/url?sa=t&amp;rct=j&amp;q=&amp;esrc=s&amp;source=web&amp;cd=5&amp;ved=0CDcQFjAE&amp;url=http%3A%2F%2Fwww.researchgate.net%2Fprofile%2FThierry_Burger-Helmchen%2Fpublication%2F230634379_ENTREPRENEURSHIP__CREATIVITY_AND_INNOVATIVE_BUSINESS_MODELS%2Flinks%2F0fcfd502393aa2b77e000000&amp;ei=2RWBVIWRB8rSoAT3hYGoAQ&amp;usg=AFQjCNFOOVBvZ99FqT08fJWOSYYSZbiVDg&amp;sig2=X_V3EaktWL6to9K9ktXsZg</a:t>
            </a:r>
            <a:r>
              <a:rPr lang="en-US"/>
              <a:t> a book</a:t>
            </a:r>
            <a:endParaRPr lang="en-US" b="1"/>
          </a:p>
          <a:p>
            <a:pPr eaLnBrk="1" fontAlgn="auto" hangingPunct="1">
              <a:spcAft>
                <a:spcPts val="0"/>
              </a:spcAft>
              <a:buFont typeface="Arial" panose="020B0604020202020204" pitchFamily="34" charset="0"/>
              <a:buChar char="•"/>
              <a:defRPr/>
            </a:pP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b="1" u="sng" smtClean="0">
                <a:solidFill>
                  <a:srgbClr val="FF0000"/>
                </a:solidFill>
              </a:rPr>
              <a:t>Links</a:t>
            </a:r>
          </a:p>
        </p:txBody>
      </p:sp>
      <p:sp>
        <p:nvSpPr>
          <p:cNvPr id="3" name="Content Placeholder 2"/>
          <p:cNvSpPr>
            <a:spLocks noGrp="1"/>
          </p:cNvSpPr>
          <p:nvPr>
            <p:ph idx="1"/>
          </p:nvPr>
        </p:nvSpPr>
        <p:spPr/>
        <p:txBody>
          <a:bodyPr rtlCol="0">
            <a:normAutofit fontScale="55000" lnSpcReduction="20000"/>
          </a:bodyPr>
          <a:lstStyle/>
          <a:p>
            <a:pPr eaLnBrk="1" fontAlgn="auto" hangingPunct="1">
              <a:spcAft>
                <a:spcPts val="0"/>
              </a:spcAft>
              <a:buFont typeface="Arial" panose="020B0604020202020204" pitchFamily="34" charset="0"/>
              <a:buChar char="•"/>
              <a:defRPr/>
            </a:pPr>
            <a:r>
              <a:rPr lang="fr-FR" u="sng" smtClean="0">
                <a:hlinkClick r:id="rId2"/>
              </a:rPr>
              <a:t>http</a:t>
            </a:r>
            <a:r>
              <a:rPr lang="fr-FR" u="sng">
                <a:hlinkClick r:id="rId2"/>
              </a:rPr>
              <a:t>://www.jamestaylor.me/creative-process-five-stages/</a:t>
            </a:r>
            <a:r>
              <a:rPr lang="fr-FR"/>
              <a:t>  james taylor 5 stages</a:t>
            </a:r>
          </a:p>
          <a:p>
            <a:pPr marL="0" indent="0" eaLnBrk="1" fontAlgn="auto" hangingPunct="1">
              <a:spcAft>
                <a:spcPts val="0"/>
              </a:spcAft>
              <a:buFont typeface="Arial" panose="020B0604020202020204" pitchFamily="34" charset="0"/>
              <a:buNone/>
              <a:defRPr/>
            </a:pPr>
            <a:r>
              <a:rPr lang="fr-FR"/>
              <a:t> </a:t>
            </a:r>
          </a:p>
          <a:p>
            <a:pPr eaLnBrk="1" fontAlgn="auto" hangingPunct="1">
              <a:spcAft>
                <a:spcPts val="0"/>
              </a:spcAft>
              <a:buFont typeface="Arial" panose="020B0604020202020204" pitchFamily="34" charset="0"/>
              <a:buChar char="•"/>
              <a:defRPr/>
            </a:pPr>
            <a:r>
              <a:rPr lang="fr-FR" u="sng">
                <a:hlinkClick r:id="rId3"/>
              </a:rPr>
              <a:t>http://www.greenfields.u-net.com/docs/</a:t>
            </a:r>
            <a:r>
              <a:rPr lang="fr-FR"/>
              <a:t>    6 stages</a:t>
            </a:r>
          </a:p>
          <a:p>
            <a:pPr marL="0" indent="0" eaLnBrk="1" fontAlgn="auto" hangingPunct="1">
              <a:spcAft>
                <a:spcPts val="0"/>
              </a:spcAft>
              <a:buFont typeface="Arial" panose="020B0604020202020204" pitchFamily="34" charset="0"/>
              <a:buNone/>
              <a:defRPr/>
            </a:pPr>
            <a:r>
              <a:rPr lang="fr-FR"/>
              <a:t> </a:t>
            </a:r>
          </a:p>
          <a:p>
            <a:pPr marL="0" indent="0" eaLnBrk="1" fontAlgn="auto" hangingPunct="1">
              <a:spcAft>
                <a:spcPts val="0"/>
              </a:spcAft>
              <a:buFont typeface="Arial" panose="020B0604020202020204" pitchFamily="34" charset="0"/>
              <a:buNone/>
              <a:defRPr/>
            </a:pPr>
            <a:endParaRPr lang="fr-FR"/>
          </a:p>
          <a:p>
            <a:pPr eaLnBrk="1" fontAlgn="auto" hangingPunct="1">
              <a:spcAft>
                <a:spcPts val="0"/>
              </a:spcAft>
              <a:buFont typeface="Arial" panose="020B0604020202020204" pitchFamily="34" charset="0"/>
              <a:buChar char="•"/>
              <a:defRPr/>
            </a:pPr>
            <a:r>
              <a:rPr lang="fr-FR" u="sng">
                <a:hlinkClick r:id="rId4"/>
              </a:rPr>
              <a:t>http://socialsciences.cornell.edu/entrepreneurship/</a:t>
            </a:r>
            <a:r>
              <a:rPr lang="fr-FR"/>
              <a:t> </a:t>
            </a:r>
          </a:p>
          <a:p>
            <a:pPr eaLnBrk="1" fontAlgn="auto" hangingPunct="1">
              <a:spcAft>
                <a:spcPts val="0"/>
              </a:spcAft>
              <a:buFont typeface="Arial" panose="020B0604020202020204" pitchFamily="34" charset="0"/>
              <a:buChar char="•"/>
              <a:defRPr/>
            </a:pPr>
            <a:r>
              <a:rPr lang="fr-FR"/>
              <a:t> </a:t>
            </a:r>
          </a:p>
          <a:p>
            <a:pPr eaLnBrk="1" fontAlgn="auto" hangingPunct="1">
              <a:spcAft>
                <a:spcPts val="0"/>
              </a:spcAft>
              <a:buFont typeface="Arial" panose="020B0604020202020204" pitchFamily="34" charset="0"/>
              <a:buChar char="•"/>
              <a:defRPr/>
            </a:pPr>
            <a:r>
              <a:rPr lang="en-US" b="1"/>
              <a:t>THE CREATIVE ENTREPRENEUR: A STUDY OF THE ENTREPRENEUR’S CREATIVE PROCESSES</a:t>
            </a:r>
            <a:endParaRPr lang="en-US"/>
          </a:p>
          <a:p>
            <a:pPr marL="0" indent="0" eaLnBrk="1" fontAlgn="auto" hangingPunct="1">
              <a:spcAft>
                <a:spcPts val="0"/>
              </a:spcAft>
              <a:buFont typeface="Arial" panose="020B0604020202020204" pitchFamily="34" charset="0"/>
              <a:buNone/>
              <a:defRPr/>
            </a:pPr>
            <a:r>
              <a:rPr lang="en-US" i="1" smtClean="0"/>
              <a:t>       Robert </a:t>
            </a:r>
            <a:r>
              <a:rPr lang="en-US" i="1"/>
              <a:t>Beattie, University of Abertay </a:t>
            </a:r>
            <a:r>
              <a:rPr lang="en-US" i="1" smtClean="0"/>
              <a:t>Dundee </a:t>
            </a:r>
            <a:endParaRPr lang="fr-FR" u="sng" smtClean="0">
              <a:hlinkClick r:id="rId5"/>
            </a:endParaRPr>
          </a:p>
          <a:p>
            <a:pPr marL="0" indent="0" eaLnBrk="1" fontAlgn="auto" hangingPunct="1">
              <a:spcAft>
                <a:spcPts val="0"/>
              </a:spcAft>
              <a:buFont typeface="Arial" panose="020B0604020202020204" pitchFamily="34" charset="0"/>
              <a:buNone/>
              <a:defRPr/>
            </a:pPr>
            <a:r>
              <a:rPr lang="fr-FR" u="sng" smtClean="0">
                <a:hlinkClick r:id="rId5"/>
              </a:rPr>
              <a:t>  http</a:t>
            </a:r>
            <a:r>
              <a:rPr lang="fr-FR" u="sng">
                <a:hlinkClick r:id="rId5"/>
              </a:rPr>
              <a:t>://fusionmx.babson.edu/entrep/fer/papers99/III/III_B/IIIB.html</a:t>
            </a:r>
            <a:r>
              <a:rPr lang="fr-FR"/>
              <a:t>  interesting on </a:t>
            </a:r>
            <a:r>
              <a:rPr lang="fr-FR" smtClean="0"/>
              <a:t>entrepreneurship</a:t>
            </a:r>
            <a:endParaRPr lang="fr-FR"/>
          </a:p>
          <a:p>
            <a:pPr eaLnBrk="1" fontAlgn="auto" hangingPunct="1">
              <a:spcAft>
                <a:spcPts val="0"/>
              </a:spcAft>
              <a:buFont typeface="Arial" panose="020B0604020202020204" pitchFamily="34" charset="0"/>
              <a:buChar char="•"/>
              <a:defRPr/>
            </a:pPr>
            <a:r>
              <a:rPr lang="fr-FR"/>
              <a:t> </a:t>
            </a:r>
            <a:r>
              <a:rPr lang="en-US">
                <a:hlinkClick r:id="rId6"/>
              </a:rPr>
              <a:t>http://www.accidentalcreative.com/</a:t>
            </a:r>
            <a:endParaRPr lang="en-US"/>
          </a:p>
          <a:p>
            <a:pPr eaLnBrk="1" fontAlgn="auto" hangingPunct="1">
              <a:spcAft>
                <a:spcPts val="0"/>
              </a:spcAft>
              <a:buFont typeface="Arial" panose="020B0604020202020204" pitchFamily="34" charset="0"/>
              <a:buChar char="•"/>
              <a:defRPr/>
            </a:pPr>
            <a:r>
              <a:rPr lang="en-US">
                <a:hlinkClick r:id="rId7"/>
              </a:rPr>
              <a:t>http://www.levenger.com/Circa-Idea-Book-12553.aspx</a:t>
            </a:r>
            <a:endParaRPr lang="en-US"/>
          </a:p>
          <a:p>
            <a:pPr eaLnBrk="1" fontAlgn="auto" hangingPunct="1">
              <a:spcAft>
                <a:spcPts val="0"/>
              </a:spcAft>
              <a:buFont typeface="Arial" panose="020B0604020202020204" pitchFamily="34" charset="0"/>
              <a:buChar char="•"/>
              <a:defRPr/>
            </a:pPr>
            <a:endParaRPr lang="fr-FR"/>
          </a:p>
          <a:p>
            <a:pPr eaLnBrk="1" fontAlgn="auto" hangingPunct="1">
              <a:spcAft>
                <a:spcPts val="0"/>
              </a:spcAft>
              <a:buFont typeface="Arial" panose="020B0604020202020204" pitchFamily="34" charset="0"/>
              <a:buChar cha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b="1" smtClean="0">
                <a:solidFill>
                  <a:srgbClr val="FF0000"/>
                </a:solidFill>
              </a:rPr>
              <a:t>SIX STAGES OF CREATIVITY</a:t>
            </a:r>
          </a:p>
        </p:txBody>
      </p:sp>
      <p:sp>
        <p:nvSpPr>
          <p:cNvPr id="18434" name="Content Placeholder 2"/>
          <p:cNvSpPr>
            <a:spLocks noGrp="1"/>
          </p:cNvSpPr>
          <p:nvPr>
            <p:ph idx="1"/>
          </p:nvPr>
        </p:nvSpPr>
        <p:spPr>
          <a:xfrm>
            <a:off x="457200" y="1295400"/>
            <a:ext cx="8229600" cy="5105400"/>
          </a:xfrm>
        </p:spPr>
        <p:txBody>
          <a:bodyPr/>
          <a:lstStyle/>
          <a:p>
            <a:pPr marL="0" indent="0" eaLnBrk="1" hangingPunct="1">
              <a:lnSpc>
                <a:spcPct val="80000"/>
              </a:lnSpc>
              <a:buFont typeface="Arial" charset="0"/>
              <a:buNone/>
            </a:pPr>
            <a:r>
              <a:rPr lang="en-US" sz="1500" b="1" smtClean="0">
                <a:latin typeface="Verdana, Arial, Helvetica, sans"/>
              </a:rPr>
              <a:t>Posits that the Creative Process has six phases…</a:t>
            </a:r>
          </a:p>
          <a:p>
            <a:pPr marL="0" indent="0" eaLnBrk="1" hangingPunct="1">
              <a:lnSpc>
                <a:spcPct val="80000"/>
              </a:lnSpc>
              <a:buFont typeface="Arial" charset="0"/>
              <a:buNone/>
            </a:pPr>
            <a:endParaRPr lang="en-US" sz="1500" smtClean="0"/>
          </a:p>
          <a:p>
            <a:pPr marL="0" indent="0" eaLnBrk="1" hangingPunct="1">
              <a:lnSpc>
                <a:spcPct val="80000"/>
              </a:lnSpc>
              <a:buFont typeface="Arial" charset="0"/>
              <a:buNone/>
            </a:pPr>
            <a:r>
              <a:rPr lang="en-US" sz="2800" b="1" smtClean="0">
                <a:latin typeface="Verdana, Arial, Helvetica, sans"/>
                <a:hlinkClick r:id="rId2"/>
              </a:rPr>
              <a:t>Inspiration</a:t>
            </a:r>
            <a:r>
              <a:rPr lang="en-US" sz="2800" b="1" smtClean="0">
                <a:latin typeface="Verdana, Arial, Helvetica, sans"/>
              </a:rPr>
              <a:t>:</a:t>
            </a:r>
            <a:r>
              <a:rPr lang="en-US" sz="2800" smtClean="0">
                <a:latin typeface="Verdana, Arial, Helvetica, sans"/>
              </a:rPr>
              <a:t> In which you research and generate many ideas</a:t>
            </a:r>
            <a:br>
              <a:rPr lang="en-US" sz="2800" smtClean="0">
                <a:latin typeface="Verdana, Arial, Helvetica, sans"/>
              </a:rPr>
            </a:br>
            <a:r>
              <a:rPr lang="en-US" sz="2800" b="1" smtClean="0">
                <a:latin typeface="Verdana, Arial, Helvetica, sans"/>
                <a:hlinkClick r:id="rId3"/>
              </a:rPr>
              <a:t>Clarification</a:t>
            </a:r>
            <a:r>
              <a:rPr lang="en-US" sz="2800" b="1" smtClean="0">
                <a:latin typeface="Verdana, Arial, Helvetica, sans"/>
              </a:rPr>
              <a:t>:</a:t>
            </a:r>
            <a:r>
              <a:rPr lang="en-US" sz="2800" smtClean="0">
                <a:latin typeface="Verdana, Arial, Helvetica, sans"/>
              </a:rPr>
              <a:t> In which you focus on your goals</a:t>
            </a:r>
            <a:br>
              <a:rPr lang="en-US" sz="2800" smtClean="0">
                <a:latin typeface="Verdana, Arial, Helvetica, sans"/>
              </a:rPr>
            </a:br>
            <a:r>
              <a:rPr lang="en-US" sz="2800" b="1" smtClean="0">
                <a:latin typeface="Verdana, Arial, Helvetica, sans"/>
                <a:hlinkClick r:id="rId4"/>
              </a:rPr>
              <a:t>Evaluation</a:t>
            </a:r>
            <a:r>
              <a:rPr lang="en-US" sz="2800" b="1" smtClean="0">
                <a:latin typeface="Verdana, Arial, Helvetica, sans"/>
              </a:rPr>
              <a:t>:</a:t>
            </a:r>
            <a:r>
              <a:rPr lang="en-US" sz="2800" smtClean="0">
                <a:latin typeface="Verdana, Arial, Helvetica, sans"/>
              </a:rPr>
              <a:t> In which you review your work and learn from it</a:t>
            </a:r>
            <a:br>
              <a:rPr lang="en-US" sz="2800" smtClean="0">
                <a:latin typeface="Verdana, Arial, Helvetica, sans"/>
              </a:rPr>
            </a:br>
            <a:r>
              <a:rPr lang="en-US" sz="2800" b="1" smtClean="0">
                <a:latin typeface="Verdana, Arial, Helvetica, sans"/>
                <a:hlinkClick r:id="rId5"/>
              </a:rPr>
              <a:t>Distillation:</a:t>
            </a:r>
            <a:r>
              <a:rPr lang="en-US" sz="2800" smtClean="0">
                <a:latin typeface="Verdana, Arial, Helvetica, sans"/>
              </a:rPr>
              <a:t> In which you decide which of your ideas to work on</a:t>
            </a:r>
            <a:br>
              <a:rPr lang="en-US" sz="2800" smtClean="0">
                <a:latin typeface="Verdana, Arial, Helvetica, sans"/>
              </a:rPr>
            </a:br>
            <a:r>
              <a:rPr lang="en-US" sz="2800" b="1" smtClean="0">
                <a:latin typeface="Verdana, Arial, Helvetica, sans"/>
                <a:hlinkClick r:id="rId6"/>
              </a:rPr>
              <a:t>Incubation</a:t>
            </a:r>
            <a:r>
              <a:rPr lang="en-US" sz="2800" b="1" smtClean="0">
                <a:latin typeface="Verdana, Arial, Helvetica, sans"/>
              </a:rPr>
              <a:t>:</a:t>
            </a:r>
            <a:r>
              <a:rPr lang="en-US" sz="2800" smtClean="0">
                <a:latin typeface="Verdana, Arial, Helvetica, sans"/>
              </a:rPr>
              <a:t> In which you leave the work alone</a:t>
            </a:r>
            <a:br>
              <a:rPr lang="en-US" sz="2800" smtClean="0">
                <a:latin typeface="Verdana, Arial, Helvetica, sans"/>
              </a:rPr>
            </a:br>
            <a:r>
              <a:rPr lang="en-US" sz="2800" b="1" smtClean="0">
                <a:latin typeface="Verdana, Arial, Helvetica, sans"/>
                <a:hlinkClick r:id="rId7"/>
              </a:rPr>
              <a:t>Perspiration</a:t>
            </a:r>
            <a:r>
              <a:rPr lang="en-US" sz="2800" b="1" smtClean="0">
                <a:latin typeface="Verdana, Arial, Helvetica, sans"/>
              </a:rPr>
              <a:t>:</a:t>
            </a:r>
            <a:r>
              <a:rPr lang="en-US" sz="2800" smtClean="0">
                <a:latin typeface="Verdana, Arial, Helvetica, sans"/>
              </a:rPr>
              <a:t> In which you work determindedly on your best ideas</a:t>
            </a:r>
          </a:p>
          <a:p>
            <a:pPr marL="0" indent="0" eaLnBrk="1" hangingPunct="1">
              <a:lnSpc>
                <a:spcPct val="80000"/>
              </a:lnSpc>
            </a:pPr>
            <a:endParaRPr lang="en-US" sz="1500" smtClean="0">
              <a:latin typeface="Verdana, Arial, Helvetica, sans"/>
            </a:endParaRPr>
          </a:p>
          <a:p>
            <a:pPr marL="0" indent="0" eaLnBrk="1" hangingPunct="1">
              <a:lnSpc>
                <a:spcPct val="80000"/>
              </a:lnSpc>
              <a:buFont typeface="Arial" charset="0"/>
              <a:buNone/>
            </a:pPr>
            <a:r>
              <a:rPr lang="en-US" sz="1500" smtClean="0"/>
              <a:t/>
            </a:r>
            <a:br>
              <a:rPr lang="en-US" sz="1500" smtClean="0"/>
            </a:br>
            <a:endParaRPr lang="en-US" sz="15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76200"/>
            <a:ext cx="8229600" cy="1143000"/>
          </a:xfrm>
        </p:spPr>
        <p:txBody>
          <a:bodyPr/>
          <a:lstStyle/>
          <a:p>
            <a:pPr eaLnBrk="1" hangingPunct="1"/>
            <a:r>
              <a:rPr lang="en-US" b="1" u="sng" smtClean="0">
                <a:solidFill>
                  <a:srgbClr val="C00000"/>
                </a:solidFill>
              </a:rPr>
              <a:t>CREATIVITY NEEDS</a:t>
            </a:r>
          </a:p>
        </p:txBody>
      </p:sp>
      <p:sp>
        <p:nvSpPr>
          <p:cNvPr id="19458" name="Content Placeholder 2"/>
          <p:cNvSpPr>
            <a:spLocks noGrp="1"/>
          </p:cNvSpPr>
          <p:nvPr>
            <p:ph idx="1"/>
          </p:nvPr>
        </p:nvSpPr>
        <p:spPr>
          <a:xfrm>
            <a:off x="457200" y="1219200"/>
            <a:ext cx="8229600" cy="5334000"/>
          </a:xfrm>
        </p:spPr>
        <p:txBody>
          <a:bodyPr/>
          <a:lstStyle/>
          <a:p>
            <a:pPr marL="0" indent="0" eaLnBrk="1" hangingPunct="1">
              <a:buFont typeface="Arial" charset="0"/>
              <a:buNone/>
            </a:pPr>
            <a:r>
              <a:rPr lang="en-US" sz="3600" smtClean="0"/>
              <a:t>As Consultants we need to be creative in:</a:t>
            </a:r>
          </a:p>
          <a:p>
            <a:pPr marL="0" indent="0" eaLnBrk="1" hangingPunct="1"/>
            <a:r>
              <a:rPr lang="en-US" sz="3600" smtClean="0"/>
              <a:t>Finding work (networking ,advertising , differentiating ourselves, promoting ourselves, preparing proposals etc.)</a:t>
            </a:r>
          </a:p>
          <a:p>
            <a:pPr marL="0" indent="0" eaLnBrk="1" hangingPunct="1"/>
            <a:r>
              <a:rPr lang="en-US" sz="3600" smtClean="0"/>
              <a:t>Keeping the pipeline full</a:t>
            </a:r>
          </a:p>
          <a:p>
            <a:pPr marL="0" indent="0" eaLnBrk="1" hangingPunct="1"/>
            <a:r>
              <a:rPr lang="en-US" sz="3600" smtClean="0"/>
              <a:t>Time management (feast or famine)</a:t>
            </a:r>
          </a:p>
          <a:p>
            <a:pPr marL="0" indent="0" eaLnBrk="1" hangingPunct="1"/>
            <a:r>
              <a:rPr lang="en-US" sz="3600" smtClean="0"/>
              <a:t>Solving the Client’s problems effectively</a:t>
            </a:r>
          </a:p>
          <a:p>
            <a:pPr marL="0" indent="0"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0"/>
            <a:ext cx="8229600" cy="1143000"/>
          </a:xfrm>
        </p:spPr>
        <p:txBody>
          <a:bodyPr/>
          <a:lstStyle/>
          <a:p>
            <a:pPr eaLnBrk="1" hangingPunct="1"/>
            <a:r>
              <a:rPr lang="en-US" b="1" u="sng" smtClean="0">
                <a:solidFill>
                  <a:srgbClr val="C00000"/>
                </a:solidFill>
              </a:rPr>
              <a:t>Being Creative</a:t>
            </a:r>
          </a:p>
        </p:txBody>
      </p:sp>
      <p:sp>
        <p:nvSpPr>
          <p:cNvPr id="20482" name="Content Placeholder 2"/>
          <p:cNvSpPr>
            <a:spLocks noGrp="1"/>
          </p:cNvSpPr>
          <p:nvPr>
            <p:ph idx="1"/>
          </p:nvPr>
        </p:nvSpPr>
        <p:spPr>
          <a:xfrm>
            <a:off x="457200" y="1066800"/>
            <a:ext cx="8229600" cy="5334000"/>
          </a:xfrm>
        </p:spPr>
        <p:txBody>
          <a:bodyPr/>
          <a:lstStyle/>
          <a:p>
            <a:pPr eaLnBrk="1" hangingPunct="1"/>
            <a:r>
              <a:rPr lang="en-US" smtClean="0"/>
              <a:t>Gauss, Einstein, Helmholtz, Poincare, Kekule  and others have reported  viewing entire solutions with "sudden spontaneity” or in a dream.</a:t>
            </a:r>
          </a:p>
          <a:p>
            <a:pPr eaLnBrk="1" hangingPunct="1"/>
            <a:r>
              <a:rPr lang="en-US" smtClean="0"/>
              <a:t>Often inspiration comes when you are not specifically concentrating on the problem (but have been highly focussed on it for days). For me walking and driving are key activities.</a:t>
            </a:r>
          </a:p>
          <a:p>
            <a:pPr eaLnBrk="1" hangingPunct="1"/>
            <a:r>
              <a:rPr lang="en-US" smtClean="0"/>
              <a:t>There are some helpful methodologies for the “genius challenged”  like most of 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b="1" u="sng" smtClean="0">
                <a:solidFill>
                  <a:srgbClr val="C00000"/>
                </a:solidFill>
              </a:rPr>
              <a:t>LATERAL THINKING</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sz="3600" b="1"/>
              <a:t>Lateral thinking</a:t>
            </a:r>
            <a:r>
              <a:rPr lang="en-US" sz="3600"/>
              <a:t> is solving problems </a:t>
            </a:r>
            <a:r>
              <a:rPr lang="en-US" sz="3600" smtClean="0"/>
              <a:t>through an indirect and creative  approach using</a:t>
            </a:r>
            <a:r>
              <a:rPr lang="en-US" sz="3600"/>
              <a:t> </a:t>
            </a:r>
            <a:r>
              <a:rPr lang="en-US" sz="3600" smtClean="0"/>
              <a:t>reasoning</a:t>
            </a:r>
            <a:r>
              <a:rPr lang="en-US" sz="3600"/>
              <a:t> that is not immediately obvious and involving ideas that may not be obtainable by using only traditional step-by-step </a:t>
            </a:r>
            <a:r>
              <a:rPr lang="en-US" sz="3600">
                <a:hlinkClick r:id="rId2" tooltip="Logic"/>
              </a:rPr>
              <a:t>logic</a:t>
            </a:r>
            <a:r>
              <a:rPr lang="en-US" sz="3600"/>
              <a:t>. </a:t>
            </a:r>
            <a:endParaRPr lang="en-US" sz="3600" smtClean="0"/>
          </a:p>
          <a:p>
            <a:pPr eaLnBrk="1" fontAlgn="auto" hangingPunct="1">
              <a:spcAft>
                <a:spcPts val="0"/>
              </a:spcAft>
              <a:buFont typeface="Arial" panose="020B0604020202020204" pitchFamily="34" charset="0"/>
              <a:buChar char="•"/>
              <a:defRPr/>
            </a:pPr>
            <a:r>
              <a:rPr lang="en-US" sz="3600" smtClean="0"/>
              <a:t>The </a:t>
            </a:r>
            <a:r>
              <a:rPr lang="en-US" sz="3600"/>
              <a:t>term was coined in 1967 by </a:t>
            </a:r>
            <a:r>
              <a:rPr lang="en-US" sz="3600">
                <a:hlinkClick r:id="rId3" tooltip="Edward de Bono"/>
              </a:rPr>
              <a:t>Edward de Bono</a:t>
            </a:r>
            <a:endParaRPr lang="en-US" sz="3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z="3600" b="1" u="sng" smtClean="0">
                <a:solidFill>
                  <a:srgbClr val="C00000"/>
                </a:solidFill>
              </a:rPr>
              <a:t>SOME LATERAL THINKING TECHNIQUES</a:t>
            </a:r>
          </a:p>
        </p:txBody>
      </p:sp>
      <p:sp>
        <p:nvSpPr>
          <p:cNvPr id="3" name="Content Placeholder 2"/>
          <p:cNvSpPr>
            <a:spLocks noGrp="1"/>
          </p:cNvSpPr>
          <p:nvPr>
            <p:ph idx="1"/>
          </p:nvPr>
        </p:nvSpPr>
        <p:spPr>
          <a:xfrm>
            <a:off x="457200" y="1219200"/>
            <a:ext cx="8229600" cy="5486400"/>
          </a:xfrm>
        </p:spPr>
        <p:txBody>
          <a:bodyPr rtlCol="0">
            <a:normAutofit lnSpcReduction="10000"/>
          </a:bodyPr>
          <a:lstStyle/>
          <a:p>
            <a:pPr eaLnBrk="1" fontAlgn="auto" hangingPunct="1">
              <a:spcAft>
                <a:spcPts val="0"/>
              </a:spcAft>
              <a:buFont typeface="Arial" panose="020B0604020202020204" pitchFamily="34" charset="0"/>
              <a:buChar char="•"/>
              <a:defRPr/>
            </a:pPr>
            <a:r>
              <a:rPr lang="en-US" b="1"/>
              <a:t>Random Entry Idea Generating Tool</a:t>
            </a:r>
            <a:r>
              <a:rPr lang="en-US"/>
              <a:t>: </a:t>
            </a:r>
            <a:r>
              <a:rPr lang="en-US" smtClean="0"/>
              <a:t>choose an object/word at random and associate it with the problem.</a:t>
            </a:r>
          </a:p>
          <a:p>
            <a:pPr eaLnBrk="1" fontAlgn="auto" hangingPunct="1">
              <a:spcAft>
                <a:spcPts val="0"/>
              </a:spcAft>
              <a:buFont typeface="Arial" panose="020B0604020202020204" pitchFamily="34" charset="0"/>
              <a:buChar char="•"/>
              <a:defRPr/>
            </a:pPr>
            <a:r>
              <a:rPr lang="en-US" b="1" smtClean="0"/>
              <a:t>Challenge </a:t>
            </a:r>
            <a:r>
              <a:rPr lang="en-US" b="1"/>
              <a:t>Idea Generating Tool</a:t>
            </a:r>
            <a:r>
              <a:rPr lang="en-US"/>
              <a:t>: A tool which is designed to ask the question "Why?" in a non-threatening way: why something exists, why it is done the way it is. The result is a very clear understanding of "Why?" which naturally leads to fresh new ideas.</a:t>
            </a:r>
            <a:r>
              <a:rPr lang="en-US" smtClean="0"/>
              <a:t/>
            </a:r>
            <a:br>
              <a:rPr lang="en-US" smtClean="0"/>
            </a:br>
            <a:r>
              <a:rPr lang="en-US" smtClean="0"/>
              <a:t/>
            </a:r>
            <a:br>
              <a:rPr lang="en-US" smtClean="0"/>
            </a:b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rtlCol="0">
            <a:normAutofit fontScale="90000"/>
          </a:bodyPr>
          <a:lstStyle/>
          <a:p>
            <a:pPr eaLnBrk="1" fontAlgn="auto" hangingPunct="1">
              <a:spcAft>
                <a:spcPts val="0"/>
              </a:spcAft>
              <a:defRPr/>
            </a:pPr>
            <a:r>
              <a:rPr lang="en-US" b="1" u="sng" smtClean="0">
                <a:solidFill>
                  <a:srgbClr val="C00000"/>
                </a:solidFill>
              </a:rPr>
              <a:t>SOME LATERAL THINKING TECHNIQUES</a:t>
            </a:r>
            <a:endParaRPr lang="en-US"/>
          </a:p>
        </p:txBody>
      </p:sp>
      <p:sp>
        <p:nvSpPr>
          <p:cNvPr id="23554" name="Content Placeholder 2"/>
          <p:cNvSpPr>
            <a:spLocks noGrp="1"/>
          </p:cNvSpPr>
          <p:nvPr>
            <p:ph idx="1"/>
          </p:nvPr>
        </p:nvSpPr>
        <p:spPr>
          <a:xfrm>
            <a:off x="457200" y="1371600"/>
            <a:ext cx="8229600" cy="5105400"/>
          </a:xfrm>
        </p:spPr>
        <p:txBody>
          <a:bodyPr/>
          <a:lstStyle/>
          <a:p>
            <a:pPr eaLnBrk="1" hangingPunct="1"/>
            <a:r>
              <a:rPr lang="en-US" sz="3600" b="1" smtClean="0">
                <a:solidFill>
                  <a:srgbClr val="0070C0"/>
                </a:solidFill>
              </a:rPr>
              <a:t>Provocation Idea Generating Tool</a:t>
            </a:r>
            <a:r>
              <a:rPr lang="en-US" sz="3600" smtClean="0">
                <a:solidFill>
                  <a:srgbClr val="0070C0"/>
                </a:solidFill>
              </a:rPr>
              <a:t>: </a:t>
            </a:r>
            <a:r>
              <a:rPr lang="en-US" sz="3600" smtClean="0"/>
              <a:t>The use of any of the provocation techniques —wishful thinking, exaggeration,reversal, escape, distortion, etc. </a:t>
            </a:r>
            <a:br>
              <a:rPr lang="en-US" sz="3600" smtClean="0"/>
            </a:br>
            <a:r>
              <a:rPr lang="en-US" sz="3600" smtClean="0"/>
              <a:t/>
            </a:r>
            <a:br>
              <a:rPr lang="en-US" sz="3600" smtClean="0"/>
            </a:br>
            <a:r>
              <a:rPr lang="en-US" sz="3600" smtClean="0"/>
              <a:t>The thinker creates a list of provocations and then uses the most outlandish ones to move their thinking forward to new ideas.</a:t>
            </a:r>
          </a:p>
          <a:p>
            <a:pPr eaLnBrk="1" hangingPunct="1"/>
            <a:endParaRPr lang="en-US" sz="3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20987</TotalTime>
  <Words>984</Words>
  <Application>Microsoft Office PowerPoint</Application>
  <PresentationFormat>On-screen Show (4:3)</PresentationFormat>
  <Paragraphs>189</Paragraphs>
  <Slides>38</Slides>
  <Notes>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CREATIVITY FOR CONSULTANTS Presented at the Chemical Consultants Network</vt:lpstr>
      <vt:lpstr>OUTLINE</vt:lpstr>
      <vt:lpstr>PowerPoint Presentation</vt:lpstr>
      <vt:lpstr>SIX STAGES OF CREATIVITY</vt:lpstr>
      <vt:lpstr>CREATIVITY NEEDS</vt:lpstr>
      <vt:lpstr>Being Creative</vt:lpstr>
      <vt:lpstr>LATERAL THINKING</vt:lpstr>
      <vt:lpstr>SOME LATERAL THINKING TECHNIQUES</vt:lpstr>
      <vt:lpstr>SOME LATERAL THINKING TECHNIQUES</vt:lpstr>
      <vt:lpstr>SOME LATERAL THINKING TECHNIQUES</vt:lpstr>
      <vt:lpstr>BRAIN STORMING</vt:lpstr>
      <vt:lpstr>(TYPICAL) BRAIN STORMING</vt:lpstr>
      <vt:lpstr>TYPICAL BRAIN STORMING</vt:lpstr>
      <vt:lpstr>BRAIN STORMING VARIANTS</vt:lpstr>
      <vt:lpstr>BRAIN STORMING VARIANTS</vt:lpstr>
      <vt:lpstr>BRAIN STORMING VARIANTS</vt:lpstr>
      <vt:lpstr>BRAIN STORMING VARIANTS</vt:lpstr>
      <vt:lpstr>OBLIQUE STRATEGIES</vt:lpstr>
      <vt:lpstr>OBLIQUE STRATEGIES</vt:lpstr>
      <vt:lpstr>OBLIQUE STRATEGIES</vt:lpstr>
      <vt:lpstr>MIND MAPS</vt:lpstr>
      <vt:lpstr>PowerPoint Presentation</vt:lpstr>
      <vt:lpstr>Mind Map Background</vt:lpstr>
      <vt:lpstr>Personal Idea Pad</vt:lpstr>
      <vt:lpstr>PowerPoint Presentation</vt:lpstr>
      <vt:lpstr>What to do when you must be creative: practical advice – part 1</vt:lpstr>
      <vt:lpstr>What to do when you must be creative: practical advice – part 2</vt:lpstr>
      <vt:lpstr>HOW WE AND YOU HAVE YOU BEEN CREATIVE AS A CONSULTANT</vt:lpstr>
      <vt:lpstr>APPENDIX</vt:lpstr>
      <vt:lpstr>Asimov Quote</vt:lpstr>
      <vt:lpstr>Creativity, Innovation, and Entrepreneurship Study (2013-2016) </vt:lpstr>
      <vt:lpstr>Some More Quotes</vt:lpstr>
      <vt:lpstr>More quotes</vt:lpstr>
      <vt:lpstr>More Quotes</vt:lpstr>
      <vt:lpstr>More Quotes</vt:lpstr>
      <vt:lpstr>IdeaPads</vt:lpstr>
      <vt:lpstr>Links</vt:lpstr>
      <vt:lpstr>Links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FOR CONSULTANTS</dc:title>
  <dc:creator>John</dc:creator>
  <cp:lastModifiedBy>John</cp:lastModifiedBy>
  <cp:revision>65</cp:revision>
  <dcterms:created xsi:type="dcterms:W3CDTF">2014-12-07T14:34:13Z</dcterms:created>
  <dcterms:modified xsi:type="dcterms:W3CDTF">2015-01-14T20:24:21Z</dcterms:modified>
</cp:coreProperties>
</file>