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51.png" ContentType="image/png"/>
  <Override PartName="/ppt/media/image9.jpeg" ContentType="image/jpeg"/>
  <Override PartName="/ppt/media/image3.png" ContentType="image/png"/>
  <Override PartName="/ppt/media/image100.png" ContentType="image/png"/>
  <Override PartName="/ppt/media/image28.png" ContentType="image/png"/>
  <Override PartName="/ppt/media/image1.jpeg" ContentType="image/jpeg"/>
  <Override PartName="/ppt/media/image74.png" ContentType="image/png"/>
  <Override PartName="/ppt/media/image8.png" ContentType="image/png"/>
  <Override PartName="/ppt/media/image110.png" ContentType="image/png"/>
  <Override PartName="/ppt/media/image38.png" ContentType="image/png"/>
  <Override PartName="/ppt/media/image2.jpeg" ContentType="image/jpeg"/>
  <Override PartName="/ppt/media/image21.png" ContentType="image/png"/>
  <Override PartName="/ppt/media/image6.jpeg" ContentType="image/jpeg"/>
  <Override PartName="/ppt/media/image70.png" ContentType="image/png"/>
  <Override PartName="/ppt/media/image4.png" ContentType="image/png"/>
  <Override PartName="/ppt/media/image73.png" ContentType="image/png"/>
  <Override PartName="/ppt/media/image7.png" ContentType="image/png"/>
  <Override PartName="/ppt/media/image11.png" ContentType="image/png"/>
  <Override PartName="/ppt/media/image90.wmf" ContentType="image/x-wmf"/>
  <Override PartName="/ppt/media/image5.jpeg" ContentType="image/jpeg"/>
  <Override PartName="/ppt/media/image10.jpeg" ContentType="image/jpeg"/>
  <Override PartName="/ppt/media/image56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11.png" ContentType="image/png"/>
  <Override PartName="/ppt/media/image39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35.wmf" ContentType="image/x-wmf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7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57.wmf" ContentType="image/x-wmf"/>
  <Override PartName="/ppt/media/image46.png" ContentType="image/png"/>
  <Override PartName="/ppt/media/image58.wmf" ContentType="image/x-wmf"/>
  <Override PartName="/ppt/media/image47.png" ContentType="image/png"/>
  <Override PartName="/ppt/media/image59.wmf" ContentType="image/x-wmf"/>
  <Override PartName="/ppt/media/image48.wmf" ContentType="image/x-wmf"/>
  <Override PartName="/ppt/media/image49.png" ContentType="image/png"/>
  <Override PartName="/ppt/media/image50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1.png" ContentType="image/png"/>
  <Override PartName="/ppt/media/image72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1.wmf" ContentType="image/x-wmf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/>
  <p:notesSz cx="6858000" cy="93138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A24A1A0-6E3B-4992-BB45-7D7E57EDAE7F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body"/>
          </p:nvPr>
        </p:nvSpPr>
        <p:spPr>
          <a:xfrm>
            <a:off x="914400" y="4424040"/>
            <a:ext cx="5028840" cy="41907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TextShape 2"/>
          <p:cNvSpPr txBox="1"/>
          <p:nvPr/>
        </p:nvSpPr>
        <p:spPr>
          <a:xfrm>
            <a:off x="3886200" y="8848080"/>
            <a:ext cx="2971440" cy="4654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0A9F56-0C53-450F-81E4-995C6461EB8C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body"/>
          </p:nvPr>
        </p:nvSpPr>
        <p:spPr>
          <a:xfrm>
            <a:off x="914400" y="4424040"/>
            <a:ext cx="5028840" cy="41907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1" name="TextShape 2"/>
          <p:cNvSpPr txBox="1"/>
          <p:nvPr/>
        </p:nvSpPr>
        <p:spPr>
          <a:xfrm>
            <a:off x="3886200" y="8848080"/>
            <a:ext cx="2971440" cy="4654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7DFB835-D653-4AEC-A2B2-49C58C858DDE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body"/>
          </p:nvPr>
        </p:nvSpPr>
        <p:spPr>
          <a:xfrm>
            <a:off x="914400" y="4424040"/>
            <a:ext cx="5028840" cy="41907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3" name="TextShape 2"/>
          <p:cNvSpPr txBox="1"/>
          <p:nvPr/>
        </p:nvSpPr>
        <p:spPr>
          <a:xfrm>
            <a:off x="3886200" y="8848080"/>
            <a:ext cx="2971440" cy="4654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E47839-A90E-4ACD-85F6-D38C97DB88F2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6200" y="8848080"/>
            <a:ext cx="2971440" cy="4654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F3C2DB5-C111-45FA-B812-601226D12E71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914400" y="4424040"/>
            <a:ext cx="5028840" cy="419076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body"/>
          </p:nvPr>
        </p:nvSpPr>
        <p:spPr>
          <a:xfrm>
            <a:off x="914400" y="4424040"/>
            <a:ext cx="5028840" cy="4190760"/>
          </a:xfrm>
          <a:prstGeom prst="rect">
            <a:avLst/>
          </a:prstGeom>
        </p:spPr>
        <p:txBody>
          <a:bodyPr>
            <a:normAutofit/>
          </a:bodyPr>
          <a:p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BIG Biotech Inventions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Cohen and Boyer (Stanford)  -  Genetic Engineering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Mullis et al (Chiron/Roche Diagnostics)  - PCR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Kohler and Milstein (MRC) – Monoclonal Antibodies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Enabling technology not patented because viewed as having “no value”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Improvement patented by Kaprowski and Croce at the Wistar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7" name="TextShape 2"/>
          <p:cNvSpPr txBox="1"/>
          <p:nvPr/>
        </p:nvSpPr>
        <p:spPr>
          <a:xfrm>
            <a:off x="3886200" y="8848080"/>
            <a:ext cx="2971440" cy="4654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1764AB2-7739-487D-8CA1-618F350AF570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body"/>
          </p:nvPr>
        </p:nvSpPr>
        <p:spPr>
          <a:xfrm>
            <a:off x="914400" y="4424040"/>
            <a:ext cx="5028840" cy="4190760"/>
          </a:xfrm>
          <a:prstGeom prst="rect">
            <a:avLst/>
          </a:prstGeom>
        </p:spPr>
        <p:txBody>
          <a:bodyPr>
            <a:normAutofit/>
          </a:bodyPr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(and avoiding anticipatory disclosures)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TextShape 2"/>
          <p:cNvSpPr txBox="1"/>
          <p:nvPr/>
        </p:nvSpPr>
        <p:spPr>
          <a:xfrm>
            <a:off x="3886200" y="8848080"/>
            <a:ext cx="2971440" cy="4654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E6469CB-F092-411A-8CFF-351950D49760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body"/>
          </p:nvPr>
        </p:nvSpPr>
        <p:spPr>
          <a:xfrm>
            <a:off x="914400" y="4424040"/>
            <a:ext cx="5028840" cy="41907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TextShape 2"/>
          <p:cNvSpPr txBox="1"/>
          <p:nvPr/>
        </p:nvSpPr>
        <p:spPr>
          <a:xfrm>
            <a:off x="3886200" y="8848080"/>
            <a:ext cx="2971440" cy="4654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0E130D1-D8BC-4084-9ED3-18E1CBAB35E9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extShape 1"/>
          <p:cNvSpPr txBox="1"/>
          <p:nvPr/>
        </p:nvSpPr>
        <p:spPr>
          <a:xfrm>
            <a:off x="3886200" y="8848080"/>
            <a:ext cx="2971440" cy="4654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D78D3A-787C-4017-B77E-749E10D1814E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914400" y="4424040"/>
            <a:ext cx="5028840" cy="419076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“Right to exclude others”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right to fees and royalties”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Enforcement in the U.S. often requires litigation.  So a patent award has no value if you do not have the wherewithal to prosecute infringers.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body"/>
          </p:nvPr>
        </p:nvSpPr>
        <p:spPr>
          <a:xfrm>
            <a:off x="914400" y="4424040"/>
            <a:ext cx="5028840" cy="41907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9" name="TextShape 2"/>
          <p:cNvSpPr txBox="1"/>
          <p:nvPr/>
        </p:nvSpPr>
        <p:spPr>
          <a:xfrm>
            <a:off x="3886200" y="8848080"/>
            <a:ext cx="2971440" cy="4654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72850FD-238F-43AD-9C94-0FC58D1298D6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1900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755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62755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body"/>
          </p:nvPr>
        </p:nvSpPr>
        <p:spPr>
          <a:xfrm>
            <a:off x="351900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7621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762120" y="304920"/>
            <a:ext cx="8162640" cy="32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1900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2755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62755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51900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7621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ubTitle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ubTitle"/>
          </p:nvPr>
        </p:nvSpPr>
        <p:spPr>
          <a:xfrm>
            <a:off x="762120" y="304920"/>
            <a:ext cx="8162640" cy="32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51900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62755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62755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 type="body"/>
          </p:nvPr>
        </p:nvSpPr>
        <p:spPr>
          <a:xfrm>
            <a:off x="351900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 type="body"/>
          </p:nvPr>
        </p:nvSpPr>
        <p:spPr>
          <a:xfrm>
            <a:off x="7621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subTitle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ubTitle"/>
          </p:nvPr>
        </p:nvSpPr>
        <p:spPr>
          <a:xfrm>
            <a:off x="762120" y="304920"/>
            <a:ext cx="8162640" cy="32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351900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62755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 type="body"/>
          </p:nvPr>
        </p:nvSpPr>
        <p:spPr>
          <a:xfrm>
            <a:off x="62755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10" name="PlaceHolder 6"/>
          <p:cNvSpPr>
            <a:spLocks noGrp="1"/>
          </p:cNvSpPr>
          <p:nvPr>
            <p:ph type="body"/>
          </p:nvPr>
        </p:nvSpPr>
        <p:spPr>
          <a:xfrm>
            <a:off x="351900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11" name="PlaceHolder 7"/>
          <p:cNvSpPr>
            <a:spLocks noGrp="1"/>
          </p:cNvSpPr>
          <p:nvPr>
            <p:ph type="body"/>
          </p:nvPr>
        </p:nvSpPr>
        <p:spPr>
          <a:xfrm>
            <a:off x="7621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subTitle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ubTitle"/>
          </p:nvPr>
        </p:nvSpPr>
        <p:spPr>
          <a:xfrm>
            <a:off x="762120" y="304920"/>
            <a:ext cx="8162640" cy="32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9" name="PlaceHolder 5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762120" y="304920"/>
            <a:ext cx="8162640" cy="32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351900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62755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4" name="PlaceHolder 5"/>
          <p:cNvSpPr>
            <a:spLocks noGrp="1"/>
          </p:cNvSpPr>
          <p:nvPr>
            <p:ph type="body"/>
          </p:nvPr>
        </p:nvSpPr>
        <p:spPr>
          <a:xfrm>
            <a:off x="62755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5" name="PlaceHolder 6"/>
          <p:cNvSpPr>
            <a:spLocks noGrp="1"/>
          </p:cNvSpPr>
          <p:nvPr>
            <p:ph type="body"/>
          </p:nvPr>
        </p:nvSpPr>
        <p:spPr>
          <a:xfrm>
            <a:off x="351900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6" name="PlaceHolder 7"/>
          <p:cNvSpPr>
            <a:spLocks noGrp="1"/>
          </p:cNvSpPr>
          <p:nvPr>
            <p:ph type="body"/>
          </p:nvPr>
        </p:nvSpPr>
        <p:spPr>
          <a:xfrm>
            <a:off x="7621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subTitle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ubTitle"/>
          </p:nvPr>
        </p:nvSpPr>
        <p:spPr>
          <a:xfrm>
            <a:off x="762120" y="304920"/>
            <a:ext cx="8162640" cy="32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99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0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1" name="PlaceHolder 5"/>
          <p:cNvSpPr>
            <a:spLocks noGrp="1"/>
          </p:cNvSpPr>
          <p:nvPr>
            <p:ph type="body"/>
          </p:nvPr>
        </p:nvSpPr>
        <p:spPr>
          <a:xfrm>
            <a:off x="7621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351900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body"/>
          </p:nvPr>
        </p:nvSpPr>
        <p:spPr>
          <a:xfrm>
            <a:off x="6275520" y="12193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6" name="PlaceHolder 5"/>
          <p:cNvSpPr>
            <a:spLocks noGrp="1"/>
          </p:cNvSpPr>
          <p:nvPr>
            <p:ph type="body"/>
          </p:nvPr>
        </p:nvSpPr>
        <p:spPr>
          <a:xfrm>
            <a:off x="62755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7" name="PlaceHolder 6"/>
          <p:cNvSpPr>
            <a:spLocks noGrp="1"/>
          </p:cNvSpPr>
          <p:nvPr>
            <p:ph type="body"/>
          </p:nvPr>
        </p:nvSpPr>
        <p:spPr>
          <a:xfrm>
            <a:off x="351900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8" name="PlaceHolder 7"/>
          <p:cNvSpPr>
            <a:spLocks noGrp="1"/>
          </p:cNvSpPr>
          <p:nvPr>
            <p:ph type="body"/>
          </p:nvPr>
        </p:nvSpPr>
        <p:spPr>
          <a:xfrm>
            <a:off x="762120" y="3726720"/>
            <a:ext cx="26251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480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939920" y="37267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621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939920" y="1219320"/>
            <a:ext cx="397836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762120" y="3726720"/>
            <a:ext cx="8152920" cy="2289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-60948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52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304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457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609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762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914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1066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1219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1371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1523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1676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1828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1981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2133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2286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2438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2590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2743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2895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3048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3200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3352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3505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3657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CustomShape 26"/>
          <p:cNvSpPr/>
          <p:nvPr/>
        </p:nvSpPr>
        <p:spPr>
          <a:xfrm>
            <a:off x="3809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7"/>
          <p:cNvSpPr/>
          <p:nvPr/>
        </p:nvSpPr>
        <p:spPr>
          <a:xfrm>
            <a:off x="3962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CustomShape 28"/>
          <p:cNvSpPr/>
          <p:nvPr/>
        </p:nvSpPr>
        <p:spPr>
          <a:xfrm>
            <a:off x="4114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9"/>
          <p:cNvSpPr/>
          <p:nvPr/>
        </p:nvSpPr>
        <p:spPr>
          <a:xfrm>
            <a:off x="4267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CustomShape 30"/>
          <p:cNvSpPr/>
          <p:nvPr/>
        </p:nvSpPr>
        <p:spPr>
          <a:xfrm>
            <a:off x="4419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CustomShape 31"/>
          <p:cNvSpPr/>
          <p:nvPr/>
        </p:nvSpPr>
        <p:spPr>
          <a:xfrm>
            <a:off x="4572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CustomShape 32"/>
          <p:cNvSpPr/>
          <p:nvPr/>
        </p:nvSpPr>
        <p:spPr>
          <a:xfrm>
            <a:off x="4724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CustomShape 33"/>
          <p:cNvSpPr/>
          <p:nvPr/>
        </p:nvSpPr>
        <p:spPr>
          <a:xfrm>
            <a:off x="4876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CustomShape 34"/>
          <p:cNvSpPr/>
          <p:nvPr/>
        </p:nvSpPr>
        <p:spPr>
          <a:xfrm>
            <a:off x="5029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CustomShape 35"/>
          <p:cNvSpPr/>
          <p:nvPr/>
        </p:nvSpPr>
        <p:spPr>
          <a:xfrm>
            <a:off x="5181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CustomShape 36"/>
          <p:cNvSpPr/>
          <p:nvPr/>
        </p:nvSpPr>
        <p:spPr>
          <a:xfrm>
            <a:off x="5334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CustomShape 37"/>
          <p:cNvSpPr/>
          <p:nvPr/>
        </p:nvSpPr>
        <p:spPr>
          <a:xfrm>
            <a:off x="5486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CustomShape 38"/>
          <p:cNvSpPr/>
          <p:nvPr/>
        </p:nvSpPr>
        <p:spPr>
          <a:xfrm>
            <a:off x="5638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CustomShape 39"/>
          <p:cNvSpPr/>
          <p:nvPr/>
        </p:nvSpPr>
        <p:spPr>
          <a:xfrm>
            <a:off x="5791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40"/>
          <p:cNvSpPr/>
          <p:nvPr/>
        </p:nvSpPr>
        <p:spPr>
          <a:xfrm>
            <a:off x="5943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1"/>
          <p:cNvSpPr/>
          <p:nvPr/>
        </p:nvSpPr>
        <p:spPr>
          <a:xfrm>
            <a:off x="6095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42"/>
          <p:cNvSpPr/>
          <p:nvPr/>
        </p:nvSpPr>
        <p:spPr>
          <a:xfrm>
            <a:off x="6248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3"/>
          <p:cNvSpPr/>
          <p:nvPr/>
        </p:nvSpPr>
        <p:spPr>
          <a:xfrm>
            <a:off x="6400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4"/>
          <p:cNvSpPr/>
          <p:nvPr/>
        </p:nvSpPr>
        <p:spPr>
          <a:xfrm>
            <a:off x="6553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5"/>
          <p:cNvSpPr/>
          <p:nvPr/>
        </p:nvSpPr>
        <p:spPr>
          <a:xfrm>
            <a:off x="6705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6"/>
          <p:cNvSpPr/>
          <p:nvPr/>
        </p:nvSpPr>
        <p:spPr>
          <a:xfrm>
            <a:off x="6858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7"/>
          <p:cNvSpPr/>
          <p:nvPr/>
        </p:nvSpPr>
        <p:spPr>
          <a:xfrm>
            <a:off x="7010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48"/>
          <p:cNvSpPr/>
          <p:nvPr/>
        </p:nvSpPr>
        <p:spPr>
          <a:xfrm>
            <a:off x="7162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9"/>
          <p:cNvSpPr/>
          <p:nvPr/>
        </p:nvSpPr>
        <p:spPr>
          <a:xfrm>
            <a:off x="7315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0"/>
          <p:cNvSpPr/>
          <p:nvPr/>
        </p:nvSpPr>
        <p:spPr>
          <a:xfrm>
            <a:off x="7467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51"/>
          <p:cNvSpPr/>
          <p:nvPr/>
        </p:nvSpPr>
        <p:spPr>
          <a:xfrm>
            <a:off x="7620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2"/>
          <p:cNvSpPr/>
          <p:nvPr/>
        </p:nvSpPr>
        <p:spPr>
          <a:xfrm>
            <a:off x="7772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3"/>
          <p:cNvSpPr/>
          <p:nvPr/>
        </p:nvSpPr>
        <p:spPr>
          <a:xfrm>
            <a:off x="7924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54"/>
          <p:cNvSpPr/>
          <p:nvPr/>
        </p:nvSpPr>
        <p:spPr>
          <a:xfrm>
            <a:off x="8077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5"/>
          <p:cNvSpPr/>
          <p:nvPr/>
        </p:nvSpPr>
        <p:spPr>
          <a:xfrm>
            <a:off x="8229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56"/>
          <p:cNvSpPr/>
          <p:nvPr/>
        </p:nvSpPr>
        <p:spPr>
          <a:xfrm>
            <a:off x="8381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57"/>
          <p:cNvSpPr/>
          <p:nvPr/>
        </p:nvSpPr>
        <p:spPr>
          <a:xfrm>
            <a:off x="8534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58"/>
          <p:cNvSpPr/>
          <p:nvPr/>
        </p:nvSpPr>
        <p:spPr>
          <a:xfrm>
            <a:off x="8686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59"/>
          <p:cNvSpPr/>
          <p:nvPr/>
        </p:nvSpPr>
        <p:spPr>
          <a:xfrm>
            <a:off x="8839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60"/>
          <p:cNvSpPr/>
          <p:nvPr/>
        </p:nvSpPr>
        <p:spPr>
          <a:xfrm>
            <a:off x="8991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61"/>
          <p:cNvSpPr/>
          <p:nvPr/>
        </p:nvSpPr>
        <p:spPr>
          <a:xfrm>
            <a:off x="684360" y="-609480"/>
            <a:ext cx="8462520" cy="685764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62"/>
          <p:cNvSpPr/>
          <p:nvPr/>
        </p:nvSpPr>
        <p:spPr>
          <a:xfrm>
            <a:off x="0" y="1106640"/>
            <a:ext cx="6949800" cy="74160"/>
          </a:xfrm>
          <a:prstGeom prst="rect">
            <a:avLst/>
          </a:prstGeom>
          <a:solidFill>
            <a:schemeClr val="hlink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63" hidden="1"/>
          <p:cNvSpPr/>
          <p:nvPr/>
        </p:nvSpPr>
        <p:spPr>
          <a:xfrm>
            <a:off x="457200" y="6324480"/>
            <a:ext cx="6091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9059D5A5-6444-4174-ADBD-BCC492F6DB10}" type="slidenum"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29</a:t>
            </a:fld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Picture 70" descr=""/>
          <p:cNvPicPr/>
          <p:nvPr/>
        </p:nvPicPr>
        <p:blipFill>
          <a:blip r:embed="rId2"/>
          <a:stretch/>
        </p:blipFill>
        <p:spPr>
          <a:xfrm>
            <a:off x="8372520" y="6162840"/>
            <a:ext cx="580680" cy="580680"/>
          </a:xfrm>
          <a:prstGeom prst="rect">
            <a:avLst/>
          </a:prstGeom>
          <a:ln>
            <a:noFill/>
          </a:ln>
        </p:spPr>
      </p:pic>
      <p:sp>
        <p:nvSpPr>
          <p:cNvPr id="64" name="PlaceHolder 6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title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5" name="PlaceHolder 6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-60948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2"/>
          <p:cNvSpPr/>
          <p:nvPr/>
        </p:nvSpPr>
        <p:spPr>
          <a:xfrm>
            <a:off x="152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3"/>
          <p:cNvSpPr/>
          <p:nvPr/>
        </p:nvSpPr>
        <p:spPr>
          <a:xfrm>
            <a:off x="304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4"/>
          <p:cNvSpPr/>
          <p:nvPr/>
        </p:nvSpPr>
        <p:spPr>
          <a:xfrm>
            <a:off x="457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5"/>
          <p:cNvSpPr/>
          <p:nvPr/>
        </p:nvSpPr>
        <p:spPr>
          <a:xfrm>
            <a:off x="609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6"/>
          <p:cNvSpPr/>
          <p:nvPr/>
        </p:nvSpPr>
        <p:spPr>
          <a:xfrm>
            <a:off x="762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7"/>
          <p:cNvSpPr/>
          <p:nvPr/>
        </p:nvSpPr>
        <p:spPr>
          <a:xfrm>
            <a:off x="914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8"/>
          <p:cNvSpPr/>
          <p:nvPr/>
        </p:nvSpPr>
        <p:spPr>
          <a:xfrm>
            <a:off x="1066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9"/>
          <p:cNvSpPr/>
          <p:nvPr/>
        </p:nvSpPr>
        <p:spPr>
          <a:xfrm>
            <a:off x="1219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10"/>
          <p:cNvSpPr/>
          <p:nvPr/>
        </p:nvSpPr>
        <p:spPr>
          <a:xfrm>
            <a:off x="1371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11"/>
          <p:cNvSpPr/>
          <p:nvPr/>
        </p:nvSpPr>
        <p:spPr>
          <a:xfrm>
            <a:off x="1523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12"/>
          <p:cNvSpPr/>
          <p:nvPr/>
        </p:nvSpPr>
        <p:spPr>
          <a:xfrm>
            <a:off x="1676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13"/>
          <p:cNvSpPr/>
          <p:nvPr/>
        </p:nvSpPr>
        <p:spPr>
          <a:xfrm>
            <a:off x="1828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14"/>
          <p:cNvSpPr/>
          <p:nvPr/>
        </p:nvSpPr>
        <p:spPr>
          <a:xfrm>
            <a:off x="1981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15"/>
          <p:cNvSpPr/>
          <p:nvPr/>
        </p:nvSpPr>
        <p:spPr>
          <a:xfrm>
            <a:off x="2133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16"/>
          <p:cNvSpPr/>
          <p:nvPr/>
        </p:nvSpPr>
        <p:spPr>
          <a:xfrm>
            <a:off x="2286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17"/>
          <p:cNvSpPr/>
          <p:nvPr/>
        </p:nvSpPr>
        <p:spPr>
          <a:xfrm>
            <a:off x="2438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18"/>
          <p:cNvSpPr/>
          <p:nvPr/>
        </p:nvSpPr>
        <p:spPr>
          <a:xfrm>
            <a:off x="2590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19"/>
          <p:cNvSpPr/>
          <p:nvPr/>
        </p:nvSpPr>
        <p:spPr>
          <a:xfrm>
            <a:off x="2743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0"/>
          <p:cNvSpPr/>
          <p:nvPr/>
        </p:nvSpPr>
        <p:spPr>
          <a:xfrm>
            <a:off x="2895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1"/>
          <p:cNvSpPr/>
          <p:nvPr/>
        </p:nvSpPr>
        <p:spPr>
          <a:xfrm>
            <a:off x="3048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2"/>
          <p:cNvSpPr/>
          <p:nvPr/>
        </p:nvSpPr>
        <p:spPr>
          <a:xfrm>
            <a:off x="3200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3"/>
          <p:cNvSpPr/>
          <p:nvPr/>
        </p:nvSpPr>
        <p:spPr>
          <a:xfrm>
            <a:off x="3352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4"/>
          <p:cNvSpPr/>
          <p:nvPr/>
        </p:nvSpPr>
        <p:spPr>
          <a:xfrm>
            <a:off x="3505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5"/>
          <p:cNvSpPr/>
          <p:nvPr/>
        </p:nvSpPr>
        <p:spPr>
          <a:xfrm>
            <a:off x="3657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6"/>
          <p:cNvSpPr/>
          <p:nvPr/>
        </p:nvSpPr>
        <p:spPr>
          <a:xfrm>
            <a:off x="3809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7"/>
          <p:cNvSpPr/>
          <p:nvPr/>
        </p:nvSpPr>
        <p:spPr>
          <a:xfrm>
            <a:off x="3962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28"/>
          <p:cNvSpPr/>
          <p:nvPr/>
        </p:nvSpPr>
        <p:spPr>
          <a:xfrm>
            <a:off x="4114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9"/>
          <p:cNvSpPr/>
          <p:nvPr/>
        </p:nvSpPr>
        <p:spPr>
          <a:xfrm>
            <a:off x="4267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0"/>
          <p:cNvSpPr/>
          <p:nvPr/>
        </p:nvSpPr>
        <p:spPr>
          <a:xfrm>
            <a:off x="4419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31"/>
          <p:cNvSpPr/>
          <p:nvPr/>
        </p:nvSpPr>
        <p:spPr>
          <a:xfrm>
            <a:off x="4572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32"/>
          <p:cNvSpPr/>
          <p:nvPr/>
        </p:nvSpPr>
        <p:spPr>
          <a:xfrm>
            <a:off x="4724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3"/>
          <p:cNvSpPr/>
          <p:nvPr/>
        </p:nvSpPr>
        <p:spPr>
          <a:xfrm>
            <a:off x="4876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34"/>
          <p:cNvSpPr/>
          <p:nvPr/>
        </p:nvSpPr>
        <p:spPr>
          <a:xfrm>
            <a:off x="5029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5"/>
          <p:cNvSpPr/>
          <p:nvPr/>
        </p:nvSpPr>
        <p:spPr>
          <a:xfrm>
            <a:off x="5181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6"/>
          <p:cNvSpPr/>
          <p:nvPr/>
        </p:nvSpPr>
        <p:spPr>
          <a:xfrm>
            <a:off x="5334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37"/>
          <p:cNvSpPr/>
          <p:nvPr/>
        </p:nvSpPr>
        <p:spPr>
          <a:xfrm>
            <a:off x="5486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38"/>
          <p:cNvSpPr/>
          <p:nvPr/>
        </p:nvSpPr>
        <p:spPr>
          <a:xfrm>
            <a:off x="5638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9"/>
          <p:cNvSpPr/>
          <p:nvPr/>
        </p:nvSpPr>
        <p:spPr>
          <a:xfrm>
            <a:off x="5791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40"/>
          <p:cNvSpPr/>
          <p:nvPr/>
        </p:nvSpPr>
        <p:spPr>
          <a:xfrm>
            <a:off x="5943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41"/>
          <p:cNvSpPr/>
          <p:nvPr/>
        </p:nvSpPr>
        <p:spPr>
          <a:xfrm>
            <a:off x="6095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42"/>
          <p:cNvSpPr/>
          <p:nvPr/>
        </p:nvSpPr>
        <p:spPr>
          <a:xfrm>
            <a:off x="6248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43"/>
          <p:cNvSpPr/>
          <p:nvPr/>
        </p:nvSpPr>
        <p:spPr>
          <a:xfrm>
            <a:off x="6400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44"/>
          <p:cNvSpPr/>
          <p:nvPr/>
        </p:nvSpPr>
        <p:spPr>
          <a:xfrm>
            <a:off x="6553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45"/>
          <p:cNvSpPr/>
          <p:nvPr/>
        </p:nvSpPr>
        <p:spPr>
          <a:xfrm>
            <a:off x="6705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46"/>
          <p:cNvSpPr/>
          <p:nvPr/>
        </p:nvSpPr>
        <p:spPr>
          <a:xfrm>
            <a:off x="6858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47"/>
          <p:cNvSpPr/>
          <p:nvPr/>
        </p:nvSpPr>
        <p:spPr>
          <a:xfrm>
            <a:off x="7010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48"/>
          <p:cNvSpPr/>
          <p:nvPr/>
        </p:nvSpPr>
        <p:spPr>
          <a:xfrm>
            <a:off x="7162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49"/>
          <p:cNvSpPr/>
          <p:nvPr/>
        </p:nvSpPr>
        <p:spPr>
          <a:xfrm>
            <a:off x="7315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50"/>
          <p:cNvSpPr/>
          <p:nvPr/>
        </p:nvSpPr>
        <p:spPr>
          <a:xfrm>
            <a:off x="7467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51"/>
          <p:cNvSpPr/>
          <p:nvPr/>
        </p:nvSpPr>
        <p:spPr>
          <a:xfrm>
            <a:off x="7620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52"/>
          <p:cNvSpPr/>
          <p:nvPr/>
        </p:nvSpPr>
        <p:spPr>
          <a:xfrm>
            <a:off x="7772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53"/>
          <p:cNvSpPr/>
          <p:nvPr/>
        </p:nvSpPr>
        <p:spPr>
          <a:xfrm>
            <a:off x="7924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54"/>
          <p:cNvSpPr/>
          <p:nvPr/>
        </p:nvSpPr>
        <p:spPr>
          <a:xfrm>
            <a:off x="8077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55"/>
          <p:cNvSpPr/>
          <p:nvPr/>
        </p:nvSpPr>
        <p:spPr>
          <a:xfrm>
            <a:off x="8229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56"/>
          <p:cNvSpPr/>
          <p:nvPr/>
        </p:nvSpPr>
        <p:spPr>
          <a:xfrm>
            <a:off x="8381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57"/>
          <p:cNvSpPr/>
          <p:nvPr/>
        </p:nvSpPr>
        <p:spPr>
          <a:xfrm>
            <a:off x="8534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58"/>
          <p:cNvSpPr/>
          <p:nvPr/>
        </p:nvSpPr>
        <p:spPr>
          <a:xfrm>
            <a:off x="8686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59"/>
          <p:cNvSpPr/>
          <p:nvPr/>
        </p:nvSpPr>
        <p:spPr>
          <a:xfrm>
            <a:off x="8839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60"/>
          <p:cNvSpPr/>
          <p:nvPr/>
        </p:nvSpPr>
        <p:spPr>
          <a:xfrm>
            <a:off x="8991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61"/>
          <p:cNvSpPr/>
          <p:nvPr/>
        </p:nvSpPr>
        <p:spPr>
          <a:xfrm>
            <a:off x="684360" y="-609480"/>
            <a:ext cx="8462520" cy="685764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62"/>
          <p:cNvSpPr/>
          <p:nvPr/>
        </p:nvSpPr>
        <p:spPr>
          <a:xfrm>
            <a:off x="0" y="1106640"/>
            <a:ext cx="6949800" cy="74160"/>
          </a:xfrm>
          <a:prstGeom prst="rect">
            <a:avLst/>
          </a:prstGeom>
          <a:solidFill>
            <a:schemeClr val="hlink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63" hidden="1"/>
          <p:cNvSpPr/>
          <p:nvPr/>
        </p:nvSpPr>
        <p:spPr>
          <a:xfrm>
            <a:off x="457200" y="6324480"/>
            <a:ext cx="6091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CAD01BF5-808B-4FB0-B72E-14037E3DC760}" type="slidenum"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</a:t>
            </a:fld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70" descr=""/>
          <p:cNvPicPr/>
          <p:nvPr/>
        </p:nvPicPr>
        <p:blipFill>
          <a:blip r:embed="rId2"/>
          <a:stretch/>
        </p:blipFill>
        <p:spPr>
          <a:xfrm>
            <a:off x="8372520" y="6162840"/>
            <a:ext cx="580680" cy="580680"/>
          </a:xfrm>
          <a:prstGeom prst="rect">
            <a:avLst/>
          </a:prstGeom>
          <a:ln>
            <a:noFill/>
          </a:ln>
        </p:spPr>
      </p:pic>
      <p:sp>
        <p:nvSpPr>
          <p:cNvPr id="166" name="PlaceHolder 64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7" name="PlaceHolder 65"/>
          <p:cNvSpPr>
            <a:spLocks noGrp="1"/>
          </p:cNvSpPr>
          <p:nvPr>
            <p:ph type="body"/>
          </p:nvPr>
        </p:nvSpPr>
        <p:spPr>
          <a:xfrm>
            <a:off x="762120" y="1219320"/>
            <a:ext cx="8152920" cy="48002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4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3366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336699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85000"/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68" name="Picture 3" descr=""/>
          <p:cNvPicPr/>
          <p:nvPr/>
        </p:nvPicPr>
        <p:blipFill>
          <a:blip r:embed="rId5"/>
          <a:stretch/>
        </p:blipFill>
        <p:spPr>
          <a:xfrm>
            <a:off x="8305920" y="6172200"/>
            <a:ext cx="685440" cy="6854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0" y="-60948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"/>
          <p:cNvSpPr/>
          <p:nvPr/>
        </p:nvSpPr>
        <p:spPr>
          <a:xfrm>
            <a:off x="152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3"/>
          <p:cNvSpPr/>
          <p:nvPr/>
        </p:nvSpPr>
        <p:spPr>
          <a:xfrm>
            <a:off x="304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4"/>
          <p:cNvSpPr/>
          <p:nvPr/>
        </p:nvSpPr>
        <p:spPr>
          <a:xfrm>
            <a:off x="457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5"/>
          <p:cNvSpPr/>
          <p:nvPr/>
        </p:nvSpPr>
        <p:spPr>
          <a:xfrm>
            <a:off x="609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6"/>
          <p:cNvSpPr/>
          <p:nvPr/>
        </p:nvSpPr>
        <p:spPr>
          <a:xfrm>
            <a:off x="762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7"/>
          <p:cNvSpPr/>
          <p:nvPr/>
        </p:nvSpPr>
        <p:spPr>
          <a:xfrm>
            <a:off x="914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8"/>
          <p:cNvSpPr/>
          <p:nvPr/>
        </p:nvSpPr>
        <p:spPr>
          <a:xfrm>
            <a:off x="1066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9"/>
          <p:cNvSpPr/>
          <p:nvPr/>
        </p:nvSpPr>
        <p:spPr>
          <a:xfrm>
            <a:off x="1219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0"/>
          <p:cNvSpPr/>
          <p:nvPr/>
        </p:nvSpPr>
        <p:spPr>
          <a:xfrm>
            <a:off x="1371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1"/>
          <p:cNvSpPr/>
          <p:nvPr/>
        </p:nvSpPr>
        <p:spPr>
          <a:xfrm>
            <a:off x="1523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2"/>
          <p:cNvSpPr/>
          <p:nvPr/>
        </p:nvSpPr>
        <p:spPr>
          <a:xfrm>
            <a:off x="1676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3"/>
          <p:cNvSpPr/>
          <p:nvPr/>
        </p:nvSpPr>
        <p:spPr>
          <a:xfrm>
            <a:off x="1828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14"/>
          <p:cNvSpPr/>
          <p:nvPr/>
        </p:nvSpPr>
        <p:spPr>
          <a:xfrm>
            <a:off x="1981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5"/>
          <p:cNvSpPr/>
          <p:nvPr/>
        </p:nvSpPr>
        <p:spPr>
          <a:xfrm>
            <a:off x="2133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16"/>
          <p:cNvSpPr/>
          <p:nvPr/>
        </p:nvSpPr>
        <p:spPr>
          <a:xfrm>
            <a:off x="2286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17"/>
          <p:cNvSpPr/>
          <p:nvPr/>
        </p:nvSpPr>
        <p:spPr>
          <a:xfrm>
            <a:off x="2438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18"/>
          <p:cNvSpPr/>
          <p:nvPr/>
        </p:nvSpPr>
        <p:spPr>
          <a:xfrm>
            <a:off x="2590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19"/>
          <p:cNvSpPr/>
          <p:nvPr/>
        </p:nvSpPr>
        <p:spPr>
          <a:xfrm>
            <a:off x="2743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0"/>
          <p:cNvSpPr/>
          <p:nvPr/>
        </p:nvSpPr>
        <p:spPr>
          <a:xfrm>
            <a:off x="2895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1"/>
          <p:cNvSpPr/>
          <p:nvPr/>
        </p:nvSpPr>
        <p:spPr>
          <a:xfrm>
            <a:off x="3048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22"/>
          <p:cNvSpPr/>
          <p:nvPr/>
        </p:nvSpPr>
        <p:spPr>
          <a:xfrm>
            <a:off x="3200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23"/>
          <p:cNvSpPr/>
          <p:nvPr/>
        </p:nvSpPr>
        <p:spPr>
          <a:xfrm>
            <a:off x="3352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24"/>
          <p:cNvSpPr/>
          <p:nvPr/>
        </p:nvSpPr>
        <p:spPr>
          <a:xfrm>
            <a:off x="3505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25"/>
          <p:cNvSpPr/>
          <p:nvPr/>
        </p:nvSpPr>
        <p:spPr>
          <a:xfrm>
            <a:off x="3657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6"/>
          <p:cNvSpPr/>
          <p:nvPr/>
        </p:nvSpPr>
        <p:spPr>
          <a:xfrm>
            <a:off x="3809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27"/>
          <p:cNvSpPr/>
          <p:nvPr/>
        </p:nvSpPr>
        <p:spPr>
          <a:xfrm>
            <a:off x="3962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8"/>
          <p:cNvSpPr/>
          <p:nvPr/>
        </p:nvSpPr>
        <p:spPr>
          <a:xfrm>
            <a:off x="4114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9"/>
          <p:cNvSpPr/>
          <p:nvPr/>
        </p:nvSpPr>
        <p:spPr>
          <a:xfrm>
            <a:off x="4267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30"/>
          <p:cNvSpPr/>
          <p:nvPr/>
        </p:nvSpPr>
        <p:spPr>
          <a:xfrm>
            <a:off x="4419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31"/>
          <p:cNvSpPr/>
          <p:nvPr/>
        </p:nvSpPr>
        <p:spPr>
          <a:xfrm>
            <a:off x="4572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32"/>
          <p:cNvSpPr/>
          <p:nvPr/>
        </p:nvSpPr>
        <p:spPr>
          <a:xfrm>
            <a:off x="4724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33"/>
          <p:cNvSpPr/>
          <p:nvPr/>
        </p:nvSpPr>
        <p:spPr>
          <a:xfrm>
            <a:off x="4876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34"/>
          <p:cNvSpPr/>
          <p:nvPr/>
        </p:nvSpPr>
        <p:spPr>
          <a:xfrm>
            <a:off x="5029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35"/>
          <p:cNvSpPr/>
          <p:nvPr/>
        </p:nvSpPr>
        <p:spPr>
          <a:xfrm>
            <a:off x="5181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36"/>
          <p:cNvSpPr/>
          <p:nvPr/>
        </p:nvSpPr>
        <p:spPr>
          <a:xfrm>
            <a:off x="5334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37"/>
          <p:cNvSpPr/>
          <p:nvPr/>
        </p:nvSpPr>
        <p:spPr>
          <a:xfrm>
            <a:off x="5486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8"/>
          <p:cNvSpPr/>
          <p:nvPr/>
        </p:nvSpPr>
        <p:spPr>
          <a:xfrm>
            <a:off x="5638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39"/>
          <p:cNvSpPr/>
          <p:nvPr/>
        </p:nvSpPr>
        <p:spPr>
          <a:xfrm>
            <a:off x="5791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40"/>
          <p:cNvSpPr/>
          <p:nvPr/>
        </p:nvSpPr>
        <p:spPr>
          <a:xfrm>
            <a:off x="5943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41"/>
          <p:cNvSpPr/>
          <p:nvPr/>
        </p:nvSpPr>
        <p:spPr>
          <a:xfrm>
            <a:off x="6095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42"/>
          <p:cNvSpPr/>
          <p:nvPr/>
        </p:nvSpPr>
        <p:spPr>
          <a:xfrm>
            <a:off x="6248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43"/>
          <p:cNvSpPr/>
          <p:nvPr/>
        </p:nvSpPr>
        <p:spPr>
          <a:xfrm>
            <a:off x="6400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44"/>
          <p:cNvSpPr/>
          <p:nvPr/>
        </p:nvSpPr>
        <p:spPr>
          <a:xfrm>
            <a:off x="6553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45"/>
          <p:cNvSpPr/>
          <p:nvPr/>
        </p:nvSpPr>
        <p:spPr>
          <a:xfrm>
            <a:off x="6705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46"/>
          <p:cNvSpPr/>
          <p:nvPr/>
        </p:nvSpPr>
        <p:spPr>
          <a:xfrm>
            <a:off x="6858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47"/>
          <p:cNvSpPr/>
          <p:nvPr/>
        </p:nvSpPr>
        <p:spPr>
          <a:xfrm>
            <a:off x="7010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48"/>
          <p:cNvSpPr/>
          <p:nvPr/>
        </p:nvSpPr>
        <p:spPr>
          <a:xfrm>
            <a:off x="7162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49"/>
          <p:cNvSpPr/>
          <p:nvPr/>
        </p:nvSpPr>
        <p:spPr>
          <a:xfrm>
            <a:off x="7315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50"/>
          <p:cNvSpPr/>
          <p:nvPr/>
        </p:nvSpPr>
        <p:spPr>
          <a:xfrm>
            <a:off x="7467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51"/>
          <p:cNvSpPr/>
          <p:nvPr/>
        </p:nvSpPr>
        <p:spPr>
          <a:xfrm>
            <a:off x="7620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2"/>
          <p:cNvSpPr/>
          <p:nvPr/>
        </p:nvSpPr>
        <p:spPr>
          <a:xfrm>
            <a:off x="7772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53"/>
          <p:cNvSpPr/>
          <p:nvPr/>
        </p:nvSpPr>
        <p:spPr>
          <a:xfrm>
            <a:off x="7924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54"/>
          <p:cNvSpPr/>
          <p:nvPr/>
        </p:nvSpPr>
        <p:spPr>
          <a:xfrm>
            <a:off x="8077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55"/>
          <p:cNvSpPr/>
          <p:nvPr/>
        </p:nvSpPr>
        <p:spPr>
          <a:xfrm>
            <a:off x="8229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56"/>
          <p:cNvSpPr/>
          <p:nvPr/>
        </p:nvSpPr>
        <p:spPr>
          <a:xfrm>
            <a:off x="8381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57"/>
          <p:cNvSpPr/>
          <p:nvPr/>
        </p:nvSpPr>
        <p:spPr>
          <a:xfrm>
            <a:off x="8534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58"/>
          <p:cNvSpPr/>
          <p:nvPr/>
        </p:nvSpPr>
        <p:spPr>
          <a:xfrm>
            <a:off x="8686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59"/>
          <p:cNvSpPr/>
          <p:nvPr/>
        </p:nvSpPr>
        <p:spPr>
          <a:xfrm>
            <a:off x="8839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60"/>
          <p:cNvSpPr/>
          <p:nvPr/>
        </p:nvSpPr>
        <p:spPr>
          <a:xfrm>
            <a:off x="8991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61"/>
          <p:cNvSpPr/>
          <p:nvPr/>
        </p:nvSpPr>
        <p:spPr>
          <a:xfrm>
            <a:off x="684360" y="-609480"/>
            <a:ext cx="8462520" cy="685764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62"/>
          <p:cNvSpPr/>
          <p:nvPr/>
        </p:nvSpPr>
        <p:spPr>
          <a:xfrm>
            <a:off x="0" y="1106640"/>
            <a:ext cx="6949800" cy="74160"/>
          </a:xfrm>
          <a:prstGeom prst="rect">
            <a:avLst/>
          </a:prstGeom>
          <a:solidFill>
            <a:schemeClr val="hlink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63" hidden="1"/>
          <p:cNvSpPr/>
          <p:nvPr/>
        </p:nvSpPr>
        <p:spPr>
          <a:xfrm>
            <a:off x="457200" y="6324480"/>
            <a:ext cx="6091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279A8206-C894-4C4C-9EF7-39215301EA63}" type="slidenum"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Picture 70" descr=""/>
          <p:cNvPicPr/>
          <p:nvPr/>
        </p:nvPicPr>
        <p:blipFill>
          <a:blip r:embed="rId2"/>
          <a:stretch/>
        </p:blipFill>
        <p:spPr>
          <a:xfrm>
            <a:off x="8372520" y="6162840"/>
            <a:ext cx="580680" cy="580680"/>
          </a:xfrm>
          <a:prstGeom prst="rect">
            <a:avLst/>
          </a:prstGeom>
          <a:ln>
            <a:noFill/>
          </a:ln>
        </p:spPr>
      </p:pic>
      <p:sp>
        <p:nvSpPr>
          <p:cNvPr id="269" name="CustomShape 64"/>
          <p:cNvSpPr/>
          <p:nvPr/>
        </p:nvSpPr>
        <p:spPr>
          <a:xfrm>
            <a:off x="457200" y="6324480"/>
            <a:ext cx="609120" cy="30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PlaceHolder 65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71" name="PlaceHolder 66"/>
          <p:cNvSpPr>
            <a:spLocks noGrp="1"/>
          </p:cNvSpPr>
          <p:nvPr>
            <p:ph type="body"/>
          </p:nvPr>
        </p:nvSpPr>
        <p:spPr>
          <a:xfrm>
            <a:off x="762120" y="1295280"/>
            <a:ext cx="4000320" cy="48002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icon to add clip art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2" name="PlaceHolder 67"/>
          <p:cNvSpPr>
            <a:spLocks noGrp="1"/>
          </p:cNvSpPr>
          <p:nvPr>
            <p:ph type="body"/>
          </p:nvPr>
        </p:nvSpPr>
        <p:spPr>
          <a:xfrm>
            <a:off x="4915080" y="1295280"/>
            <a:ext cx="4000320" cy="48002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4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3366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336699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85000"/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0" y="-60948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2"/>
          <p:cNvSpPr/>
          <p:nvPr/>
        </p:nvSpPr>
        <p:spPr>
          <a:xfrm>
            <a:off x="152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3"/>
          <p:cNvSpPr/>
          <p:nvPr/>
        </p:nvSpPr>
        <p:spPr>
          <a:xfrm>
            <a:off x="304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4"/>
          <p:cNvSpPr/>
          <p:nvPr/>
        </p:nvSpPr>
        <p:spPr>
          <a:xfrm>
            <a:off x="457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5"/>
          <p:cNvSpPr/>
          <p:nvPr/>
        </p:nvSpPr>
        <p:spPr>
          <a:xfrm>
            <a:off x="609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6"/>
          <p:cNvSpPr/>
          <p:nvPr/>
        </p:nvSpPr>
        <p:spPr>
          <a:xfrm>
            <a:off x="762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7"/>
          <p:cNvSpPr/>
          <p:nvPr/>
        </p:nvSpPr>
        <p:spPr>
          <a:xfrm>
            <a:off x="914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8"/>
          <p:cNvSpPr/>
          <p:nvPr/>
        </p:nvSpPr>
        <p:spPr>
          <a:xfrm>
            <a:off x="1066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9"/>
          <p:cNvSpPr/>
          <p:nvPr/>
        </p:nvSpPr>
        <p:spPr>
          <a:xfrm>
            <a:off x="1219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10"/>
          <p:cNvSpPr/>
          <p:nvPr/>
        </p:nvSpPr>
        <p:spPr>
          <a:xfrm>
            <a:off x="1371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11"/>
          <p:cNvSpPr/>
          <p:nvPr/>
        </p:nvSpPr>
        <p:spPr>
          <a:xfrm>
            <a:off x="1523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12"/>
          <p:cNvSpPr/>
          <p:nvPr/>
        </p:nvSpPr>
        <p:spPr>
          <a:xfrm>
            <a:off x="1676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13"/>
          <p:cNvSpPr/>
          <p:nvPr/>
        </p:nvSpPr>
        <p:spPr>
          <a:xfrm>
            <a:off x="1828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14"/>
          <p:cNvSpPr/>
          <p:nvPr/>
        </p:nvSpPr>
        <p:spPr>
          <a:xfrm>
            <a:off x="1981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15"/>
          <p:cNvSpPr/>
          <p:nvPr/>
        </p:nvSpPr>
        <p:spPr>
          <a:xfrm>
            <a:off x="2133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16"/>
          <p:cNvSpPr/>
          <p:nvPr/>
        </p:nvSpPr>
        <p:spPr>
          <a:xfrm>
            <a:off x="2286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17"/>
          <p:cNvSpPr/>
          <p:nvPr/>
        </p:nvSpPr>
        <p:spPr>
          <a:xfrm>
            <a:off x="2438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18"/>
          <p:cNvSpPr/>
          <p:nvPr/>
        </p:nvSpPr>
        <p:spPr>
          <a:xfrm>
            <a:off x="2590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19"/>
          <p:cNvSpPr/>
          <p:nvPr/>
        </p:nvSpPr>
        <p:spPr>
          <a:xfrm>
            <a:off x="2743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20"/>
          <p:cNvSpPr/>
          <p:nvPr/>
        </p:nvSpPr>
        <p:spPr>
          <a:xfrm>
            <a:off x="2895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21"/>
          <p:cNvSpPr/>
          <p:nvPr/>
        </p:nvSpPr>
        <p:spPr>
          <a:xfrm>
            <a:off x="3048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22"/>
          <p:cNvSpPr/>
          <p:nvPr/>
        </p:nvSpPr>
        <p:spPr>
          <a:xfrm>
            <a:off x="3200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23"/>
          <p:cNvSpPr/>
          <p:nvPr/>
        </p:nvSpPr>
        <p:spPr>
          <a:xfrm>
            <a:off x="3352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24"/>
          <p:cNvSpPr/>
          <p:nvPr/>
        </p:nvSpPr>
        <p:spPr>
          <a:xfrm>
            <a:off x="3505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25"/>
          <p:cNvSpPr/>
          <p:nvPr/>
        </p:nvSpPr>
        <p:spPr>
          <a:xfrm>
            <a:off x="3657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26"/>
          <p:cNvSpPr/>
          <p:nvPr/>
        </p:nvSpPr>
        <p:spPr>
          <a:xfrm>
            <a:off x="3809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27"/>
          <p:cNvSpPr/>
          <p:nvPr/>
        </p:nvSpPr>
        <p:spPr>
          <a:xfrm>
            <a:off x="3962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28"/>
          <p:cNvSpPr/>
          <p:nvPr/>
        </p:nvSpPr>
        <p:spPr>
          <a:xfrm>
            <a:off x="4114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29"/>
          <p:cNvSpPr/>
          <p:nvPr/>
        </p:nvSpPr>
        <p:spPr>
          <a:xfrm>
            <a:off x="4267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30"/>
          <p:cNvSpPr/>
          <p:nvPr/>
        </p:nvSpPr>
        <p:spPr>
          <a:xfrm>
            <a:off x="4419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31"/>
          <p:cNvSpPr/>
          <p:nvPr/>
        </p:nvSpPr>
        <p:spPr>
          <a:xfrm>
            <a:off x="4572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32"/>
          <p:cNvSpPr/>
          <p:nvPr/>
        </p:nvSpPr>
        <p:spPr>
          <a:xfrm>
            <a:off x="4724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33"/>
          <p:cNvSpPr/>
          <p:nvPr/>
        </p:nvSpPr>
        <p:spPr>
          <a:xfrm>
            <a:off x="4876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34"/>
          <p:cNvSpPr/>
          <p:nvPr/>
        </p:nvSpPr>
        <p:spPr>
          <a:xfrm>
            <a:off x="5029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35"/>
          <p:cNvSpPr/>
          <p:nvPr/>
        </p:nvSpPr>
        <p:spPr>
          <a:xfrm>
            <a:off x="5181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36"/>
          <p:cNvSpPr/>
          <p:nvPr/>
        </p:nvSpPr>
        <p:spPr>
          <a:xfrm>
            <a:off x="5334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37"/>
          <p:cNvSpPr/>
          <p:nvPr/>
        </p:nvSpPr>
        <p:spPr>
          <a:xfrm>
            <a:off x="5486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38"/>
          <p:cNvSpPr/>
          <p:nvPr/>
        </p:nvSpPr>
        <p:spPr>
          <a:xfrm>
            <a:off x="5638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9"/>
          <p:cNvSpPr/>
          <p:nvPr/>
        </p:nvSpPr>
        <p:spPr>
          <a:xfrm>
            <a:off x="5791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40"/>
          <p:cNvSpPr/>
          <p:nvPr/>
        </p:nvSpPr>
        <p:spPr>
          <a:xfrm>
            <a:off x="5943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41"/>
          <p:cNvSpPr/>
          <p:nvPr/>
        </p:nvSpPr>
        <p:spPr>
          <a:xfrm>
            <a:off x="6095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42"/>
          <p:cNvSpPr/>
          <p:nvPr/>
        </p:nvSpPr>
        <p:spPr>
          <a:xfrm>
            <a:off x="6248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43"/>
          <p:cNvSpPr/>
          <p:nvPr/>
        </p:nvSpPr>
        <p:spPr>
          <a:xfrm>
            <a:off x="6400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44"/>
          <p:cNvSpPr/>
          <p:nvPr/>
        </p:nvSpPr>
        <p:spPr>
          <a:xfrm>
            <a:off x="6553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45"/>
          <p:cNvSpPr/>
          <p:nvPr/>
        </p:nvSpPr>
        <p:spPr>
          <a:xfrm>
            <a:off x="6705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46"/>
          <p:cNvSpPr/>
          <p:nvPr/>
        </p:nvSpPr>
        <p:spPr>
          <a:xfrm>
            <a:off x="6858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47"/>
          <p:cNvSpPr/>
          <p:nvPr/>
        </p:nvSpPr>
        <p:spPr>
          <a:xfrm>
            <a:off x="7010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48"/>
          <p:cNvSpPr/>
          <p:nvPr/>
        </p:nvSpPr>
        <p:spPr>
          <a:xfrm>
            <a:off x="7162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49"/>
          <p:cNvSpPr/>
          <p:nvPr/>
        </p:nvSpPr>
        <p:spPr>
          <a:xfrm>
            <a:off x="7315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50"/>
          <p:cNvSpPr/>
          <p:nvPr/>
        </p:nvSpPr>
        <p:spPr>
          <a:xfrm>
            <a:off x="7467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51"/>
          <p:cNvSpPr/>
          <p:nvPr/>
        </p:nvSpPr>
        <p:spPr>
          <a:xfrm>
            <a:off x="7620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52"/>
          <p:cNvSpPr/>
          <p:nvPr/>
        </p:nvSpPr>
        <p:spPr>
          <a:xfrm>
            <a:off x="7772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53"/>
          <p:cNvSpPr/>
          <p:nvPr/>
        </p:nvSpPr>
        <p:spPr>
          <a:xfrm>
            <a:off x="7924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54"/>
          <p:cNvSpPr/>
          <p:nvPr/>
        </p:nvSpPr>
        <p:spPr>
          <a:xfrm>
            <a:off x="8077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55"/>
          <p:cNvSpPr/>
          <p:nvPr/>
        </p:nvSpPr>
        <p:spPr>
          <a:xfrm>
            <a:off x="8229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56"/>
          <p:cNvSpPr/>
          <p:nvPr/>
        </p:nvSpPr>
        <p:spPr>
          <a:xfrm>
            <a:off x="8381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57"/>
          <p:cNvSpPr/>
          <p:nvPr/>
        </p:nvSpPr>
        <p:spPr>
          <a:xfrm>
            <a:off x="8534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58"/>
          <p:cNvSpPr/>
          <p:nvPr/>
        </p:nvSpPr>
        <p:spPr>
          <a:xfrm>
            <a:off x="8686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59"/>
          <p:cNvSpPr/>
          <p:nvPr/>
        </p:nvSpPr>
        <p:spPr>
          <a:xfrm>
            <a:off x="8839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60"/>
          <p:cNvSpPr/>
          <p:nvPr/>
        </p:nvSpPr>
        <p:spPr>
          <a:xfrm>
            <a:off x="8991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61"/>
          <p:cNvSpPr/>
          <p:nvPr/>
        </p:nvSpPr>
        <p:spPr>
          <a:xfrm>
            <a:off x="684360" y="-609480"/>
            <a:ext cx="8462520" cy="685764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62"/>
          <p:cNvSpPr/>
          <p:nvPr/>
        </p:nvSpPr>
        <p:spPr>
          <a:xfrm>
            <a:off x="0" y="1106640"/>
            <a:ext cx="6949800" cy="74160"/>
          </a:xfrm>
          <a:prstGeom prst="rect">
            <a:avLst/>
          </a:prstGeom>
          <a:solidFill>
            <a:schemeClr val="hlink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63" hidden="1"/>
          <p:cNvSpPr/>
          <p:nvPr/>
        </p:nvSpPr>
        <p:spPr>
          <a:xfrm>
            <a:off x="457200" y="6324480"/>
            <a:ext cx="6091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A68296FA-5CC3-4FC2-98FC-AAC41CD05EA5}" type="slidenum"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2" name="Picture 70" descr=""/>
          <p:cNvPicPr/>
          <p:nvPr/>
        </p:nvPicPr>
        <p:blipFill>
          <a:blip r:embed="rId2"/>
          <a:stretch/>
        </p:blipFill>
        <p:spPr>
          <a:xfrm>
            <a:off x="8372520" y="6162840"/>
            <a:ext cx="580680" cy="580680"/>
          </a:xfrm>
          <a:prstGeom prst="rect">
            <a:avLst/>
          </a:prstGeom>
          <a:ln>
            <a:noFill/>
          </a:ln>
        </p:spPr>
      </p:pic>
      <p:sp>
        <p:nvSpPr>
          <p:cNvPr id="373" name="PlaceHolder 64"/>
          <p:cNvSpPr>
            <a:spLocks noGrp="1"/>
          </p:cNvSpPr>
          <p:nvPr>
            <p:ph type="sldNum"/>
          </p:nvPr>
        </p:nvSpPr>
        <p:spPr>
          <a:xfrm>
            <a:off x="457200" y="6324480"/>
            <a:ext cx="609120" cy="3045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fld id="{99195C8E-7EFE-44D3-BC9F-5A50552235AC}" type="slidenum"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4" name="PlaceHolder 6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title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75" name="PlaceHolder 6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0" y="-60948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2"/>
          <p:cNvSpPr/>
          <p:nvPr/>
        </p:nvSpPr>
        <p:spPr>
          <a:xfrm>
            <a:off x="152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3"/>
          <p:cNvSpPr/>
          <p:nvPr/>
        </p:nvSpPr>
        <p:spPr>
          <a:xfrm>
            <a:off x="304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4"/>
          <p:cNvSpPr/>
          <p:nvPr/>
        </p:nvSpPr>
        <p:spPr>
          <a:xfrm>
            <a:off x="457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5"/>
          <p:cNvSpPr/>
          <p:nvPr/>
        </p:nvSpPr>
        <p:spPr>
          <a:xfrm>
            <a:off x="609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6"/>
          <p:cNvSpPr/>
          <p:nvPr/>
        </p:nvSpPr>
        <p:spPr>
          <a:xfrm>
            <a:off x="762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7"/>
          <p:cNvSpPr/>
          <p:nvPr/>
        </p:nvSpPr>
        <p:spPr>
          <a:xfrm>
            <a:off x="914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8"/>
          <p:cNvSpPr/>
          <p:nvPr/>
        </p:nvSpPr>
        <p:spPr>
          <a:xfrm>
            <a:off x="1066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9"/>
          <p:cNvSpPr/>
          <p:nvPr/>
        </p:nvSpPr>
        <p:spPr>
          <a:xfrm>
            <a:off x="1219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10"/>
          <p:cNvSpPr/>
          <p:nvPr/>
        </p:nvSpPr>
        <p:spPr>
          <a:xfrm>
            <a:off x="1371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11"/>
          <p:cNvSpPr/>
          <p:nvPr/>
        </p:nvSpPr>
        <p:spPr>
          <a:xfrm>
            <a:off x="1523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12"/>
          <p:cNvSpPr/>
          <p:nvPr/>
        </p:nvSpPr>
        <p:spPr>
          <a:xfrm>
            <a:off x="1676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13"/>
          <p:cNvSpPr/>
          <p:nvPr/>
        </p:nvSpPr>
        <p:spPr>
          <a:xfrm>
            <a:off x="1828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14"/>
          <p:cNvSpPr/>
          <p:nvPr/>
        </p:nvSpPr>
        <p:spPr>
          <a:xfrm>
            <a:off x="1981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15"/>
          <p:cNvSpPr/>
          <p:nvPr/>
        </p:nvSpPr>
        <p:spPr>
          <a:xfrm>
            <a:off x="2133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16"/>
          <p:cNvSpPr/>
          <p:nvPr/>
        </p:nvSpPr>
        <p:spPr>
          <a:xfrm>
            <a:off x="2286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17"/>
          <p:cNvSpPr/>
          <p:nvPr/>
        </p:nvSpPr>
        <p:spPr>
          <a:xfrm>
            <a:off x="2438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18"/>
          <p:cNvSpPr/>
          <p:nvPr/>
        </p:nvSpPr>
        <p:spPr>
          <a:xfrm>
            <a:off x="2590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19"/>
          <p:cNvSpPr/>
          <p:nvPr/>
        </p:nvSpPr>
        <p:spPr>
          <a:xfrm>
            <a:off x="2743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20"/>
          <p:cNvSpPr/>
          <p:nvPr/>
        </p:nvSpPr>
        <p:spPr>
          <a:xfrm>
            <a:off x="2895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21"/>
          <p:cNvSpPr/>
          <p:nvPr/>
        </p:nvSpPr>
        <p:spPr>
          <a:xfrm>
            <a:off x="3048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22"/>
          <p:cNvSpPr/>
          <p:nvPr/>
        </p:nvSpPr>
        <p:spPr>
          <a:xfrm>
            <a:off x="3200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23"/>
          <p:cNvSpPr/>
          <p:nvPr/>
        </p:nvSpPr>
        <p:spPr>
          <a:xfrm>
            <a:off x="3352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24"/>
          <p:cNvSpPr/>
          <p:nvPr/>
        </p:nvSpPr>
        <p:spPr>
          <a:xfrm>
            <a:off x="3505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25"/>
          <p:cNvSpPr/>
          <p:nvPr/>
        </p:nvSpPr>
        <p:spPr>
          <a:xfrm>
            <a:off x="3657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26"/>
          <p:cNvSpPr/>
          <p:nvPr/>
        </p:nvSpPr>
        <p:spPr>
          <a:xfrm>
            <a:off x="3809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27"/>
          <p:cNvSpPr/>
          <p:nvPr/>
        </p:nvSpPr>
        <p:spPr>
          <a:xfrm>
            <a:off x="3962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28"/>
          <p:cNvSpPr/>
          <p:nvPr/>
        </p:nvSpPr>
        <p:spPr>
          <a:xfrm>
            <a:off x="4114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29"/>
          <p:cNvSpPr/>
          <p:nvPr/>
        </p:nvSpPr>
        <p:spPr>
          <a:xfrm>
            <a:off x="4267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30"/>
          <p:cNvSpPr/>
          <p:nvPr/>
        </p:nvSpPr>
        <p:spPr>
          <a:xfrm>
            <a:off x="4419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31"/>
          <p:cNvSpPr/>
          <p:nvPr/>
        </p:nvSpPr>
        <p:spPr>
          <a:xfrm>
            <a:off x="4572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32"/>
          <p:cNvSpPr/>
          <p:nvPr/>
        </p:nvSpPr>
        <p:spPr>
          <a:xfrm>
            <a:off x="4724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33"/>
          <p:cNvSpPr/>
          <p:nvPr/>
        </p:nvSpPr>
        <p:spPr>
          <a:xfrm>
            <a:off x="4876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34"/>
          <p:cNvSpPr/>
          <p:nvPr/>
        </p:nvSpPr>
        <p:spPr>
          <a:xfrm>
            <a:off x="5029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35"/>
          <p:cNvSpPr/>
          <p:nvPr/>
        </p:nvSpPr>
        <p:spPr>
          <a:xfrm>
            <a:off x="5181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36"/>
          <p:cNvSpPr/>
          <p:nvPr/>
        </p:nvSpPr>
        <p:spPr>
          <a:xfrm>
            <a:off x="5334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37"/>
          <p:cNvSpPr/>
          <p:nvPr/>
        </p:nvSpPr>
        <p:spPr>
          <a:xfrm>
            <a:off x="5486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38"/>
          <p:cNvSpPr/>
          <p:nvPr/>
        </p:nvSpPr>
        <p:spPr>
          <a:xfrm>
            <a:off x="5638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39"/>
          <p:cNvSpPr/>
          <p:nvPr/>
        </p:nvSpPr>
        <p:spPr>
          <a:xfrm>
            <a:off x="5791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40"/>
          <p:cNvSpPr/>
          <p:nvPr/>
        </p:nvSpPr>
        <p:spPr>
          <a:xfrm>
            <a:off x="5943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41"/>
          <p:cNvSpPr/>
          <p:nvPr/>
        </p:nvSpPr>
        <p:spPr>
          <a:xfrm>
            <a:off x="6095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42"/>
          <p:cNvSpPr/>
          <p:nvPr/>
        </p:nvSpPr>
        <p:spPr>
          <a:xfrm>
            <a:off x="6248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43"/>
          <p:cNvSpPr/>
          <p:nvPr/>
        </p:nvSpPr>
        <p:spPr>
          <a:xfrm>
            <a:off x="6400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44"/>
          <p:cNvSpPr/>
          <p:nvPr/>
        </p:nvSpPr>
        <p:spPr>
          <a:xfrm>
            <a:off x="6553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45"/>
          <p:cNvSpPr/>
          <p:nvPr/>
        </p:nvSpPr>
        <p:spPr>
          <a:xfrm>
            <a:off x="6705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46"/>
          <p:cNvSpPr/>
          <p:nvPr/>
        </p:nvSpPr>
        <p:spPr>
          <a:xfrm>
            <a:off x="6858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47"/>
          <p:cNvSpPr/>
          <p:nvPr/>
        </p:nvSpPr>
        <p:spPr>
          <a:xfrm>
            <a:off x="7010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48"/>
          <p:cNvSpPr/>
          <p:nvPr/>
        </p:nvSpPr>
        <p:spPr>
          <a:xfrm>
            <a:off x="7162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49"/>
          <p:cNvSpPr/>
          <p:nvPr/>
        </p:nvSpPr>
        <p:spPr>
          <a:xfrm>
            <a:off x="7315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50"/>
          <p:cNvSpPr/>
          <p:nvPr/>
        </p:nvSpPr>
        <p:spPr>
          <a:xfrm>
            <a:off x="7467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51"/>
          <p:cNvSpPr/>
          <p:nvPr/>
        </p:nvSpPr>
        <p:spPr>
          <a:xfrm>
            <a:off x="7620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52"/>
          <p:cNvSpPr/>
          <p:nvPr/>
        </p:nvSpPr>
        <p:spPr>
          <a:xfrm>
            <a:off x="7772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53"/>
          <p:cNvSpPr/>
          <p:nvPr/>
        </p:nvSpPr>
        <p:spPr>
          <a:xfrm>
            <a:off x="7924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54"/>
          <p:cNvSpPr/>
          <p:nvPr/>
        </p:nvSpPr>
        <p:spPr>
          <a:xfrm>
            <a:off x="8077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55"/>
          <p:cNvSpPr/>
          <p:nvPr/>
        </p:nvSpPr>
        <p:spPr>
          <a:xfrm>
            <a:off x="8229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CustomShape 56"/>
          <p:cNvSpPr/>
          <p:nvPr/>
        </p:nvSpPr>
        <p:spPr>
          <a:xfrm>
            <a:off x="8381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57"/>
          <p:cNvSpPr/>
          <p:nvPr/>
        </p:nvSpPr>
        <p:spPr>
          <a:xfrm>
            <a:off x="8534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58"/>
          <p:cNvSpPr/>
          <p:nvPr/>
        </p:nvSpPr>
        <p:spPr>
          <a:xfrm>
            <a:off x="8686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59"/>
          <p:cNvSpPr/>
          <p:nvPr/>
        </p:nvSpPr>
        <p:spPr>
          <a:xfrm>
            <a:off x="8839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60"/>
          <p:cNvSpPr/>
          <p:nvPr/>
        </p:nvSpPr>
        <p:spPr>
          <a:xfrm>
            <a:off x="8991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61"/>
          <p:cNvSpPr/>
          <p:nvPr/>
        </p:nvSpPr>
        <p:spPr>
          <a:xfrm>
            <a:off x="684360" y="-609480"/>
            <a:ext cx="8462520" cy="685764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62"/>
          <p:cNvSpPr/>
          <p:nvPr/>
        </p:nvSpPr>
        <p:spPr>
          <a:xfrm>
            <a:off x="0" y="1106640"/>
            <a:ext cx="6949800" cy="74160"/>
          </a:xfrm>
          <a:prstGeom prst="rect">
            <a:avLst/>
          </a:prstGeom>
          <a:solidFill>
            <a:schemeClr val="hlink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63" hidden="1"/>
          <p:cNvSpPr/>
          <p:nvPr/>
        </p:nvSpPr>
        <p:spPr>
          <a:xfrm>
            <a:off x="457200" y="6324480"/>
            <a:ext cx="6091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F54894DD-6D59-40BD-9E11-06B585E4ACD7}" type="slidenum"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5" name="Picture 70" descr=""/>
          <p:cNvPicPr/>
          <p:nvPr/>
        </p:nvPicPr>
        <p:blipFill>
          <a:blip r:embed="rId2"/>
          <a:stretch/>
        </p:blipFill>
        <p:spPr>
          <a:xfrm>
            <a:off x="8372520" y="6162840"/>
            <a:ext cx="580680" cy="580680"/>
          </a:xfrm>
          <a:prstGeom prst="rect">
            <a:avLst/>
          </a:prstGeom>
          <a:ln>
            <a:noFill/>
          </a:ln>
        </p:spPr>
      </p:pic>
      <p:sp>
        <p:nvSpPr>
          <p:cNvPr id="476" name="PlaceHolder 64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77" name="PlaceHolder 65"/>
          <p:cNvSpPr>
            <a:spLocks noGrp="1"/>
          </p:cNvSpPr>
          <p:nvPr>
            <p:ph type="body"/>
          </p:nvPr>
        </p:nvSpPr>
        <p:spPr>
          <a:xfrm>
            <a:off x="762120" y="1295280"/>
            <a:ext cx="4000320" cy="48002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3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4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3366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336699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85000"/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8" name="PlaceHolder 66"/>
          <p:cNvSpPr>
            <a:spLocks noGrp="1"/>
          </p:cNvSpPr>
          <p:nvPr>
            <p:ph type="body"/>
          </p:nvPr>
        </p:nvSpPr>
        <p:spPr>
          <a:xfrm>
            <a:off x="4915080" y="1295280"/>
            <a:ext cx="4000320" cy="48002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5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6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3366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336699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85000"/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9" name="PlaceHolder 67"/>
          <p:cNvSpPr>
            <a:spLocks noGrp="1"/>
          </p:cNvSpPr>
          <p:nvPr>
            <p:ph type="dt"/>
          </p:nvPr>
        </p:nvSpPr>
        <p:spPr>
          <a:xfrm>
            <a:off x="304920" y="6172200"/>
            <a:ext cx="2437920" cy="4568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MAB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0" name="PlaceHolder 68"/>
          <p:cNvSpPr>
            <a:spLocks noGrp="1"/>
          </p:cNvSpPr>
          <p:nvPr>
            <p:ph type="sldNum"/>
          </p:nvPr>
        </p:nvSpPr>
        <p:spPr>
          <a:xfrm>
            <a:off x="4343400" y="6400800"/>
            <a:ext cx="914040" cy="2282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fld id="{4101CD2C-B367-4531-ACFB-2B49E5CE8B4A}" type="slidenum"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&lt;number&gt;</a:t>
            </a:fld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0" y="-60948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2"/>
          <p:cNvSpPr/>
          <p:nvPr/>
        </p:nvSpPr>
        <p:spPr>
          <a:xfrm>
            <a:off x="152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3"/>
          <p:cNvSpPr/>
          <p:nvPr/>
        </p:nvSpPr>
        <p:spPr>
          <a:xfrm>
            <a:off x="304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4"/>
          <p:cNvSpPr/>
          <p:nvPr/>
        </p:nvSpPr>
        <p:spPr>
          <a:xfrm>
            <a:off x="457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5"/>
          <p:cNvSpPr/>
          <p:nvPr/>
        </p:nvSpPr>
        <p:spPr>
          <a:xfrm>
            <a:off x="609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6"/>
          <p:cNvSpPr/>
          <p:nvPr/>
        </p:nvSpPr>
        <p:spPr>
          <a:xfrm>
            <a:off x="762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7"/>
          <p:cNvSpPr/>
          <p:nvPr/>
        </p:nvSpPr>
        <p:spPr>
          <a:xfrm>
            <a:off x="914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CustomShape 8"/>
          <p:cNvSpPr/>
          <p:nvPr/>
        </p:nvSpPr>
        <p:spPr>
          <a:xfrm>
            <a:off x="1066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9"/>
          <p:cNvSpPr/>
          <p:nvPr/>
        </p:nvSpPr>
        <p:spPr>
          <a:xfrm>
            <a:off x="1219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10"/>
          <p:cNvSpPr/>
          <p:nvPr/>
        </p:nvSpPr>
        <p:spPr>
          <a:xfrm>
            <a:off x="1371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11"/>
          <p:cNvSpPr/>
          <p:nvPr/>
        </p:nvSpPr>
        <p:spPr>
          <a:xfrm>
            <a:off x="1523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12"/>
          <p:cNvSpPr/>
          <p:nvPr/>
        </p:nvSpPr>
        <p:spPr>
          <a:xfrm>
            <a:off x="1676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13"/>
          <p:cNvSpPr/>
          <p:nvPr/>
        </p:nvSpPr>
        <p:spPr>
          <a:xfrm>
            <a:off x="1828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14"/>
          <p:cNvSpPr/>
          <p:nvPr/>
        </p:nvSpPr>
        <p:spPr>
          <a:xfrm>
            <a:off x="1981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15"/>
          <p:cNvSpPr/>
          <p:nvPr/>
        </p:nvSpPr>
        <p:spPr>
          <a:xfrm>
            <a:off x="2133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16"/>
          <p:cNvSpPr/>
          <p:nvPr/>
        </p:nvSpPr>
        <p:spPr>
          <a:xfrm>
            <a:off x="2286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17"/>
          <p:cNvSpPr/>
          <p:nvPr/>
        </p:nvSpPr>
        <p:spPr>
          <a:xfrm>
            <a:off x="2438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18"/>
          <p:cNvSpPr/>
          <p:nvPr/>
        </p:nvSpPr>
        <p:spPr>
          <a:xfrm>
            <a:off x="2590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19"/>
          <p:cNvSpPr/>
          <p:nvPr/>
        </p:nvSpPr>
        <p:spPr>
          <a:xfrm>
            <a:off x="2743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20"/>
          <p:cNvSpPr/>
          <p:nvPr/>
        </p:nvSpPr>
        <p:spPr>
          <a:xfrm>
            <a:off x="2895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CustomShape 21"/>
          <p:cNvSpPr/>
          <p:nvPr/>
        </p:nvSpPr>
        <p:spPr>
          <a:xfrm>
            <a:off x="3048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22"/>
          <p:cNvSpPr/>
          <p:nvPr/>
        </p:nvSpPr>
        <p:spPr>
          <a:xfrm>
            <a:off x="3200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23"/>
          <p:cNvSpPr/>
          <p:nvPr/>
        </p:nvSpPr>
        <p:spPr>
          <a:xfrm>
            <a:off x="3352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24"/>
          <p:cNvSpPr/>
          <p:nvPr/>
        </p:nvSpPr>
        <p:spPr>
          <a:xfrm>
            <a:off x="3505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25"/>
          <p:cNvSpPr/>
          <p:nvPr/>
        </p:nvSpPr>
        <p:spPr>
          <a:xfrm>
            <a:off x="3657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26"/>
          <p:cNvSpPr/>
          <p:nvPr/>
        </p:nvSpPr>
        <p:spPr>
          <a:xfrm>
            <a:off x="3809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27"/>
          <p:cNvSpPr/>
          <p:nvPr/>
        </p:nvSpPr>
        <p:spPr>
          <a:xfrm>
            <a:off x="3962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28"/>
          <p:cNvSpPr/>
          <p:nvPr/>
        </p:nvSpPr>
        <p:spPr>
          <a:xfrm>
            <a:off x="4114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29"/>
          <p:cNvSpPr/>
          <p:nvPr/>
        </p:nvSpPr>
        <p:spPr>
          <a:xfrm>
            <a:off x="4267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30"/>
          <p:cNvSpPr/>
          <p:nvPr/>
        </p:nvSpPr>
        <p:spPr>
          <a:xfrm>
            <a:off x="4419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31"/>
          <p:cNvSpPr/>
          <p:nvPr/>
        </p:nvSpPr>
        <p:spPr>
          <a:xfrm>
            <a:off x="4572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32"/>
          <p:cNvSpPr/>
          <p:nvPr/>
        </p:nvSpPr>
        <p:spPr>
          <a:xfrm>
            <a:off x="4724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33"/>
          <p:cNvSpPr/>
          <p:nvPr/>
        </p:nvSpPr>
        <p:spPr>
          <a:xfrm>
            <a:off x="4876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34"/>
          <p:cNvSpPr/>
          <p:nvPr/>
        </p:nvSpPr>
        <p:spPr>
          <a:xfrm>
            <a:off x="5029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35"/>
          <p:cNvSpPr/>
          <p:nvPr/>
        </p:nvSpPr>
        <p:spPr>
          <a:xfrm>
            <a:off x="5181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36"/>
          <p:cNvSpPr/>
          <p:nvPr/>
        </p:nvSpPr>
        <p:spPr>
          <a:xfrm>
            <a:off x="5334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37"/>
          <p:cNvSpPr/>
          <p:nvPr/>
        </p:nvSpPr>
        <p:spPr>
          <a:xfrm>
            <a:off x="5486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38"/>
          <p:cNvSpPr/>
          <p:nvPr/>
        </p:nvSpPr>
        <p:spPr>
          <a:xfrm>
            <a:off x="5638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39"/>
          <p:cNvSpPr/>
          <p:nvPr/>
        </p:nvSpPr>
        <p:spPr>
          <a:xfrm>
            <a:off x="5791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40"/>
          <p:cNvSpPr/>
          <p:nvPr/>
        </p:nvSpPr>
        <p:spPr>
          <a:xfrm>
            <a:off x="5943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41"/>
          <p:cNvSpPr/>
          <p:nvPr/>
        </p:nvSpPr>
        <p:spPr>
          <a:xfrm>
            <a:off x="6095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42"/>
          <p:cNvSpPr/>
          <p:nvPr/>
        </p:nvSpPr>
        <p:spPr>
          <a:xfrm>
            <a:off x="6248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43"/>
          <p:cNvSpPr/>
          <p:nvPr/>
        </p:nvSpPr>
        <p:spPr>
          <a:xfrm>
            <a:off x="6400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44"/>
          <p:cNvSpPr/>
          <p:nvPr/>
        </p:nvSpPr>
        <p:spPr>
          <a:xfrm>
            <a:off x="6553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45"/>
          <p:cNvSpPr/>
          <p:nvPr/>
        </p:nvSpPr>
        <p:spPr>
          <a:xfrm>
            <a:off x="6705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46"/>
          <p:cNvSpPr/>
          <p:nvPr/>
        </p:nvSpPr>
        <p:spPr>
          <a:xfrm>
            <a:off x="68580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47"/>
          <p:cNvSpPr/>
          <p:nvPr/>
        </p:nvSpPr>
        <p:spPr>
          <a:xfrm>
            <a:off x="70102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48"/>
          <p:cNvSpPr/>
          <p:nvPr/>
        </p:nvSpPr>
        <p:spPr>
          <a:xfrm>
            <a:off x="71629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49"/>
          <p:cNvSpPr/>
          <p:nvPr/>
        </p:nvSpPr>
        <p:spPr>
          <a:xfrm>
            <a:off x="73152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50"/>
          <p:cNvSpPr/>
          <p:nvPr/>
        </p:nvSpPr>
        <p:spPr>
          <a:xfrm>
            <a:off x="74674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51"/>
          <p:cNvSpPr/>
          <p:nvPr/>
        </p:nvSpPr>
        <p:spPr>
          <a:xfrm>
            <a:off x="76201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52"/>
          <p:cNvSpPr/>
          <p:nvPr/>
        </p:nvSpPr>
        <p:spPr>
          <a:xfrm>
            <a:off x="77724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53"/>
          <p:cNvSpPr/>
          <p:nvPr/>
        </p:nvSpPr>
        <p:spPr>
          <a:xfrm>
            <a:off x="79246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54"/>
          <p:cNvSpPr/>
          <p:nvPr/>
        </p:nvSpPr>
        <p:spPr>
          <a:xfrm>
            <a:off x="80773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55"/>
          <p:cNvSpPr/>
          <p:nvPr/>
        </p:nvSpPr>
        <p:spPr>
          <a:xfrm>
            <a:off x="82296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56"/>
          <p:cNvSpPr/>
          <p:nvPr/>
        </p:nvSpPr>
        <p:spPr>
          <a:xfrm>
            <a:off x="83818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57"/>
          <p:cNvSpPr/>
          <p:nvPr/>
        </p:nvSpPr>
        <p:spPr>
          <a:xfrm>
            <a:off x="85345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58"/>
          <p:cNvSpPr/>
          <p:nvPr/>
        </p:nvSpPr>
        <p:spPr>
          <a:xfrm>
            <a:off x="868680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59"/>
          <p:cNvSpPr/>
          <p:nvPr/>
        </p:nvSpPr>
        <p:spPr>
          <a:xfrm>
            <a:off x="883908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60"/>
          <p:cNvSpPr/>
          <p:nvPr/>
        </p:nvSpPr>
        <p:spPr>
          <a:xfrm>
            <a:off x="8991720" y="-600120"/>
            <a:ext cx="75960" cy="685764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61"/>
          <p:cNvSpPr/>
          <p:nvPr/>
        </p:nvSpPr>
        <p:spPr>
          <a:xfrm>
            <a:off x="684360" y="-609480"/>
            <a:ext cx="8462520" cy="685764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62"/>
          <p:cNvSpPr/>
          <p:nvPr/>
        </p:nvSpPr>
        <p:spPr>
          <a:xfrm>
            <a:off x="0" y="1106640"/>
            <a:ext cx="6949800" cy="74160"/>
          </a:xfrm>
          <a:prstGeom prst="rect">
            <a:avLst/>
          </a:prstGeom>
          <a:solidFill>
            <a:schemeClr val="hlink">
              <a:alpha val="5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63" hidden="1"/>
          <p:cNvSpPr/>
          <p:nvPr/>
        </p:nvSpPr>
        <p:spPr>
          <a:xfrm>
            <a:off x="457200" y="6324480"/>
            <a:ext cx="60912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63BC8CD4-F900-480B-B052-1BE00DA98721}" type="slidenum"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0" name="Picture 70" descr=""/>
          <p:cNvPicPr/>
          <p:nvPr/>
        </p:nvPicPr>
        <p:blipFill>
          <a:blip r:embed="rId2"/>
          <a:stretch/>
        </p:blipFill>
        <p:spPr>
          <a:xfrm>
            <a:off x="8372520" y="6162840"/>
            <a:ext cx="580680" cy="580680"/>
          </a:xfrm>
          <a:prstGeom prst="rect">
            <a:avLst/>
          </a:prstGeom>
          <a:ln>
            <a:noFill/>
          </a:ln>
        </p:spPr>
      </p:pic>
      <p:sp>
        <p:nvSpPr>
          <p:cNvPr id="581" name="PlaceHolder 64"/>
          <p:cNvSpPr>
            <a:spLocks noGrp="1"/>
          </p:cNvSpPr>
          <p:nvPr>
            <p:ph type="title"/>
          </p:nvPr>
        </p:nvSpPr>
        <p:spPr>
          <a:xfrm>
            <a:off x="762120" y="304920"/>
            <a:ext cx="8162640" cy="701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82" name="PlaceHolder 6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slideLayout" Target="../slideLayouts/slideLayout52.xml"/><Relationship Id="rId1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hyperlink" Target="https://www.youtube.com/watch?v=4YKFw2KZA5o" TargetMode="External"/><Relationship Id="rId9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wmf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1.wmf"/><Relationship Id="rId2" Type="http://schemas.openxmlformats.org/officeDocument/2006/relationships/slideLayout" Target="../slideLayouts/slideLayout6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110.png"/><Relationship Id="rId3" Type="http://schemas.openxmlformats.org/officeDocument/2006/relationships/hyperlink" Target="mailto:meg.baker58@gmail.com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wmf"/><Relationship Id="rId11" Type="http://schemas.openxmlformats.org/officeDocument/2006/relationships/image" Target="../media/image36.jpeg"/><Relationship Id="rId12" Type="http://schemas.openxmlformats.org/officeDocument/2006/relationships/slideLayout" Target="../slideLayouts/slideLayout25.xml"/><Relationship Id="rId1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slideLayout" Target="../slideLayouts/slideLayout5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1"/>
          <p:cNvSpPr txBox="1"/>
          <p:nvPr/>
        </p:nvSpPr>
        <p:spPr>
          <a:xfrm>
            <a:off x="732600" y="423720"/>
            <a:ext cx="7678440" cy="7074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Gene Editing Patent War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25" name="TextShape 2"/>
          <p:cNvSpPr txBox="1"/>
          <p:nvPr/>
        </p:nvSpPr>
        <p:spPr>
          <a:xfrm>
            <a:off x="732600" y="1364400"/>
            <a:ext cx="6629040" cy="193968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1"/>
              </a:buBlip>
            </a:pPr>
            <a:r>
              <a:rPr b="0" i="1" lang="en-US" sz="24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vantGarde"/>
              </a:rPr>
              <a:t>Meg Baker, PhD, Registered Patent Agent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b="0" i="1" lang="en-US" sz="24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vantGarde"/>
              </a:rPr>
              <a:t>Nov 14, 2018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6" name="Content Placeholder 4" descr=""/>
          <p:cNvPicPr/>
          <p:nvPr/>
        </p:nvPicPr>
        <p:blipFill>
          <a:blip r:embed="rId3"/>
          <a:stretch/>
        </p:blipFill>
        <p:spPr>
          <a:xfrm>
            <a:off x="1645920" y="2834640"/>
            <a:ext cx="5950440" cy="334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Picture 1" descr=""/>
          <p:cNvPicPr/>
          <p:nvPr/>
        </p:nvPicPr>
        <p:blipFill>
          <a:blip r:embed="rId1"/>
          <a:stretch/>
        </p:blipFill>
        <p:spPr>
          <a:xfrm>
            <a:off x="2918160" y="-380880"/>
            <a:ext cx="6225480" cy="7238520"/>
          </a:xfrm>
          <a:prstGeom prst="rect">
            <a:avLst/>
          </a:prstGeom>
          <a:ln>
            <a:noFill/>
          </a:ln>
        </p:spPr>
      </p:pic>
      <p:sp>
        <p:nvSpPr>
          <p:cNvPr id="648" name="CustomShape 1"/>
          <p:cNvSpPr/>
          <p:nvPr/>
        </p:nvSpPr>
        <p:spPr>
          <a:xfrm>
            <a:off x="507960" y="127080"/>
            <a:ext cx="22093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Doudna et al.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13/842,859 filed 3-15-2013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icture 3" descr=""/>
          <p:cNvPicPr/>
          <p:nvPr/>
        </p:nvPicPr>
        <p:blipFill>
          <a:blip r:embed="rId1"/>
          <a:stretch/>
        </p:blipFill>
        <p:spPr>
          <a:xfrm rot="5400000">
            <a:off x="1602720" y="-95040"/>
            <a:ext cx="6634440" cy="7048080"/>
          </a:xfrm>
          <a:prstGeom prst="rect">
            <a:avLst/>
          </a:prstGeom>
          <a:ln>
            <a:noFill/>
          </a:ln>
        </p:spPr>
      </p:pic>
      <p:sp>
        <p:nvSpPr>
          <p:cNvPr id="650" name="CustomShape 1"/>
          <p:cNvSpPr/>
          <p:nvPr/>
        </p:nvSpPr>
        <p:spPr>
          <a:xfrm>
            <a:off x="290880" y="1492560"/>
            <a:ext cx="2209320" cy="10051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Zhang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US Patent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8,697,359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Picture 1" descr=""/>
          <p:cNvPicPr/>
          <p:nvPr/>
        </p:nvPicPr>
        <p:blipFill>
          <a:blip r:embed="rId1"/>
          <a:stretch/>
        </p:blipFill>
        <p:spPr>
          <a:xfrm>
            <a:off x="800280" y="1387440"/>
            <a:ext cx="7759440" cy="3766320"/>
          </a:xfrm>
          <a:prstGeom prst="rect">
            <a:avLst/>
          </a:prstGeom>
          <a:ln>
            <a:noFill/>
          </a:ln>
        </p:spPr>
      </p:pic>
      <p:sp>
        <p:nvSpPr>
          <p:cNvPr id="652" name="CustomShape 1"/>
          <p:cNvSpPr/>
          <p:nvPr/>
        </p:nvSpPr>
        <p:spPr>
          <a:xfrm>
            <a:off x="800280" y="482760"/>
            <a:ext cx="5041440" cy="395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Zhang US Patent 8,697,359 Fig. 21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TextShape 1"/>
          <p:cNvSpPr txBox="1"/>
          <p:nvPr/>
        </p:nvSpPr>
        <p:spPr>
          <a:xfrm>
            <a:off x="685800" y="-152280"/>
            <a:ext cx="8162640" cy="13230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Leahy-Smith American Invents Act : Biggest Patent Reform since 1952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54" name="TextShape 2"/>
          <p:cNvSpPr txBox="1"/>
          <p:nvPr/>
        </p:nvSpPr>
        <p:spPr>
          <a:xfrm>
            <a:off x="762120" y="1371600"/>
            <a:ext cx="81529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America Invents Act was signed by Obama into law Sept 15, 2011 but implemented over 18 months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As of Mar 16, 2013, U.S. is a “first-inventor-to-file” patent  system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3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No more interference proceedings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4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No “swearing back” of references using notebooks, etc.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5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HOWEVER, inventor retains 1 year grace period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3366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Has 1 year to file after public disclosure of her work by the inventor herself or someone who obtained it from her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5" name="CustomShape 3"/>
          <p:cNvSpPr/>
          <p:nvPr/>
        </p:nvSpPr>
        <p:spPr>
          <a:xfrm>
            <a:off x="1140120" y="5255640"/>
            <a:ext cx="78912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 Berkeley filed prior and MIT had a priority date prior to 3-16-2013 … perhaps the last interference proceeding to be declared.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Shape 1"/>
          <p:cNvSpPr txBox="1"/>
          <p:nvPr/>
        </p:nvSpPr>
        <p:spPr>
          <a:xfrm>
            <a:off x="762120" y="123120"/>
            <a:ext cx="8152920" cy="11998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Declaration of Interference </a:t>
            </a:r>
            <a:br/>
            <a:r>
              <a:rPr b="0" lang="en-US" sz="36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Filed January 11, 2016 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57" name="CustomShape 2"/>
          <p:cNvSpPr/>
          <p:nvPr/>
        </p:nvSpPr>
        <p:spPr>
          <a:xfrm>
            <a:off x="762120" y="1295280"/>
            <a:ext cx="7848360" cy="45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THE BROAD INSTITUTE, INC., MASSACHUSETTS INSTITUTE OF TECHNOLOGY, and PRESIDENT AND FELLOWS OF HAVARD COLLEGE,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(Patents 8,697,359; 8,771,945; 8,795,965; 8,865,406; 8,871,445; 8,889,356; 8,895,308; 8,906,616; 8,932,814; 8,945,839; 8,993,233; and 8,999,641),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Junior Party,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THE REGENTS OF THE UNIVERSITY OF CALIFORNIA, UNIVERSITY OF VIENNA, AND EMMANUELLE CHARPENTIER (Application 13/842,859),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Senior Party.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Patent Law Basics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59" name="TextShape 2"/>
          <p:cNvSpPr txBox="1"/>
          <p:nvPr/>
        </p:nvSpPr>
        <p:spPr>
          <a:xfrm>
            <a:off x="762120" y="1179000"/>
            <a:ext cx="81529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"/>
              </a:buBlip>
            </a:pP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Patentable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material is </a:t>
            </a: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distinguished from previous inventions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(prior art), is not anticipated or made obvious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Non-patentable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material means that a reference or obvious combination disclosed your invention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OR is not statutory subject matter, e.g. human organism or a “law of nature”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3"/>
              </a:buBlip>
            </a:pP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Infringement/interference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means that your invention contains </a:t>
            </a: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all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the elements or steps of an existing patent </a:t>
            </a:r>
            <a:r>
              <a:rPr b="1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claim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0" name="CustomShape 3"/>
          <p:cNvSpPr/>
          <p:nvPr/>
        </p:nvSpPr>
        <p:spPr>
          <a:xfrm>
            <a:off x="876240" y="5712840"/>
            <a:ext cx="609120" cy="5331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>
              <a:alpha val="35000"/>
            </a:srgbClr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CustomShape 4"/>
          <p:cNvSpPr/>
          <p:nvPr/>
        </p:nvSpPr>
        <p:spPr>
          <a:xfrm>
            <a:off x="1562040" y="5757480"/>
            <a:ext cx="6552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Patentability ≠ Non-infringement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Heart of the Dispute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63" name="TextShape 2"/>
          <p:cNvSpPr txBox="1"/>
          <p:nvPr/>
        </p:nvSpPr>
        <p:spPr>
          <a:xfrm>
            <a:off x="762120" y="1219320"/>
            <a:ext cx="8162640" cy="51051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1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Whether Doudna and Charpentier’s original patent application 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disclosed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enough information to enable an ordinary molecular biologist to use the technology in eukaryotic cells, i.e., the cells of higher organisms.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If so, then some or all of the claims in the fourteen Zhang patents covering his iteration of CRISPR maybe struck down.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3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Berkeley argued that the distinguishing feature of the invention, is that the system 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is defined by the presence of the RNA molecule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namely, the single guide RNA or sgRNA used by Zhang and 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not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which type of cell it is used in.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4"/>
              </a:buBlip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HOWEVER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interference is based on the claims (Count) and Count 1 was based on the system in eukaryotic cells.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What went wrong (or right)?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65" name="TextShape 2"/>
          <p:cNvSpPr txBox="1"/>
          <p:nvPr/>
        </p:nvSpPr>
        <p:spPr>
          <a:xfrm>
            <a:off x="762120" y="1219320"/>
            <a:ext cx="81529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Predictable” vs “Non-predictable arts”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 example, just because you can imagine or draw a large genus of chemical compounds does not mean you have made them all or that they will all behave in a predictable way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Written description and enablement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4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bane of the life sciences patenting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5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Patent Law 35 U.S.C. §112 1</a:t>
            </a:r>
            <a:r>
              <a:rPr b="0" lang="en-US" sz="2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Paragraph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6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Case Law, e.g. Ariad v Lilly, UC v Lilly, Friers v Revel.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USC 35 </a:t>
            </a:r>
            <a:r>
              <a:rPr b="0" lang="en-US" sz="36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§</a:t>
            </a:r>
            <a:r>
              <a:rPr b="1" lang="en-US" sz="36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112.  1st Paragraph.</a:t>
            </a:r>
            <a:r>
              <a:rPr b="1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67" name="TextShape 2"/>
          <p:cNvSpPr txBox="1"/>
          <p:nvPr/>
        </p:nvSpPr>
        <p:spPr>
          <a:xfrm>
            <a:off x="762120" y="1219320"/>
            <a:ext cx="81529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¶1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specification shall contain a </a:t>
            </a: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written description of the invention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and of the manner and process of making and using it, in such full, clear, concise, and exact terms as </a:t>
            </a: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 enable any person skilled in the art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 which it pertains, or with which it is most nearly connected, to make and use the same, </a:t>
            </a: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and shall set forth the best mode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contemplated by the inventor of carrying out his invention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”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TextShape 1"/>
          <p:cNvSpPr txBox="1"/>
          <p:nvPr/>
        </p:nvSpPr>
        <p:spPr>
          <a:xfrm>
            <a:off x="838080" y="206640"/>
            <a:ext cx="7924320" cy="7074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Disclosed v Claimed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69" name="TextShape 2"/>
          <p:cNvSpPr txBox="1"/>
          <p:nvPr/>
        </p:nvSpPr>
        <p:spPr>
          <a:xfrm>
            <a:off x="762120" y="1295280"/>
            <a:ext cx="4038120" cy="49525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1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Specification (disclosure)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May give background/prior art or pose the “problem”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</a:t>
            </a:r>
            <a:r>
              <a:rPr b="0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written description  as required by 35 USC §112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143000" indent="-228240">
              <a:lnSpc>
                <a:spcPct val="90000"/>
              </a:lnSpc>
              <a:spcBef>
                <a:spcPts val="320"/>
              </a:spcBef>
              <a:buClr>
                <a:srgbClr val="003366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“teachings”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143000" indent="-228240">
              <a:lnSpc>
                <a:spcPct val="90000"/>
              </a:lnSpc>
              <a:spcBef>
                <a:spcPts val="320"/>
              </a:spcBef>
              <a:buClr>
                <a:srgbClr val="003366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what the applicant considers his invention  and BEST MODE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143000" indent="-228240">
              <a:lnSpc>
                <a:spcPct val="90000"/>
              </a:lnSpc>
              <a:spcBef>
                <a:spcPts val="320"/>
              </a:spcBef>
              <a:buClr>
                <a:srgbClr val="003366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sets forth examples of the invention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90000"/>
              </a:lnSpc>
              <a:spcBef>
                <a:spcPts val="400"/>
              </a:spcBef>
              <a:buBlip>
                <a:blip r:embed="rId4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defines terms used in the claims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90000"/>
              </a:lnSpc>
              <a:spcBef>
                <a:spcPts val="400"/>
              </a:spcBef>
              <a:buBlip>
                <a:blip r:embed="rId5"/>
              </a:buBlip>
            </a:pPr>
            <a:r>
              <a:rPr b="1" lang="en-US" sz="20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Acts as a public disclosure/publication that destroys novelty for others as of the </a:t>
            </a:r>
            <a:r>
              <a:rPr b="1" lang="en-US" sz="2000" spc="-1" strike="noStrike" u="sng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date of filing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70" name="TextShape 3"/>
          <p:cNvSpPr txBox="1"/>
          <p:nvPr/>
        </p:nvSpPr>
        <p:spPr>
          <a:xfrm>
            <a:off x="4800600" y="1295280"/>
            <a:ext cx="3809520" cy="51051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6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Issued or pending Claims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Blip>
                <a:blip r:embed="rId7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Defines the defensible invention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Blip>
                <a:blip r:embed="rId8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Gives the metes and bounds of the intellectual property as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Blip>
                <a:blip r:embed="rId9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Claims were prosecuted between USPTO examiner and the attorney/inventor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Blip>
                <a:blip r:embed="rId10"/>
              </a:buBlip>
            </a:pPr>
            <a:r>
              <a:rPr b="1" lang="en-US" sz="20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Enforceable for the term that the patent is in force and maintained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extShape 1"/>
          <p:cNvSpPr txBox="1"/>
          <p:nvPr/>
        </p:nvSpPr>
        <p:spPr>
          <a:xfrm>
            <a:off x="762120" y="371160"/>
            <a:ext cx="8000640" cy="7074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CRISPR – Cas 9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28" name="TextShape 2"/>
          <p:cNvSpPr txBox="1"/>
          <p:nvPr/>
        </p:nvSpPr>
        <p:spPr>
          <a:xfrm>
            <a:off x="762120" y="1219320"/>
            <a:ext cx="8000640" cy="50263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Blip>
                <a:blip r:embed="rId1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CRISPR stands for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lustered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egularly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nterspaced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hort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alindromic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epeats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Blip>
                <a:blip r:embed="rId2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Cas-9   is an enzyme  capable of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1199"/>
              </a:spcBef>
              <a:buBlip>
                <a:blip r:embed="rId3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Binding an RNA strand containing a PAM sequence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1199"/>
              </a:spcBef>
              <a:buBlip>
                <a:blip r:embed="rId4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Binding an RNA strand which targets the enzyme to “precise” sequences in the DNA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1199"/>
              </a:spcBef>
              <a:buBlip>
                <a:blip r:embed="rId5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Making double strand cuts in DNA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1199"/>
              </a:spcBef>
              <a:buBlip>
                <a:blip r:embed="rId6"/>
              </a:buBlip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 portion of the RNA sequences hybridizing with DNA are ~20 nucleotides which give it high specificity.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Blip>
                <a:blip r:embed="rId7"/>
              </a:buBlip>
            </a:pPr>
            <a:r>
              <a:rPr b="0" lang="en-US" sz="2000" spc="-1" strike="noStrike" u="sng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8"/>
              </a:rPr>
              <a:t>CRISPR: Gene editing and beyond</a:t>
            </a:r>
            <a:r>
              <a:rPr b="0" lang="en-US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(video)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CustomShape 1"/>
          <p:cNvSpPr/>
          <p:nvPr/>
        </p:nvSpPr>
        <p:spPr>
          <a:xfrm rot="10800000">
            <a:off x="8326800" y="6214320"/>
            <a:ext cx="4401000" cy="46479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68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TextShape 2"/>
          <p:cNvSpPr txBox="1"/>
          <p:nvPr/>
        </p:nvSpPr>
        <p:spPr>
          <a:xfrm>
            <a:off x="762120" y="298440"/>
            <a:ext cx="8162640" cy="7074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Claim Scope and patent value (?)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73" name="CustomShape 3"/>
          <p:cNvSpPr/>
          <p:nvPr/>
        </p:nvSpPr>
        <p:spPr>
          <a:xfrm rot="10800000">
            <a:off x="3605760" y="6211800"/>
            <a:ext cx="523080" cy="4723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CustomShape 4"/>
          <p:cNvSpPr/>
          <p:nvPr/>
        </p:nvSpPr>
        <p:spPr>
          <a:xfrm>
            <a:off x="4733640" y="1528200"/>
            <a:ext cx="3276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Broad concept –many embodiments possible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CustomShape 5"/>
          <p:cNvSpPr/>
          <p:nvPr/>
        </p:nvSpPr>
        <p:spPr>
          <a:xfrm>
            <a:off x="5157720" y="4560480"/>
            <a:ext cx="22093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Unpredicted Embodiment(s)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CustomShape 6"/>
          <p:cNvSpPr/>
          <p:nvPr/>
        </p:nvSpPr>
        <p:spPr>
          <a:xfrm>
            <a:off x="1000440" y="1387440"/>
            <a:ext cx="16761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Pioneering Technology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CustomShape 7"/>
          <p:cNvSpPr/>
          <p:nvPr/>
        </p:nvSpPr>
        <p:spPr>
          <a:xfrm>
            <a:off x="838080" y="2807640"/>
            <a:ext cx="20570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Improvements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CustomShape 8"/>
          <p:cNvSpPr/>
          <p:nvPr/>
        </p:nvSpPr>
        <p:spPr>
          <a:xfrm>
            <a:off x="1066680" y="3142440"/>
            <a:ext cx="213336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New subgroups or variations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CustomShape 9"/>
          <p:cNvSpPr/>
          <p:nvPr/>
        </p:nvSpPr>
        <p:spPr>
          <a:xfrm rot="10800000">
            <a:off x="7660800" y="3906000"/>
            <a:ext cx="3047760" cy="953640"/>
          </a:xfrm>
          <a:prstGeom prst="trapezoid">
            <a:avLst>
              <a:gd name="adj" fmla="val 46709"/>
            </a:avLst>
          </a:prstGeom>
          <a:solidFill>
            <a:srgbClr val="ff0000">
              <a:alpha val="31000"/>
            </a:srgbClr>
          </a:solidFill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CustomShape 10"/>
          <p:cNvSpPr/>
          <p:nvPr/>
        </p:nvSpPr>
        <p:spPr>
          <a:xfrm>
            <a:off x="5271840" y="2928600"/>
            <a:ext cx="21996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New invention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CustomShape 11"/>
          <p:cNvSpPr/>
          <p:nvPr/>
        </p:nvSpPr>
        <p:spPr>
          <a:xfrm>
            <a:off x="1146240" y="4890960"/>
            <a:ext cx="198900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Limited or unique  composition or function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CustomShape 12"/>
          <p:cNvSpPr/>
          <p:nvPr/>
        </p:nvSpPr>
        <p:spPr>
          <a:xfrm>
            <a:off x="3581280" y="3208320"/>
            <a:ext cx="615240" cy="128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vert="vert27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Value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CustomShape 13"/>
          <p:cNvSpPr/>
          <p:nvPr/>
        </p:nvSpPr>
        <p:spPr>
          <a:xfrm>
            <a:off x="8553600" y="1566360"/>
            <a:ext cx="442800" cy="4647960"/>
          </a:xfrm>
          <a:prstGeom prst="downArrow">
            <a:avLst>
              <a:gd name="adj1" fmla="val 50000"/>
              <a:gd name="adj2" fmla="val 77848"/>
            </a:avLst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CustomShape 14"/>
          <p:cNvSpPr/>
          <p:nvPr/>
        </p:nvSpPr>
        <p:spPr>
          <a:xfrm>
            <a:off x="8017560" y="3312360"/>
            <a:ext cx="615240" cy="103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vert="vert27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Time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 txBox="1"/>
          <p:nvPr/>
        </p:nvSpPr>
        <p:spPr>
          <a:xfrm>
            <a:off x="685800" y="246240"/>
            <a:ext cx="8162640" cy="9536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Distinguishing over prior art to achieve </a:t>
            </a: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patentability </a:t>
            </a:r>
            <a:r>
              <a:rPr b="0" lang="en-US" sz="28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but not necessarily avoiding </a:t>
            </a: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infringement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86" name="TextShape 2"/>
          <p:cNvSpPr txBox="1"/>
          <p:nvPr/>
        </p:nvSpPr>
        <p:spPr>
          <a:xfrm>
            <a:off x="685800" y="1523880"/>
            <a:ext cx="8000640" cy="4495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Antisera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914400" y="1676520"/>
            <a:ext cx="7619760" cy="4114440"/>
          </a:xfrm>
          <a:prstGeom prst="ellipse">
            <a:avLst/>
          </a:prstGeom>
          <a:solidFill>
            <a:schemeClr val="accent5">
              <a:lumMod val="85000"/>
            </a:schemeClr>
          </a:solidFill>
          <a:ln w="3168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Monoclonal antibodies (Mabs)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8" name="CustomShape 4"/>
          <p:cNvSpPr/>
          <p:nvPr/>
        </p:nvSpPr>
        <p:spPr>
          <a:xfrm>
            <a:off x="3809880" y="2895480"/>
            <a:ext cx="3885840" cy="21333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Mabs with human sequences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extShape 1"/>
          <p:cNvSpPr txBox="1"/>
          <p:nvPr/>
        </p:nvSpPr>
        <p:spPr>
          <a:xfrm>
            <a:off x="762120" y="360000"/>
            <a:ext cx="8162640" cy="645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Centocor Ortho Biotech v. Abbott Labs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90" name="TextShape 2"/>
          <p:cNvSpPr txBox="1"/>
          <p:nvPr/>
        </p:nvSpPr>
        <p:spPr>
          <a:xfrm>
            <a:off x="618840" y="2438280"/>
            <a:ext cx="8162640" cy="38858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1"/>
              </a:buBlip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Decision Overturned a $1.6 Billion Verdict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Despite jury award of $1.6 Billion in damages, on appeal, the CAFC held the patent invalid for failure to have satisfied the "</a:t>
            </a:r>
            <a:r>
              <a:rPr b="0" lang="en-US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written description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" requirement that would have demonstrated that the inventors had "</a:t>
            </a:r>
            <a:r>
              <a:rPr b="0" lang="en-US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possession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" of the biotech invention claimed, at the time the invention was made.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691" name="Picture 2" descr=""/>
          <p:cNvPicPr/>
          <p:nvPr/>
        </p:nvPicPr>
        <p:blipFill>
          <a:blip r:embed="rId3"/>
          <a:stretch/>
        </p:blipFill>
        <p:spPr>
          <a:xfrm>
            <a:off x="7620120" y="838080"/>
            <a:ext cx="1163520" cy="159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TextShape 1"/>
          <p:cNvSpPr txBox="1"/>
          <p:nvPr/>
        </p:nvSpPr>
        <p:spPr>
          <a:xfrm>
            <a:off x="385920" y="52920"/>
            <a:ext cx="8538840" cy="953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Patent Trial and Appeal Board (PTAB) Decision </a:t>
            </a:r>
            <a:br/>
            <a:r>
              <a:rPr b="0" lang="en-US" sz="28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Feb 15, 2017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693" name="Picture 2" descr=""/>
          <p:cNvPicPr/>
          <p:nvPr/>
        </p:nvPicPr>
        <p:blipFill>
          <a:blip r:embed="rId1"/>
          <a:stretch/>
        </p:blipFill>
        <p:spPr>
          <a:xfrm>
            <a:off x="566640" y="954000"/>
            <a:ext cx="8357760" cy="585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Written or Said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95" name="TextShape 2"/>
          <p:cNvSpPr txBox="1"/>
          <p:nvPr/>
        </p:nvSpPr>
        <p:spPr>
          <a:xfrm>
            <a:off x="762120" y="1219320"/>
            <a:ext cx="81529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 Fiers v. Revel, 984 F. 2d 1171 (Federal Circuit 1993) on §112 1</a:t>
            </a:r>
            <a:r>
              <a:rPr b="0" lang="en-US" sz="32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paragraph: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goal is to get the right balance, and the written description doctrine does so by giving the incentive to actual invention and not “attempt[s] to preempt the future before it has arrived.”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 this case, expert witnesses on both sides and statements captured from inventor interviews, e.g. Doudna stating “we weren’t sure if it would work in eukaryotes”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extShape 1"/>
          <p:cNvSpPr txBox="1"/>
          <p:nvPr/>
        </p:nvSpPr>
        <p:spPr>
          <a:xfrm>
            <a:off x="762120" y="380880"/>
            <a:ext cx="8162640" cy="584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Legal Saga Over CRISPR Patents Likely Over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97" name="TextShape 2"/>
          <p:cNvSpPr txBox="1"/>
          <p:nvPr/>
        </p:nvSpPr>
        <p:spPr>
          <a:xfrm>
            <a:off x="762120" y="1219320"/>
            <a:ext cx="8162640" cy="51051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On Sept 10, 2018, the federal appeals court affirmed the conclusion of the U.S. PTAB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No Interference-in-fact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3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Neither cancels or refuses either party’s claims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4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Each party may pursue their claims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5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Probably will NOT go to the Supreme Court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Doudna had allowed claims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99" name="TextShape 2"/>
          <p:cNvSpPr txBox="1"/>
          <p:nvPr/>
        </p:nvSpPr>
        <p:spPr>
          <a:xfrm>
            <a:off x="762120" y="1219320"/>
            <a:ext cx="81529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Claims 165, 168-184, 224-239, and 242 were allowed on 09/15/2015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2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Examiner stated that pending the interference, claims 165 -200, 202-222, and 224 -247  were in condition for allowance as of 12/23/2015.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Claims are all “method claims”  as are the claims in Zhang’s ‘359 patent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What happens next?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01" name="TextShape 2"/>
          <p:cNvSpPr txBox="1"/>
          <p:nvPr/>
        </p:nvSpPr>
        <p:spPr>
          <a:xfrm>
            <a:off x="762120" y="1219320"/>
            <a:ext cx="81529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Berkeley sues MIT for patent infringement?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2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Licenses for patents are voided?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3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Drugs or treatment methods are developed using the technology.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4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Research tool patents – usually not high value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5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Method of treatment claim?  Is it possible to claim a method of treatment that includes manipulation of cells using a CRISPR system?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Blip>
                <a:blip r:embed="rId6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fat lady sings?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762120" y="130320"/>
            <a:ext cx="7772040" cy="70776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Thank you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03" name="TextShape 2"/>
          <p:cNvSpPr txBox="1"/>
          <p:nvPr/>
        </p:nvSpPr>
        <p:spPr>
          <a:xfrm>
            <a:off x="685800" y="1295280"/>
            <a:ext cx="81529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1"/>
              </a:buBlip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Margaret Baker, Reg. Patent Agent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Blip>
                <a:blip r:embed="rId2"/>
              </a:buBlip>
            </a:pPr>
            <a:r>
              <a:rPr b="0" lang="en-US" sz="1800" spc="-1" strike="noStrike" u="sng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3"/>
              </a:rPr>
              <a:t>meg.baker58@gmail.com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, 610-649-1840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609480" y="1219320"/>
            <a:ext cx="8162640" cy="51051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indent="-342720">
              <a:lnSpc>
                <a:spcPct val="150000"/>
              </a:lnSpc>
              <a:buBlip>
                <a:blip r:embed="rId1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Every patent shall … grant to the patentee, his heirs or assigns, of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right to exclude others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from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making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using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offering for sale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or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selling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the invention throughout the United States or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importing the invention into the United States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and, if the invention is a process, of the right to exclude others from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using, offering for sale or selling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throughout the United States, or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importing into the United States, products made by that process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b="0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referring to the specification for the particulars thereof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”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5" name="TextShape 2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U.S. Patent Right - </a:t>
            </a:r>
            <a:r>
              <a:rPr b="0" i="1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35 USC </a:t>
            </a: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§</a:t>
            </a:r>
            <a:r>
              <a:rPr b="0" i="1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154(a)(1)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762120" y="181800"/>
            <a:ext cx="7857720" cy="6940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br/>
            <a:r>
              <a:rPr b="0" lang="en-US" sz="36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Who owns “CRISPR”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30" name="TextShape 2"/>
          <p:cNvSpPr txBox="1"/>
          <p:nvPr/>
        </p:nvSpPr>
        <p:spPr>
          <a:xfrm>
            <a:off x="762120" y="2111400"/>
            <a:ext cx="7695720" cy="4269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Inventors at U Cal Berkeley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Jennifer Doudna or her company, Caribou Biosciences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3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Emmanuelle  Charpentier or CRISPR Therapeutics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4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 Cal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5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 Vienna or Sweden?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6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Inventors at Broad Institute (MIT)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7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Feng Zhang or George Church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8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MIT’s licensee company - Editas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9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Everybody -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Law of Nature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631" name="Picture 3077" descr=""/>
          <p:cNvPicPr/>
          <p:nvPr/>
        </p:nvPicPr>
        <p:blipFill>
          <a:blip r:embed="rId10"/>
          <a:stretch/>
        </p:blipFill>
        <p:spPr>
          <a:xfrm>
            <a:off x="6669360" y="0"/>
            <a:ext cx="1712160" cy="1677600"/>
          </a:xfrm>
          <a:prstGeom prst="rect">
            <a:avLst/>
          </a:prstGeom>
          <a:ln w="9360">
            <a:noFill/>
          </a:ln>
        </p:spPr>
      </p:pic>
      <p:pic>
        <p:nvPicPr>
          <p:cNvPr id="632" name="Picture 3" descr=""/>
          <p:cNvPicPr/>
          <p:nvPr/>
        </p:nvPicPr>
        <p:blipFill>
          <a:blip r:embed="rId11"/>
          <a:stretch/>
        </p:blipFill>
        <p:spPr>
          <a:xfrm>
            <a:off x="2166120" y="874800"/>
            <a:ext cx="4122000" cy="123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extShape 1"/>
          <p:cNvSpPr txBox="1"/>
          <p:nvPr/>
        </p:nvSpPr>
        <p:spPr>
          <a:xfrm>
            <a:off x="762120" y="298440"/>
            <a:ext cx="8162640" cy="7074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Caribou Biosciences 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34" name="TextShape 2"/>
          <p:cNvSpPr txBox="1"/>
          <p:nvPr/>
        </p:nvSpPr>
        <p:spPr>
          <a:xfrm>
            <a:off x="762120" y="1219320"/>
            <a:ext cx="8152920" cy="51051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Co-Founded in 2011 by Jennifer Doudna and scientists from the University of California, Berkeley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Mission: to drive the commercialization of applications based on the potential for nucleic acid modification capabilities found in </a:t>
            </a:r>
            <a:r>
              <a:rPr b="0" lang="en-U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prokaryotic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CRISPR systems.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CRISPR Therapeutics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36" name="TextShape 2"/>
          <p:cNvSpPr txBox="1"/>
          <p:nvPr/>
        </p:nvSpPr>
        <p:spPr>
          <a:xfrm>
            <a:off x="762120" y="1219320"/>
            <a:ext cx="8152920" cy="51051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1"/>
              </a:buBlip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Founded by Rodger Novak, Emmanuelle Charpentier and Shaun Foy in November 2013 with initial funding from Versant Ventures and the mission of developing </a:t>
            </a:r>
            <a:r>
              <a:rPr b="0" lang="en-U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gene-editing based therapeutics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 serious diseases. The company was established in Switzerland and subsequently opened R&amp;D operations in Cambridge, Massachusetts.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Editas Medicine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38" name="TextShape 2"/>
          <p:cNvSpPr txBox="1"/>
          <p:nvPr/>
        </p:nvSpPr>
        <p:spPr>
          <a:xfrm>
            <a:off x="762120" y="1219320"/>
            <a:ext cx="8152920" cy="51051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Founded in 2013 with funding from 3 venture capital firms: Third Rock Ventures, Polaris Partners and Flagship Ventures.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Licensed CRISPR patents from the Broad Institute's Feng Zhang, patents from Harvard's David Liu and George Church and patents from Partners Healthcare-MGH's J. Keith Joung.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3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Jennifer Doudna was an advisory board member until shortly after the company went public on 2 Feb 2016.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extShape 1"/>
          <p:cNvSpPr txBox="1"/>
          <p:nvPr/>
        </p:nvSpPr>
        <p:spPr>
          <a:xfrm>
            <a:off x="741600" y="13644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Intellia Therapeutics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40" name="TextShape 2"/>
          <p:cNvSpPr txBox="1"/>
          <p:nvPr/>
        </p:nvSpPr>
        <p:spPr>
          <a:xfrm>
            <a:off x="741600" y="1143000"/>
            <a:ext cx="81529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1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Founded in May 2014 to develop biopharmaceuticals using CRISPR.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Intellia in-licensed patents from Caribou Biosciences, which had licensed patents from Univ of California.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3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Backed by Atlas Ventures and Novartis.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4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Novartis interests were in applying CRISPR in CAR-T, and in January 2015 Novartis obtained rights to use CRISPR for its CAR-T program, and the companies agreed to collaborate on ways to use CRISPR to treat diseases involving hematopoietic stem cells including beta thalassemia and sickle cell disease.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5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Intellia formed a division called eXtellia Therapeutics to manage the CAR-T collaboration with Novartis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Picture 1" descr=""/>
          <p:cNvPicPr/>
          <p:nvPr/>
        </p:nvPicPr>
        <p:blipFill>
          <a:blip r:embed="rId1"/>
          <a:stretch/>
        </p:blipFill>
        <p:spPr>
          <a:xfrm>
            <a:off x="2781360" y="209520"/>
            <a:ext cx="5200200" cy="6648120"/>
          </a:xfrm>
          <a:prstGeom prst="rect">
            <a:avLst/>
          </a:prstGeom>
          <a:ln>
            <a:noFill/>
          </a:ln>
        </p:spPr>
      </p:pic>
      <p:sp>
        <p:nvSpPr>
          <p:cNvPr id="642" name="CustomShape 1"/>
          <p:cNvSpPr/>
          <p:nvPr/>
        </p:nvSpPr>
        <p:spPr>
          <a:xfrm>
            <a:off x="514440" y="1104840"/>
            <a:ext cx="199980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&gt; $1 B already invested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CustomShape 2"/>
          <p:cNvSpPr/>
          <p:nvPr/>
        </p:nvSpPr>
        <p:spPr>
          <a:xfrm>
            <a:off x="514440" y="4581000"/>
            <a:ext cx="19998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From Contreras &amp; Sherkov 2017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Shape 1"/>
          <p:cNvSpPr txBox="1"/>
          <p:nvPr/>
        </p:nvSpPr>
        <p:spPr>
          <a:xfrm>
            <a:off x="762120" y="304920"/>
            <a:ext cx="8162640" cy="70128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Doudna  v Zhang</a:t>
            </a:r>
            <a:endParaRPr b="0"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45" name="TextShape 2"/>
          <p:cNvSpPr txBox="1"/>
          <p:nvPr/>
        </p:nvSpPr>
        <p:spPr>
          <a:xfrm>
            <a:off x="762120" y="1295280"/>
            <a:ext cx="40003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13/842,859 filed 3-15-2013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Earliest priority data 05-25-12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3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Article published 08-17-2012 showing a way to connect the targeting RNA sequence to the enzyme binding sequence to form a gene editing system.in a cell-free system.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6" name="TextShape 3"/>
          <p:cNvSpPr txBox="1"/>
          <p:nvPr/>
        </p:nvSpPr>
        <p:spPr>
          <a:xfrm>
            <a:off x="4915080" y="1295280"/>
            <a:ext cx="4000320" cy="48002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4"/>
              </a:buBlip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14/104,990 filed 10-15-2013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5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Earliest priority date 12-12-2012 (61/736,527 )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6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Cong et al. article published online 2013 Jan 3 in Science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7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Abandoned 08-17-2016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Blip>
                <a:blip r:embed="rId8"/>
              </a:buBlip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 8,697,359 was 1</a:t>
            </a:r>
            <a:r>
              <a:rPr b="0" lang="en-US" sz="2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patent issued on April 15, 2014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5867</TotalTime>
  <Application>LibreOffice/5.3.3.2$Windows_x86 LibreOffice_project/3d9a8b4b4e538a85e0782bd6c2d430bafe583448</Application>
  <Words>1768</Words>
  <Paragraphs>175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2012-09-05T18:02:18Z</dcterms:created>
  <dc:creator>owner</dc:creator>
  <dc:description/>
  <cp:keywords>patentability infringement claims</cp:keywords>
  <dc:language>en-US</dc:language>
  <cp:lastModifiedBy/>
  <cp:lastPrinted>2018-11-13T19:52:04Z</cp:lastPrinted>
  <dcterms:modified xsi:type="dcterms:W3CDTF">2018-11-14T11:11:12Z</dcterms:modified>
  <cp:revision>2</cp:revision>
  <dc:subject>Patent protection</dc:subject>
  <dc:title>IP Protection Sm Bus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29</vt:i4>
  </property>
</Properties>
</file>