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22"/>
  </p:notesMasterIdLst>
  <p:sldIdLst>
    <p:sldId id="256" r:id="rId3"/>
    <p:sldId id="280" r:id="rId4"/>
    <p:sldId id="279" r:id="rId5"/>
    <p:sldId id="288" r:id="rId6"/>
    <p:sldId id="289" r:id="rId7"/>
    <p:sldId id="263" r:id="rId8"/>
    <p:sldId id="290" r:id="rId9"/>
    <p:sldId id="278" r:id="rId10"/>
    <p:sldId id="286" r:id="rId11"/>
    <p:sldId id="291" r:id="rId12"/>
    <p:sldId id="260" r:id="rId13"/>
    <p:sldId id="292" r:id="rId14"/>
    <p:sldId id="293" r:id="rId15"/>
    <p:sldId id="271" r:id="rId16"/>
    <p:sldId id="257" r:id="rId17"/>
    <p:sldId id="259" r:id="rId18"/>
    <p:sldId id="277" r:id="rId19"/>
    <p:sldId id="283" r:id="rId20"/>
    <p:sldId id="294"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21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13" autoAdjust="0"/>
  </p:normalViewPr>
  <p:slideViewPr>
    <p:cSldViewPr>
      <p:cViewPr varScale="1">
        <p:scale>
          <a:sx n="119" d="100"/>
          <a:sy n="119" d="100"/>
        </p:scale>
        <p:origin x="336" y="184"/>
      </p:cViewPr>
      <p:guideLst>
        <p:guide orient="horz" pos="2160"/>
        <p:guide pos="2880"/>
      </p:guideLst>
    </p:cSldViewPr>
  </p:slideViewPr>
  <p:outlineViewPr>
    <p:cViewPr>
      <p:scale>
        <a:sx n="33" d="100"/>
        <a:sy n="33" d="100"/>
      </p:scale>
      <p:origin x="0" y="1153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576622E0-24A2-47CD-8553-CEE3C1B5F77C}" type="datetimeFigureOut">
              <a:rPr lang="en-US" smtClean="0"/>
              <a:t>5/7/18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A14E06E9-B14C-4195-B7E5-3E8CB3DF0C3C}" type="slidenum">
              <a:rPr lang="en-US" smtClean="0"/>
              <a:t>‹#›</a:t>
            </a:fld>
            <a:endParaRPr lang="en-US"/>
          </a:p>
        </p:txBody>
      </p:sp>
    </p:spTree>
    <p:extLst>
      <p:ext uri="{BB962C8B-B14F-4D97-AF65-F5344CB8AC3E}">
        <p14:creationId xmlns:p14="http://schemas.microsoft.com/office/powerpoint/2010/main" val="3405954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*$375,00</a:t>
            </a:r>
            <a:r>
              <a:rPr lang="en-US" baseline="0" dirty="0"/>
              <a:t>0 for married taxpayers filing separately </a:t>
            </a:r>
            <a:endParaRPr lang="en-US" dirty="0"/>
          </a:p>
        </p:txBody>
      </p:sp>
      <p:sp>
        <p:nvSpPr>
          <p:cNvPr id="4" name="Slide Number Placeholder 3"/>
          <p:cNvSpPr>
            <a:spLocks noGrp="1"/>
          </p:cNvSpPr>
          <p:nvPr>
            <p:ph type="sldNum" sz="quarter" idx="10"/>
          </p:nvPr>
        </p:nvSpPr>
        <p:spPr/>
        <p:txBody>
          <a:bodyPr/>
          <a:lstStyle/>
          <a:p>
            <a:fld id="{A14E06E9-B14C-4195-B7E5-3E8CB3DF0C3C}" type="slidenum">
              <a:rPr lang="en-US" smtClean="0"/>
              <a:t>6</a:t>
            </a:fld>
            <a:endParaRPr lang="en-US"/>
          </a:p>
        </p:txBody>
      </p:sp>
    </p:spTree>
    <p:extLst>
      <p:ext uri="{BB962C8B-B14F-4D97-AF65-F5344CB8AC3E}">
        <p14:creationId xmlns:p14="http://schemas.microsoft.com/office/powerpoint/2010/main" val="3621965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*Exceptions</a:t>
            </a:r>
            <a:r>
              <a:rPr lang="en-US" baseline="0" dirty="0"/>
              <a:t> are made if the interest is properly allocable to the business</a:t>
            </a:r>
            <a:endParaRPr lang="en-US" dirty="0"/>
          </a:p>
        </p:txBody>
      </p:sp>
      <p:sp>
        <p:nvSpPr>
          <p:cNvPr id="4" name="Slide Number Placeholder 3"/>
          <p:cNvSpPr>
            <a:spLocks noGrp="1"/>
          </p:cNvSpPr>
          <p:nvPr>
            <p:ph type="sldNum" sz="quarter" idx="10"/>
          </p:nvPr>
        </p:nvSpPr>
        <p:spPr/>
        <p:txBody>
          <a:bodyPr/>
          <a:lstStyle/>
          <a:p>
            <a:fld id="{A14E06E9-B14C-4195-B7E5-3E8CB3DF0C3C}" type="slidenum">
              <a:rPr lang="en-US" smtClean="0"/>
              <a:t>12</a:t>
            </a:fld>
            <a:endParaRPr lang="en-US"/>
          </a:p>
        </p:txBody>
      </p:sp>
    </p:spTree>
    <p:extLst>
      <p:ext uri="{BB962C8B-B14F-4D97-AF65-F5344CB8AC3E}">
        <p14:creationId xmlns:p14="http://schemas.microsoft.com/office/powerpoint/2010/main" val="2252264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*Exceptions</a:t>
            </a:r>
            <a:r>
              <a:rPr lang="en-US" baseline="0" dirty="0"/>
              <a:t> are made if the interest is properly allocable to the business</a:t>
            </a:r>
            <a:endParaRPr lang="en-US" dirty="0"/>
          </a:p>
        </p:txBody>
      </p:sp>
      <p:sp>
        <p:nvSpPr>
          <p:cNvPr id="4" name="Slide Number Placeholder 3"/>
          <p:cNvSpPr>
            <a:spLocks noGrp="1"/>
          </p:cNvSpPr>
          <p:nvPr>
            <p:ph type="sldNum" sz="quarter" idx="10"/>
          </p:nvPr>
        </p:nvSpPr>
        <p:spPr/>
        <p:txBody>
          <a:bodyPr/>
          <a:lstStyle/>
          <a:p>
            <a:fld id="{A14E06E9-B14C-4195-B7E5-3E8CB3DF0C3C}" type="slidenum">
              <a:rPr lang="en-US" smtClean="0"/>
              <a:t>13</a:t>
            </a:fld>
            <a:endParaRPr lang="en-US"/>
          </a:p>
        </p:txBody>
      </p:sp>
    </p:spTree>
    <p:extLst>
      <p:ext uri="{BB962C8B-B14F-4D97-AF65-F5344CB8AC3E}">
        <p14:creationId xmlns:p14="http://schemas.microsoft.com/office/powerpoint/2010/main" val="2252264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5/7/18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solidFill>
                  <a:prstClr val="white">
                    <a:shade val="50000"/>
                  </a:prstClr>
                </a:solidFill>
              </a:rPr>
              <a:pPr/>
              <a:t>5/7/18</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extLst>
      <p:ext uri="{BB962C8B-B14F-4D97-AF65-F5344CB8AC3E}">
        <p14:creationId xmlns:p14="http://schemas.microsoft.com/office/powerpoint/2010/main" val="2817122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5/7/18</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1744141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5/7/18</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3992063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hade val="50000"/>
                  </a:prstClr>
                </a:solidFill>
              </a:rPr>
              <a:pPr/>
              <a:t>5/7/18</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8686672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white">
                    <a:shade val="50000"/>
                  </a:prstClr>
                </a:solidFill>
              </a:rPr>
              <a:pPr/>
              <a:t>5/7/18</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7858048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white">
                    <a:shade val="50000"/>
                  </a:prstClr>
                </a:solidFill>
              </a:rPr>
              <a:pPr/>
              <a:t>5/7/18</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037959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shade val="50000"/>
                  </a:prstClr>
                </a:solidFill>
              </a:rPr>
              <a:pPr/>
              <a:t>5/7/18</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8034531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hade val="50000"/>
                  </a:prstClr>
                </a:solidFill>
              </a:rPr>
              <a:pPr/>
              <a:t>5/7/18</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523079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shade val="50000"/>
                  </a:prstClr>
                </a:solidFill>
              </a:rPr>
              <a:pPr/>
              <a:t>5/7/18</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922878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5/7/18</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49825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shade val="50000"/>
                  </a:prstClr>
                </a:solidFill>
              </a:rPr>
              <a:pPr/>
              <a:t>5/7/18</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620858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5/7/18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solidFill>
                  <a:prstClr val="white">
                    <a:shade val="50000"/>
                  </a:prstClr>
                </a:solidFill>
              </a:rPr>
              <a:pPr/>
              <a:t>5/7/18</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7495471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685800"/>
            <a:ext cx="8229600" cy="838200"/>
          </a:xfrm>
        </p:spPr>
        <p:txBody>
          <a:bodyPr>
            <a:normAutofit/>
            <a:scene3d>
              <a:camera prst="orthographicFront"/>
              <a:lightRig rig="soft" dir="t">
                <a:rot lat="0" lon="0" rev="10800000"/>
              </a:lightRig>
            </a:scene3d>
            <a:sp3d>
              <a:bevelT w="27940" h="12700"/>
              <a:contourClr>
                <a:srgbClr val="DDDDDD"/>
              </a:contourClr>
            </a:sp3d>
          </a:bodyPr>
          <a:lstStyle/>
          <a:p>
            <a:r>
              <a:rPr lang="en-US" sz="5200" cap="none" spc="150" dirty="0">
                <a:ln w="11430"/>
                <a:solidFill>
                  <a:srgbClr val="672146"/>
                </a:solidFill>
                <a:effectLst>
                  <a:outerShdw blurRad="25400" algn="tl" rotWithShape="0">
                    <a:srgbClr val="000000">
                      <a:alpha val="43000"/>
                    </a:srgbClr>
                  </a:outerShdw>
                </a:effectLst>
              </a:rPr>
              <a:t>Tax Cuts and Jobs Act</a:t>
            </a:r>
          </a:p>
        </p:txBody>
      </p:sp>
      <p:sp>
        <p:nvSpPr>
          <p:cNvPr id="3" name="Subtitle 2"/>
          <p:cNvSpPr>
            <a:spLocks noGrp="1"/>
          </p:cNvSpPr>
          <p:nvPr>
            <p:ph type="subTitle" idx="1"/>
          </p:nvPr>
        </p:nvSpPr>
        <p:spPr>
          <a:xfrm>
            <a:off x="685800" y="1579098"/>
            <a:ext cx="7772400" cy="706902"/>
          </a:xfrm>
        </p:spPr>
        <p:txBody>
          <a:bodyPr>
            <a:normAutofit fontScale="92500"/>
          </a:bodyPr>
          <a:lstStyle/>
          <a:p>
            <a:r>
              <a:rPr lang="en-US" sz="3600" b="1" dirty="0">
                <a:latin typeface="+mj-lt"/>
              </a:rPr>
              <a:t>Business &amp; Individual Tax Update</a:t>
            </a:r>
          </a:p>
        </p:txBody>
      </p:sp>
      <p:cxnSp>
        <p:nvCxnSpPr>
          <p:cNvPr id="4" name="Straight Connector 3"/>
          <p:cNvCxnSpPr/>
          <p:nvPr/>
        </p:nvCxnSpPr>
        <p:spPr>
          <a:xfrm>
            <a:off x="0" y="2438400"/>
            <a:ext cx="9144000" cy="0"/>
          </a:xfrm>
          <a:prstGeom prst="line">
            <a:avLst/>
          </a:prstGeom>
          <a:ln w="762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2667000" y="2819400"/>
            <a:ext cx="3886200" cy="369332"/>
          </a:xfrm>
          <a:prstGeom prst="rect">
            <a:avLst/>
          </a:prstGeom>
          <a:noFill/>
        </p:spPr>
        <p:txBody>
          <a:bodyPr wrap="square" rtlCol="0">
            <a:spAutoFit/>
          </a:bodyPr>
          <a:lstStyle/>
          <a:p>
            <a:pPr algn="ctr"/>
            <a:r>
              <a:rPr lang="en-US" b="1" dirty="0">
                <a:latin typeface="+mj-lt"/>
              </a:rPr>
              <a:t>Presented by:</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8034" b="7841"/>
          <a:stretch/>
        </p:blipFill>
        <p:spPr>
          <a:xfrm>
            <a:off x="1981200" y="3406429"/>
            <a:ext cx="1610533" cy="2029968"/>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338667" y="5564120"/>
            <a:ext cx="2895600" cy="600164"/>
          </a:xfrm>
          <a:prstGeom prst="rect">
            <a:avLst/>
          </a:prstGeom>
          <a:noFill/>
        </p:spPr>
        <p:txBody>
          <a:bodyPr wrap="square" rtlCol="0">
            <a:spAutoFit/>
          </a:bodyPr>
          <a:lstStyle/>
          <a:p>
            <a:pPr algn="ctr"/>
            <a:r>
              <a:rPr lang="en-US" sz="1300" b="1" dirty="0">
                <a:latin typeface="+mj-lt"/>
              </a:rPr>
              <a:t>Robert B. Simpson, </a:t>
            </a:r>
            <a:r>
              <a:rPr lang="en-US" sz="1200" b="1" dirty="0">
                <a:latin typeface="+mj-lt"/>
              </a:rPr>
              <a:t>CPA, MST</a:t>
            </a:r>
          </a:p>
          <a:p>
            <a:pPr algn="ctr"/>
            <a:r>
              <a:rPr lang="en-US" sz="1000" b="1" dirty="0">
                <a:latin typeface="+mj-lt"/>
              </a:rPr>
              <a:t>rsimpson@brinkersimpson.com</a:t>
            </a:r>
          </a:p>
          <a:p>
            <a:pPr algn="ctr"/>
            <a:r>
              <a:rPr lang="en-US" sz="1000" b="1" dirty="0">
                <a:latin typeface="+mj-lt"/>
              </a:rPr>
              <a:t>Cell - 610-329-3202</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3093795"/>
            <a:ext cx="3411156" cy="2059202"/>
          </a:xfrm>
          <a:prstGeom prst="rect">
            <a:avLst/>
          </a:prstGeom>
        </p:spPr>
      </p:pic>
      <p:sp>
        <p:nvSpPr>
          <p:cNvPr id="8" name="TextBox 7"/>
          <p:cNvSpPr txBox="1"/>
          <p:nvPr/>
        </p:nvSpPr>
        <p:spPr>
          <a:xfrm>
            <a:off x="5199444" y="4888468"/>
            <a:ext cx="2877756" cy="415498"/>
          </a:xfrm>
          <a:prstGeom prst="rect">
            <a:avLst/>
          </a:prstGeom>
          <a:noFill/>
        </p:spPr>
        <p:txBody>
          <a:bodyPr wrap="square" rtlCol="0">
            <a:spAutoFit/>
          </a:bodyPr>
          <a:lstStyle/>
          <a:p>
            <a:pPr algn="ctr"/>
            <a:r>
              <a:rPr lang="en-US" sz="1000" b="1" dirty="0">
                <a:latin typeface="+mj-lt"/>
              </a:rPr>
              <a:t>940 West Sproul Road, Suite 101</a:t>
            </a:r>
          </a:p>
          <a:p>
            <a:pPr algn="ctr"/>
            <a:r>
              <a:rPr lang="en-US" sz="1000" b="1" dirty="0">
                <a:latin typeface="+mj-lt"/>
              </a:rPr>
              <a:t>Springfield, Pennsylvania 19064</a:t>
            </a:r>
          </a:p>
        </p:txBody>
      </p:sp>
      <p:sp>
        <p:nvSpPr>
          <p:cNvPr id="11" name="Rectangle 10"/>
          <p:cNvSpPr/>
          <p:nvPr/>
        </p:nvSpPr>
        <p:spPr>
          <a:xfrm>
            <a:off x="31830" y="59802"/>
            <a:ext cx="9052560" cy="6766560"/>
          </a:xfrm>
          <a:prstGeom prst="rect">
            <a:avLst/>
          </a:prstGeom>
          <a:noFill/>
          <a:ln w="127000" cmpd="sng">
            <a:solidFill>
              <a:srgbClr val="67214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9623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0800000"/>
              </a:lightRig>
            </a:scene3d>
            <a:sp3d>
              <a:bevelT w="27940" h="12700"/>
              <a:contourClr>
                <a:srgbClr val="DDDDDD"/>
              </a:contourClr>
            </a:sp3d>
          </a:bodyPr>
          <a:lstStyle/>
          <a:p>
            <a:r>
              <a:rPr lang="en-US" sz="3700" spc="150" dirty="0">
                <a:ln w="11430"/>
                <a:solidFill>
                  <a:srgbClr val="672146"/>
                </a:solidFill>
                <a:effectLst>
                  <a:outerShdw blurRad="25400" algn="tl" rotWithShape="0">
                    <a:srgbClr val="000000">
                      <a:alpha val="43000"/>
                    </a:srgbClr>
                  </a:outerShdw>
                </a:effectLst>
              </a:rPr>
              <a:t>Section 529 Plans</a:t>
            </a:r>
          </a:p>
        </p:txBody>
      </p:sp>
      <p:sp>
        <p:nvSpPr>
          <p:cNvPr id="3" name="Content Placeholder 2"/>
          <p:cNvSpPr>
            <a:spLocks noGrp="1"/>
          </p:cNvSpPr>
          <p:nvPr>
            <p:ph idx="1"/>
          </p:nvPr>
        </p:nvSpPr>
        <p:spPr>
          <a:xfrm>
            <a:off x="457200" y="2057400"/>
            <a:ext cx="8229600" cy="4419600"/>
          </a:xfrm>
        </p:spPr>
        <p:txBody>
          <a:bodyPr>
            <a:noAutofit/>
          </a:bodyPr>
          <a:lstStyle/>
          <a:p>
            <a:pPr marL="137160" indent="0">
              <a:buClrTx/>
              <a:buSzPct val="50000"/>
              <a:buNone/>
            </a:pPr>
            <a:r>
              <a:rPr lang="en-US" dirty="0">
                <a:latin typeface="+mj-lt"/>
              </a:rPr>
              <a:t>Post-Reform 2018 Tax Rules</a:t>
            </a:r>
          </a:p>
          <a:p>
            <a:pPr>
              <a:buClrTx/>
              <a:buSzPct val="50000"/>
              <a:buFont typeface="Wingdings" panose="05000000000000000000" pitchFamily="2" charset="2"/>
              <a:buChar char="Ø"/>
            </a:pPr>
            <a:r>
              <a:rPr lang="en-US" sz="2400" dirty="0">
                <a:latin typeface="+mj-lt"/>
              </a:rPr>
              <a:t>In addition to higher (post-secondary) education, distributions from 529 plans of up to $10,000/year per student can be used for tuition in connection with enrollment or attendance at an elementary or secondary public, private, or religious school.</a:t>
            </a:r>
          </a:p>
          <a:p>
            <a:pPr>
              <a:buClrTx/>
              <a:buSzPct val="50000"/>
              <a:buFont typeface="Wingdings" panose="05000000000000000000" pitchFamily="2" charset="2"/>
              <a:buChar char="Ø"/>
            </a:pPr>
            <a:r>
              <a:rPr lang="en-US" sz="2400" dirty="0">
                <a:latin typeface="+mj-lt"/>
              </a:rPr>
              <a:t>Limits on contributions (deductible in PA) raised to $15,000 in 2018</a:t>
            </a:r>
          </a:p>
          <a:p>
            <a:pPr marL="137160" indent="0" algn="just">
              <a:buClrTx/>
              <a:buSzPct val="50000"/>
              <a:buNone/>
            </a:pPr>
            <a:endParaRPr lang="en-US" sz="1400" dirty="0">
              <a:latin typeface="+mj-lt"/>
            </a:endParaRPr>
          </a:p>
          <a:p>
            <a:pPr marL="137160" indent="0" algn="just">
              <a:buClrTx/>
              <a:buSzPct val="50000"/>
              <a:buNone/>
            </a:pPr>
            <a:r>
              <a:rPr lang="en-US" sz="2400" dirty="0">
                <a:latin typeface="+mj-lt"/>
              </a:rPr>
              <a:t>***This does not expire in 2025</a:t>
            </a:r>
          </a:p>
        </p:txBody>
      </p:sp>
      <p:cxnSp>
        <p:nvCxnSpPr>
          <p:cNvPr id="6" name="Straight Connector 5"/>
          <p:cNvCxnSpPr/>
          <p:nvPr/>
        </p:nvCxnSpPr>
        <p:spPr>
          <a:xfrm>
            <a:off x="0" y="1600200"/>
            <a:ext cx="9144000" cy="0"/>
          </a:xfrm>
          <a:prstGeom prst="line">
            <a:avLst/>
          </a:prstGeom>
          <a:ln w="762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5" name="Rectangle 4"/>
          <p:cNvSpPr/>
          <p:nvPr/>
        </p:nvSpPr>
        <p:spPr>
          <a:xfrm>
            <a:off x="31830" y="59802"/>
            <a:ext cx="9052560" cy="6766560"/>
          </a:xfrm>
          <a:prstGeom prst="rect">
            <a:avLst/>
          </a:prstGeom>
          <a:noFill/>
          <a:ln w="127000" cmpd="sng">
            <a:solidFill>
              <a:srgbClr val="67214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2967193"/>
      </p:ext>
    </p:extLst>
  </p:cSld>
  <p:clrMapOvr>
    <a:masterClrMapping/>
  </p:clrMapOvr>
  <p:transition>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0800000"/>
              </a:lightRig>
            </a:scene3d>
            <a:sp3d>
              <a:bevelT w="27940" h="12700"/>
              <a:contourClr>
                <a:srgbClr val="DDDDDD"/>
              </a:contourClr>
            </a:sp3d>
          </a:bodyPr>
          <a:lstStyle/>
          <a:p>
            <a:r>
              <a:rPr lang="en-US" sz="3700" spc="150" dirty="0">
                <a:ln w="11430"/>
                <a:solidFill>
                  <a:srgbClr val="672146"/>
                </a:solidFill>
                <a:effectLst>
                  <a:outerShdw blurRad="25400" algn="tl" rotWithShape="0">
                    <a:srgbClr val="000000">
                      <a:alpha val="43000"/>
                    </a:srgbClr>
                  </a:outerShdw>
                </a:effectLst>
              </a:rPr>
              <a:t>Pass Through Companies</a:t>
            </a:r>
          </a:p>
        </p:txBody>
      </p:sp>
      <p:sp>
        <p:nvSpPr>
          <p:cNvPr id="3" name="Content Placeholder 2"/>
          <p:cNvSpPr>
            <a:spLocks noGrp="1"/>
          </p:cNvSpPr>
          <p:nvPr>
            <p:ph idx="1"/>
          </p:nvPr>
        </p:nvSpPr>
        <p:spPr>
          <a:xfrm>
            <a:off x="685800" y="1920240"/>
            <a:ext cx="7696200" cy="4709160"/>
          </a:xfrm>
        </p:spPr>
        <p:txBody>
          <a:bodyPr>
            <a:normAutofit fontScale="85000" lnSpcReduction="20000"/>
          </a:bodyPr>
          <a:lstStyle/>
          <a:p>
            <a:pPr>
              <a:lnSpc>
                <a:spcPct val="110000"/>
              </a:lnSpc>
              <a:spcBef>
                <a:spcPts val="0"/>
              </a:spcBef>
              <a:spcAft>
                <a:spcPts val="1200"/>
              </a:spcAft>
              <a:buClrTx/>
              <a:buSzPct val="50000"/>
              <a:buFont typeface="Wingdings" panose="05000000000000000000" pitchFamily="2" charset="2"/>
              <a:buChar char="Ø"/>
            </a:pPr>
            <a:r>
              <a:rPr lang="en-US" dirty="0">
                <a:latin typeface="+mj-lt"/>
              </a:rPr>
              <a:t>The TCJA adds a 20% deduction for individuals on the lesser of:</a:t>
            </a:r>
          </a:p>
          <a:p>
            <a:pPr lvl="1">
              <a:lnSpc>
                <a:spcPct val="110000"/>
              </a:lnSpc>
              <a:spcBef>
                <a:spcPts val="0"/>
              </a:spcBef>
              <a:spcAft>
                <a:spcPts val="1200"/>
              </a:spcAft>
              <a:buClrTx/>
              <a:buSzPct val="50000"/>
              <a:buFont typeface="Wingdings" panose="05000000000000000000" pitchFamily="2" charset="2"/>
              <a:buChar char="Ø"/>
            </a:pPr>
            <a:r>
              <a:rPr lang="en-US" dirty="0">
                <a:latin typeface="+mj-lt"/>
              </a:rPr>
              <a:t>Qualified business income, or</a:t>
            </a:r>
          </a:p>
          <a:p>
            <a:pPr lvl="1">
              <a:lnSpc>
                <a:spcPct val="110000"/>
              </a:lnSpc>
              <a:spcBef>
                <a:spcPts val="0"/>
              </a:spcBef>
              <a:spcAft>
                <a:spcPts val="1200"/>
              </a:spcAft>
              <a:buClrTx/>
              <a:buSzPct val="50000"/>
              <a:buFont typeface="Wingdings" panose="05000000000000000000" pitchFamily="2" charset="2"/>
              <a:buChar char="Ø"/>
            </a:pPr>
            <a:r>
              <a:rPr lang="en-US" dirty="0">
                <a:latin typeface="+mj-lt"/>
              </a:rPr>
              <a:t>The excess of taxable income over net capital gains</a:t>
            </a:r>
          </a:p>
          <a:p>
            <a:pPr>
              <a:lnSpc>
                <a:spcPct val="110000"/>
              </a:lnSpc>
              <a:spcBef>
                <a:spcPts val="0"/>
              </a:spcBef>
              <a:spcAft>
                <a:spcPts val="1200"/>
              </a:spcAft>
              <a:buClrTx/>
              <a:buSzPct val="50000"/>
              <a:buFont typeface="Wingdings" panose="05000000000000000000" pitchFamily="2" charset="2"/>
              <a:buChar char="Ø"/>
            </a:pPr>
            <a:r>
              <a:rPr lang="en-US" dirty="0">
                <a:latin typeface="+mj-lt"/>
              </a:rPr>
              <a:t>Qualified businesses include pass through entities (Partnership, LLC, S-Corp) and sole proprietorships that are a trade or business. </a:t>
            </a:r>
          </a:p>
          <a:p>
            <a:pPr>
              <a:lnSpc>
                <a:spcPct val="110000"/>
              </a:lnSpc>
              <a:spcBef>
                <a:spcPts val="0"/>
              </a:spcBef>
              <a:spcAft>
                <a:spcPts val="1200"/>
              </a:spcAft>
              <a:buClrTx/>
              <a:buSzPct val="50000"/>
              <a:buFont typeface="Wingdings" panose="05000000000000000000" pitchFamily="2" charset="2"/>
              <a:buChar char="Ø"/>
            </a:pPr>
            <a:r>
              <a:rPr lang="en-US" dirty="0">
                <a:latin typeface="+mj-lt"/>
              </a:rPr>
              <a:t>20% deduction is “below the line”.</a:t>
            </a:r>
          </a:p>
          <a:p>
            <a:pPr>
              <a:lnSpc>
                <a:spcPct val="110000"/>
              </a:lnSpc>
              <a:spcBef>
                <a:spcPts val="0"/>
              </a:spcBef>
              <a:spcAft>
                <a:spcPts val="1200"/>
              </a:spcAft>
              <a:buClrTx/>
              <a:buSzPct val="50000"/>
              <a:buFont typeface="Wingdings" panose="05000000000000000000" pitchFamily="2" charset="2"/>
              <a:buChar char="Ø"/>
            </a:pPr>
            <a:r>
              <a:rPr lang="en-US" dirty="0">
                <a:latin typeface="+mj-lt"/>
              </a:rPr>
              <a:t>Subject to certain exclusions and phase outs.</a:t>
            </a:r>
          </a:p>
          <a:p>
            <a:pPr>
              <a:lnSpc>
                <a:spcPct val="110000"/>
              </a:lnSpc>
              <a:spcBef>
                <a:spcPts val="0"/>
              </a:spcBef>
              <a:spcAft>
                <a:spcPts val="1200"/>
              </a:spcAft>
              <a:buClrTx/>
              <a:buSzPct val="50000"/>
              <a:buFont typeface="Wingdings" panose="05000000000000000000" pitchFamily="2" charset="2"/>
              <a:buChar char="Ø"/>
            </a:pPr>
            <a:r>
              <a:rPr lang="en-US" dirty="0">
                <a:latin typeface="+mj-lt"/>
              </a:rPr>
              <a:t>Available for tax years beginning after December 31, 2017.</a:t>
            </a:r>
          </a:p>
        </p:txBody>
      </p:sp>
      <p:cxnSp>
        <p:nvCxnSpPr>
          <p:cNvPr id="4" name="Straight Connector 3"/>
          <p:cNvCxnSpPr/>
          <p:nvPr/>
        </p:nvCxnSpPr>
        <p:spPr>
          <a:xfrm>
            <a:off x="0" y="1447800"/>
            <a:ext cx="9144000" cy="0"/>
          </a:xfrm>
          <a:prstGeom prst="line">
            <a:avLst/>
          </a:prstGeom>
          <a:ln w="762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5" name="Rectangle 4"/>
          <p:cNvSpPr/>
          <p:nvPr/>
        </p:nvSpPr>
        <p:spPr>
          <a:xfrm>
            <a:off x="31830" y="59802"/>
            <a:ext cx="9052560" cy="6766560"/>
          </a:xfrm>
          <a:prstGeom prst="rect">
            <a:avLst/>
          </a:prstGeom>
          <a:noFill/>
          <a:ln w="127000" cmpd="sng">
            <a:solidFill>
              <a:srgbClr val="67214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418064"/>
      </p:ext>
    </p:extLst>
  </p:cSld>
  <p:clrMapOvr>
    <a:masterClrMapping/>
  </p:clrMapOvr>
  <p:transition>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0800000"/>
              </a:lightRig>
            </a:scene3d>
            <a:sp3d>
              <a:bevelT w="27940" h="12700"/>
              <a:contourClr>
                <a:srgbClr val="DDDDDD"/>
              </a:contourClr>
            </a:sp3d>
          </a:bodyPr>
          <a:lstStyle/>
          <a:p>
            <a:r>
              <a:rPr lang="en-US" sz="3700" spc="150" dirty="0">
                <a:ln w="11430"/>
                <a:solidFill>
                  <a:srgbClr val="672146"/>
                </a:solidFill>
                <a:effectLst>
                  <a:outerShdw blurRad="25400" algn="tl" rotWithShape="0">
                    <a:srgbClr val="000000">
                      <a:alpha val="43000"/>
                    </a:srgbClr>
                  </a:outerShdw>
                </a:effectLst>
              </a:rPr>
              <a:t>Thresholds and Phase Outs</a:t>
            </a:r>
          </a:p>
        </p:txBody>
      </p:sp>
      <p:sp>
        <p:nvSpPr>
          <p:cNvPr id="3" name="Content Placeholder 2"/>
          <p:cNvSpPr>
            <a:spLocks noGrp="1"/>
          </p:cNvSpPr>
          <p:nvPr>
            <p:ph idx="1"/>
          </p:nvPr>
        </p:nvSpPr>
        <p:spPr>
          <a:xfrm>
            <a:off x="609600" y="1905000"/>
            <a:ext cx="7924800" cy="4419600"/>
          </a:xfrm>
        </p:spPr>
        <p:txBody>
          <a:bodyPr>
            <a:noAutofit/>
          </a:bodyPr>
          <a:lstStyle/>
          <a:p>
            <a:pPr>
              <a:buClrTx/>
              <a:buSzPct val="50000"/>
              <a:buFont typeface="Wingdings" panose="05000000000000000000" pitchFamily="2" charset="2"/>
              <a:buChar char="Ø"/>
            </a:pPr>
            <a:endParaRPr lang="en-US" sz="2400" dirty="0">
              <a:latin typeface="+mj-lt"/>
            </a:endParaRPr>
          </a:p>
          <a:p>
            <a:pPr>
              <a:buClrTx/>
              <a:buSzPct val="50000"/>
              <a:buFont typeface="Wingdings" panose="05000000000000000000" pitchFamily="2" charset="2"/>
              <a:buChar char="Ø"/>
            </a:pPr>
            <a:r>
              <a:rPr lang="en-US" sz="2200" dirty="0">
                <a:latin typeface="+mj-lt"/>
              </a:rPr>
              <a:t>Taxable income in excess of $157,500 (Tier #1) ($315,000 married filing joint) are subject to W-2 Wage Limitations. (Tier #2)</a:t>
            </a:r>
          </a:p>
          <a:p>
            <a:pPr>
              <a:buClrTx/>
              <a:buSzPct val="50000"/>
              <a:buFont typeface="Wingdings" panose="05000000000000000000" pitchFamily="2" charset="2"/>
              <a:buChar char="Ø"/>
            </a:pPr>
            <a:r>
              <a:rPr lang="en-US" sz="2200" dirty="0">
                <a:latin typeface="+mj-lt"/>
              </a:rPr>
              <a:t>Other limitation – Investment and Payroll (Tier #3)</a:t>
            </a:r>
          </a:p>
          <a:p>
            <a:pPr>
              <a:buClrTx/>
              <a:buSzPct val="50000"/>
              <a:buFont typeface="Wingdings" panose="05000000000000000000" pitchFamily="2" charset="2"/>
              <a:buChar char="Ø"/>
            </a:pPr>
            <a:r>
              <a:rPr lang="en-US" sz="2200" dirty="0">
                <a:latin typeface="+mj-lt"/>
              </a:rPr>
              <a:t>Deduction completely phased out for specified service business at taxable incomes of $207,000 ($415,000 married filing jointly).</a:t>
            </a:r>
          </a:p>
          <a:p>
            <a:pPr>
              <a:buClrTx/>
              <a:buSzPct val="50000"/>
              <a:buFont typeface="Wingdings" panose="05000000000000000000" pitchFamily="2" charset="2"/>
              <a:buChar char="Ø"/>
            </a:pPr>
            <a:r>
              <a:rPr lang="en-US" sz="2200" dirty="0">
                <a:latin typeface="+mj-lt"/>
              </a:rPr>
              <a:t>The deduction will not apply after 2025.</a:t>
            </a:r>
          </a:p>
        </p:txBody>
      </p:sp>
      <p:cxnSp>
        <p:nvCxnSpPr>
          <p:cNvPr id="4" name="Straight Connector 3"/>
          <p:cNvCxnSpPr/>
          <p:nvPr/>
        </p:nvCxnSpPr>
        <p:spPr>
          <a:xfrm>
            <a:off x="0" y="1600200"/>
            <a:ext cx="9144000" cy="0"/>
          </a:xfrm>
          <a:prstGeom prst="line">
            <a:avLst/>
          </a:prstGeom>
          <a:ln w="762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5" name="Rectangle 4"/>
          <p:cNvSpPr/>
          <p:nvPr/>
        </p:nvSpPr>
        <p:spPr>
          <a:xfrm>
            <a:off x="31830" y="59802"/>
            <a:ext cx="9052560" cy="6766560"/>
          </a:xfrm>
          <a:prstGeom prst="rect">
            <a:avLst/>
          </a:prstGeom>
          <a:noFill/>
          <a:ln w="127000" cmpd="sng">
            <a:solidFill>
              <a:srgbClr val="67214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788522"/>
      </p:ext>
    </p:extLst>
  </p:cSld>
  <p:clrMapOvr>
    <a:masterClrMapping/>
  </p:clrMapOvr>
  <p:transition>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0800000"/>
              </a:lightRig>
            </a:scene3d>
            <a:sp3d>
              <a:bevelT w="27940" h="12700"/>
              <a:contourClr>
                <a:srgbClr val="DDDDDD"/>
              </a:contourClr>
            </a:sp3d>
          </a:bodyPr>
          <a:lstStyle/>
          <a:p>
            <a:r>
              <a:rPr lang="en-US" sz="3700" spc="150" dirty="0">
                <a:ln w="11430"/>
                <a:solidFill>
                  <a:srgbClr val="672146"/>
                </a:solidFill>
                <a:effectLst>
                  <a:outerShdw blurRad="25400" algn="tl" rotWithShape="0">
                    <a:srgbClr val="000000">
                      <a:alpha val="43000"/>
                    </a:srgbClr>
                  </a:outerShdw>
                </a:effectLst>
              </a:rPr>
              <a:t>C Corporation Taxes</a:t>
            </a:r>
          </a:p>
        </p:txBody>
      </p:sp>
      <p:sp>
        <p:nvSpPr>
          <p:cNvPr id="3" name="Content Placeholder 2"/>
          <p:cNvSpPr>
            <a:spLocks noGrp="1"/>
          </p:cNvSpPr>
          <p:nvPr>
            <p:ph idx="1"/>
          </p:nvPr>
        </p:nvSpPr>
        <p:spPr>
          <a:xfrm>
            <a:off x="609600" y="1905000"/>
            <a:ext cx="7924800" cy="4419600"/>
          </a:xfrm>
        </p:spPr>
        <p:txBody>
          <a:bodyPr>
            <a:noAutofit/>
          </a:bodyPr>
          <a:lstStyle/>
          <a:p>
            <a:pPr>
              <a:buClrTx/>
              <a:buSzPct val="50000"/>
              <a:buFont typeface="Wingdings" panose="05000000000000000000" pitchFamily="2" charset="2"/>
              <a:buChar char="Ø"/>
            </a:pPr>
            <a:endParaRPr lang="en-US" sz="2400" dirty="0">
              <a:latin typeface="+mj-lt"/>
            </a:endParaRPr>
          </a:p>
          <a:p>
            <a:pPr>
              <a:buClrTx/>
              <a:buSzPct val="50000"/>
              <a:buFont typeface="Wingdings" panose="05000000000000000000" pitchFamily="2" charset="2"/>
              <a:buChar char="Ø"/>
            </a:pPr>
            <a:r>
              <a:rPr lang="en-US" dirty="0">
                <a:latin typeface="+mj-lt"/>
              </a:rPr>
              <a:t>Federal rate on C Corporations net income lowered to a flat rate of 21% - This is a permanent change, not reset in 2025</a:t>
            </a:r>
          </a:p>
        </p:txBody>
      </p:sp>
      <p:cxnSp>
        <p:nvCxnSpPr>
          <p:cNvPr id="4" name="Straight Connector 3"/>
          <p:cNvCxnSpPr/>
          <p:nvPr/>
        </p:nvCxnSpPr>
        <p:spPr>
          <a:xfrm>
            <a:off x="0" y="1600200"/>
            <a:ext cx="9144000" cy="0"/>
          </a:xfrm>
          <a:prstGeom prst="line">
            <a:avLst/>
          </a:prstGeom>
          <a:ln w="762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5" name="Rectangle 4"/>
          <p:cNvSpPr/>
          <p:nvPr/>
        </p:nvSpPr>
        <p:spPr>
          <a:xfrm>
            <a:off x="31830" y="59802"/>
            <a:ext cx="9052560" cy="6766560"/>
          </a:xfrm>
          <a:prstGeom prst="rect">
            <a:avLst/>
          </a:prstGeom>
          <a:noFill/>
          <a:ln w="127000" cmpd="sng">
            <a:solidFill>
              <a:srgbClr val="67214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74018"/>
      </p:ext>
    </p:extLst>
  </p:cSld>
  <p:clrMapOvr>
    <a:masterClrMapping/>
  </p:clrMapOvr>
  <p:transition>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0800000"/>
              </a:lightRig>
            </a:scene3d>
            <a:sp3d>
              <a:bevelT w="27940" h="12700"/>
              <a:contourClr>
                <a:srgbClr val="DDDDDD"/>
              </a:contourClr>
            </a:sp3d>
          </a:bodyPr>
          <a:lstStyle/>
          <a:p>
            <a:r>
              <a:rPr lang="en-US" sz="3700" spc="150" dirty="0">
                <a:ln w="11430"/>
                <a:solidFill>
                  <a:srgbClr val="672146"/>
                </a:solidFill>
                <a:effectLst>
                  <a:outerShdw blurRad="25400" algn="tl" rotWithShape="0">
                    <a:srgbClr val="000000">
                      <a:alpha val="43000"/>
                    </a:srgbClr>
                  </a:outerShdw>
                </a:effectLst>
              </a:rPr>
              <a:t>Bonus Depreciation</a:t>
            </a:r>
          </a:p>
        </p:txBody>
      </p:sp>
      <p:sp>
        <p:nvSpPr>
          <p:cNvPr id="3" name="Content Placeholder 2"/>
          <p:cNvSpPr>
            <a:spLocks noGrp="1"/>
          </p:cNvSpPr>
          <p:nvPr>
            <p:ph idx="1"/>
          </p:nvPr>
        </p:nvSpPr>
        <p:spPr>
          <a:xfrm>
            <a:off x="609600" y="2209800"/>
            <a:ext cx="7848600" cy="3566160"/>
          </a:xfrm>
        </p:spPr>
        <p:txBody>
          <a:bodyPr>
            <a:noAutofit/>
          </a:bodyPr>
          <a:lstStyle/>
          <a:p>
            <a:pPr algn="just">
              <a:spcBef>
                <a:spcPts val="0"/>
              </a:spcBef>
              <a:spcAft>
                <a:spcPts val="1200"/>
              </a:spcAft>
              <a:buClrTx/>
              <a:buSzPct val="50000"/>
              <a:buFont typeface="Wingdings" panose="05000000000000000000" pitchFamily="2" charset="2"/>
              <a:buChar char="Ø"/>
            </a:pPr>
            <a:r>
              <a:rPr lang="en-US" sz="2400" dirty="0">
                <a:latin typeface="+mj-lt"/>
              </a:rPr>
              <a:t>Full expensing of qualified property placed in service after September 27, 2017.</a:t>
            </a:r>
          </a:p>
          <a:p>
            <a:pPr algn="just">
              <a:spcBef>
                <a:spcPts val="0"/>
              </a:spcBef>
              <a:spcAft>
                <a:spcPts val="1200"/>
              </a:spcAft>
              <a:buClrTx/>
              <a:buSzPct val="50000"/>
              <a:buFont typeface="Wingdings" panose="05000000000000000000" pitchFamily="2" charset="2"/>
              <a:buChar char="Ø"/>
            </a:pPr>
            <a:r>
              <a:rPr lang="en-US" sz="2400" dirty="0">
                <a:latin typeface="+mj-lt"/>
              </a:rPr>
              <a:t>Qualified property is tangible personal property with a recovery period of less than 20 years.</a:t>
            </a:r>
          </a:p>
          <a:p>
            <a:pPr algn="just">
              <a:spcBef>
                <a:spcPts val="0"/>
              </a:spcBef>
              <a:spcAft>
                <a:spcPts val="1200"/>
              </a:spcAft>
              <a:buClrTx/>
              <a:buSzPct val="50000"/>
              <a:buFont typeface="Wingdings" panose="05000000000000000000" pitchFamily="2" charset="2"/>
              <a:buChar char="Ø"/>
            </a:pPr>
            <a:r>
              <a:rPr lang="en-US" sz="2400" dirty="0">
                <a:latin typeface="+mj-lt"/>
              </a:rPr>
              <a:t>Can be preowned property under new law as long as it is new to the taxpayer.</a:t>
            </a:r>
          </a:p>
          <a:p>
            <a:pPr algn="just">
              <a:spcBef>
                <a:spcPts val="0"/>
              </a:spcBef>
              <a:spcAft>
                <a:spcPts val="1200"/>
              </a:spcAft>
              <a:buClrTx/>
              <a:buSzPct val="50000"/>
              <a:buFont typeface="Wingdings" panose="05000000000000000000" pitchFamily="2" charset="2"/>
              <a:buChar char="Ø"/>
            </a:pPr>
            <a:r>
              <a:rPr lang="en-US" sz="2400" dirty="0">
                <a:latin typeface="+mj-lt"/>
              </a:rPr>
              <a:t>Begins to phase out for property placed in service after January 1, 2023.</a:t>
            </a:r>
          </a:p>
        </p:txBody>
      </p:sp>
      <p:cxnSp>
        <p:nvCxnSpPr>
          <p:cNvPr id="4" name="Straight Connector 3"/>
          <p:cNvCxnSpPr/>
          <p:nvPr/>
        </p:nvCxnSpPr>
        <p:spPr>
          <a:xfrm>
            <a:off x="0" y="1600200"/>
            <a:ext cx="9144000" cy="0"/>
          </a:xfrm>
          <a:prstGeom prst="line">
            <a:avLst/>
          </a:prstGeom>
          <a:ln w="762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5" name="Rectangle 4"/>
          <p:cNvSpPr/>
          <p:nvPr/>
        </p:nvSpPr>
        <p:spPr>
          <a:xfrm>
            <a:off x="31830" y="59802"/>
            <a:ext cx="9052560" cy="6766560"/>
          </a:xfrm>
          <a:prstGeom prst="rect">
            <a:avLst/>
          </a:prstGeom>
          <a:noFill/>
          <a:ln w="127000" cmpd="sng">
            <a:solidFill>
              <a:srgbClr val="67214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0972181"/>
      </p:ext>
    </p:extLst>
  </p:cSld>
  <p:clrMapOvr>
    <a:masterClrMapping/>
  </p:clrMapOvr>
  <p:transition>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0800000"/>
              </a:lightRig>
            </a:scene3d>
            <a:sp3d>
              <a:bevelT w="27940" h="12700"/>
              <a:contourClr>
                <a:srgbClr val="DDDDDD"/>
              </a:contourClr>
            </a:sp3d>
          </a:bodyPr>
          <a:lstStyle/>
          <a:p>
            <a:r>
              <a:rPr lang="en-US" sz="3700" spc="150" dirty="0">
                <a:ln w="11430"/>
                <a:solidFill>
                  <a:srgbClr val="672146"/>
                </a:solidFill>
                <a:effectLst>
                  <a:outerShdw blurRad="25400" algn="tl" rotWithShape="0">
                    <a:srgbClr val="000000">
                      <a:alpha val="43000"/>
                    </a:srgbClr>
                  </a:outerShdw>
                </a:effectLst>
              </a:rPr>
              <a:t>Section 179 Changes</a:t>
            </a:r>
          </a:p>
        </p:txBody>
      </p:sp>
      <p:sp>
        <p:nvSpPr>
          <p:cNvPr id="3" name="Content Placeholder 2"/>
          <p:cNvSpPr>
            <a:spLocks noGrp="1"/>
          </p:cNvSpPr>
          <p:nvPr>
            <p:ph idx="1"/>
          </p:nvPr>
        </p:nvSpPr>
        <p:spPr>
          <a:xfrm>
            <a:off x="381000" y="2057400"/>
            <a:ext cx="8305800" cy="4495800"/>
          </a:xfrm>
        </p:spPr>
        <p:txBody>
          <a:bodyPr>
            <a:normAutofit fontScale="85000" lnSpcReduction="10000"/>
          </a:bodyPr>
          <a:lstStyle/>
          <a:p>
            <a:pPr>
              <a:spcBef>
                <a:spcPts val="0"/>
              </a:spcBef>
              <a:spcAft>
                <a:spcPts val="1200"/>
              </a:spcAft>
              <a:buClrTx/>
              <a:buSzPct val="50000"/>
              <a:buFont typeface="Wingdings" panose="05000000000000000000" pitchFamily="2" charset="2"/>
              <a:buChar char="Ø"/>
            </a:pPr>
            <a:r>
              <a:rPr lang="en-US" sz="2600" dirty="0">
                <a:latin typeface="+mj-lt"/>
              </a:rPr>
              <a:t>The TCJA raises the pre—inflation—adjusted annual dollar limit from $500,000 to $1,000,000.</a:t>
            </a:r>
          </a:p>
          <a:p>
            <a:pPr lvl="1">
              <a:spcBef>
                <a:spcPts val="0"/>
              </a:spcBef>
              <a:spcAft>
                <a:spcPts val="1200"/>
              </a:spcAft>
              <a:buClrTx/>
              <a:buSzPct val="50000"/>
              <a:buFont typeface="Wingdings" panose="05000000000000000000" pitchFamily="2" charset="2"/>
              <a:buChar char="Ø"/>
            </a:pPr>
            <a:r>
              <a:rPr lang="en-US" sz="2200" dirty="0">
                <a:latin typeface="+mj-lt"/>
              </a:rPr>
              <a:t>The law also increases the pre—inflation—adjusted beginning of the phase down threshold from $2 million to $2.5 million.</a:t>
            </a:r>
          </a:p>
          <a:p>
            <a:pPr>
              <a:spcBef>
                <a:spcPts val="0"/>
              </a:spcBef>
              <a:spcAft>
                <a:spcPts val="1200"/>
              </a:spcAft>
              <a:buClrTx/>
              <a:buSzPct val="50000"/>
              <a:buFont typeface="Wingdings" panose="05000000000000000000" pitchFamily="2" charset="2"/>
              <a:buChar char="Ø"/>
            </a:pPr>
            <a:r>
              <a:rPr lang="en-US" sz="2600" dirty="0">
                <a:latin typeface="+mj-lt"/>
              </a:rPr>
              <a:t>Qualified Property – Improvements, roofs, HVAC, fire and alarm</a:t>
            </a:r>
          </a:p>
          <a:p>
            <a:pPr lvl="1">
              <a:spcBef>
                <a:spcPts val="0"/>
              </a:spcBef>
              <a:spcAft>
                <a:spcPts val="1200"/>
              </a:spcAft>
              <a:buClrTx/>
              <a:buSzPct val="50000"/>
              <a:buFont typeface="Wingdings" panose="05000000000000000000" pitchFamily="2" charset="2"/>
              <a:buChar char="Ø"/>
            </a:pPr>
            <a:r>
              <a:rPr lang="en-US" dirty="0">
                <a:latin typeface="+mj-lt"/>
              </a:rPr>
              <a:t>The definition of “qualified property” for section 179 is expanded to include the following if placed in service after December 31, 2017:</a:t>
            </a:r>
          </a:p>
          <a:p>
            <a:pPr lvl="1">
              <a:spcBef>
                <a:spcPts val="0"/>
              </a:spcBef>
              <a:spcAft>
                <a:spcPts val="1200"/>
              </a:spcAft>
              <a:buClrTx/>
              <a:buSzPct val="50000"/>
              <a:buFont typeface="Wingdings" panose="05000000000000000000" pitchFamily="2" charset="2"/>
              <a:buChar char="Ø"/>
            </a:pPr>
            <a:r>
              <a:rPr lang="en-US" dirty="0">
                <a:latin typeface="+mj-lt"/>
              </a:rPr>
              <a:t>Qualified improvement property</a:t>
            </a:r>
          </a:p>
          <a:p>
            <a:pPr lvl="1">
              <a:spcBef>
                <a:spcPts val="0"/>
              </a:spcBef>
              <a:spcAft>
                <a:spcPts val="1200"/>
              </a:spcAft>
              <a:buClrTx/>
              <a:buSzPct val="50000"/>
              <a:buFont typeface="Wingdings" panose="05000000000000000000" pitchFamily="2" charset="2"/>
              <a:buChar char="Ø"/>
            </a:pPr>
            <a:r>
              <a:rPr lang="en-US" dirty="0">
                <a:latin typeface="+mj-lt"/>
              </a:rPr>
              <a:t>Roofs, HVAC property, fire protection and alarm systems/security systems</a:t>
            </a:r>
          </a:p>
          <a:p>
            <a:pPr>
              <a:spcBef>
                <a:spcPts val="0"/>
              </a:spcBef>
              <a:spcAft>
                <a:spcPts val="1200"/>
              </a:spcAft>
              <a:buClrTx/>
              <a:buSzPct val="50000"/>
              <a:buFont typeface="Wingdings" panose="05000000000000000000" pitchFamily="2" charset="2"/>
              <a:buChar char="Ø"/>
            </a:pPr>
            <a:endParaRPr lang="en-US" sz="2600" dirty="0">
              <a:latin typeface="+mj-lt"/>
            </a:endParaRPr>
          </a:p>
        </p:txBody>
      </p:sp>
      <p:cxnSp>
        <p:nvCxnSpPr>
          <p:cNvPr id="4" name="Straight Connector 3"/>
          <p:cNvCxnSpPr/>
          <p:nvPr/>
        </p:nvCxnSpPr>
        <p:spPr>
          <a:xfrm>
            <a:off x="0" y="1524000"/>
            <a:ext cx="9144000" cy="0"/>
          </a:xfrm>
          <a:prstGeom prst="line">
            <a:avLst/>
          </a:prstGeom>
          <a:ln w="762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5" name="Rectangle 4"/>
          <p:cNvSpPr/>
          <p:nvPr/>
        </p:nvSpPr>
        <p:spPr>
          <a:xfrm>
            <a:off x="31830" y="59802"/>
            <a:ext cx="9052560" cy="6766560"/>
          </a:xfrm>
          <a:prstGeom prst="rect">
            <a:avLst/>
          </a:prstGeom>
          <a:noFill/>
          <a:ln w="127000" cmpd="sng">
            <a:solidFill>
              <a:srgbClr val="67214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352608"/>
      </p:ext>
    </p:extLst>
  </p:cSld>
  <p:clrMapOvr>
    <a:masterClrMapping/>
  </p:clrMapOvr>
  <p:transition>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0800000"/>
              </a:lightRig>
            </a:scene3d>
            <a:sp3d>
              <a:bevelT w="27940" h="12700"/>
              <a:contourClr>
                <a:srgbClr val="DDDDDD"/>
              </a:contourClr>
            </a:sp3d>
          </a:bodyPr>
          <a:lstStyle/>
          <a:p>
            <a:r>
              <a:rPr lang="en-US" sz="3700" spc="150" dirty="0">
                <a:ln w="11430"/>
                <a:solidFill>
                  <a:srgbClr val="672146"/>
                </a:solidFill>
                <a:effectLst>
                  <a:outerShdw blurRad="25400" algn="tl" rotWithShape="0">
                    <a:srgbClr val="000000">
                      <a:alpha val="43000"/>
                    </a:srgbClr>
                  </a:outerShdw>
                </a:effectLst>
              </a:rPr>
              <a:t>Luxury Auto and SUV</a:t>
            </a:r>
          </a:p>
        </p:txBody>
      </p:sp>
      <p:sp>
        <p:nvSpPr>
          <p:cNvPr id="3" name="Content Placeholder 2"/>
          <p:cNvSpPr>
            <a:spLocks noGrp="1"/>
          </p:cNvSpPr>
          <p:nvPr>
            <p:ph idx="1"/>
          </p:nvPr>
        </p:nvSpPr>
        <p:spPr>
          <a:xfrm>
            <a:off x="914400" y="2072640"/>
            <a:ext cx="7239000" cy="4709160"/>
          </a:xfrm>
        </p:spPr>
        <p:txBody>
          <a:bodyPr>
            <a:normAutofit fontScale="77500" lnSpcReduction="20000"/>
          </a:bodyPr>
          <a:lstStyle/>
          <a:p>
            <a:pPr>
              <a:lnSpc>
                <a:spcPct val="120000"/>
              </a:lnSpc>
              <a:spcBef>
                <a:spcPts val="0"/>
              </a:spcBef>
              <a:spcAft>
                <a:spcPts val="1200"/>
              </a:spcAft>
              <a:buClrTx/>
              <a:buSzPct val="50000"/>
              <a:buFont typeface="Wingdings" panose="05000000000000000000" pitchFamily="2" charset="2"/>
              <a:buChar char="Ø"/>
            </a:pPr>
            <a:r>
              <a:rPr lang="en-US" dirty="0">
                <a:latin typeface="+mj-lt"/>
              </a:rPr>
              <a:t>If placed in service after December 31, 2017 and bonus depreciation is not claimed:</a:t>
            </a:r>
          </a:p>
          <a:p>
            <a:pPr lvl="1">
              <a:lnSpc>
                <a:spcPct val="120000"/>
              </a:lnSpc>
              <a:spcBef>
                <a:spcPts val="0"/>
              </a:spcBef>
              <a:spcAft>
                <a:spcPts val="1200"/>
              </a:spcAft>
              <a:buClrTx/>
              <a:buSzPct val="50000"/>
              <a:buFont typeface="Wingdings" panose="05000000000000000000" pitchFamily="2" charset="2"/>
              <a:buChar char="Ø"/>
            </a:pPr>
            <a:r>
              <a:rPr lang="en-US" dirty="0">
                <a:latin typeface="+mj-lt"/>
              </a:rPr>
              <a:t>First year depreciation increased to $10,000</a:t>
            </a:r>
          </a:p>
          <a:p>
            <a:pPr lvl="1">
              <a:lnSpc>
                <a:spcPct val="120000"/>
              </a:lnSpc>
              <a:spcBef>
                <a:spcPts val="0"/>
              </a:spcBef>
              <a:spcAft>
                <a:spcPts val="1200"/>
              </a:spcAft>
              <a:buClrTx/>
              <a:buSzPct val="50000"/>
              <a:buFont typeface="Wingdings" panose="05000000000000000000" pitchFamily="2" charset="2"/>
              <a:buChar char="Ø"/>
            </a:pPr>
            <a:r>
              <a:rPr lang="en-US" dirty="0">
                <a:latin typeface="+mj-lt"/>
              </a:rPr>
              <a:t>Second year depreciation is $16,000</a:t>
            </a:r>
          </a:p>
          <a:p>
            <a:pPr lvl="1">
              <a:lnSpc>
                <a:spcPct val="120000"/>
              </a:lnSpc>
              <a:spcBef>
                <a:spcPts val="0"/>
              </a:spcBef>
              <a:spcAft>
                <a:spcPts val="1200"/>
              </a:spcAft>
              <a:buClrTx/>
              <a:buSzPct val="50000"/>
              <a:buFont typeface="Wingdings" panose="05000000000000000000" pitchFamily="2" charset="2"/>
              <a:buChar char="Ø"/>
            </a:pPr>
            <a:r>
              <a:rPr lang="en-US" dirty="0">
                <a:latin typeface="+mj-lt"/>
              </a:rPr>
              <a:t>Third year depreciation is $9,600</a:t>
            </a:r>
          </a:p>
          <a:p>
            <a:pPr lvl="1">
              <a:lnSpc>
                <a:spcPct val="120000"/>
              </a:lnSpc>
              <a:spcBef>
                <a:spcPts val="0"/>
              </a:spcBef>
              <a:spcAft>
                <a:spcPts val="1200"/>
              </a:spcAft>
              <a:buClrTx/>
              <a:buSzPct val="50000"/>
              <a:buFont typeface="Wingdings" panose="05000000000000000000" pitchFamily="2" charset="2"/>
              <a:buChar char="Ø"/>
            </a:pPr>
            <a:r>
              <a:rPr lang="en-US" dirty="0">
                <a:latin typeface="+mj-lt"/>
              </a:rPr>
              <a:t>Each year thereafter is $5,760</a:t>
            </a:r>
          </a:p>
          <a:p>
            <a:pPr>
              <a:lnSpc>
                <a:spcPct val="120000"/>
              </a:lnSpc>
              <a:spcBef>
                <a:spcPts val="0"/>
              </a:spcBef>
              <a:spcAft>
                <a:spcPts val="1200"/>
              </a:spcAft>
              <a:buClrTx/>
              <a:buSzPct val="50000"/>
              <a:buFont typeface="Wingdings" panose="05000000000000000000" pitchFamily="2" charset="2"/>
              <a:buChar char="Ø"/>
            </a:pPr>
            <a:r>
              <a:rPr lang="en-US" dirty="0">
                <a:latin typeface="+mj-lt"/>
              </a:rPr>
              <a:t>Additional $8,000 bonus depreciation allowed in first year.</a:t>
            </a:r>
          </a:p>
          <a:p>
            <a:pPr>
              <a:lnSpc>
                <a:spcPct val="120000"/>
              </a:lnSpc>
              <a:spcBef>
                <a:spcPts val="0"/>
              </a:spcBef>
              <a:spcAft>
                <a:spcPts val="1200"/>
              </a:spcAft>
              <a:buClrTx/>
              <a:buSzPct val="50000"/>
              <a:buFont typeface="Wingdings" panose="05000000000000000000" pitchFamily="2" charset="2"/>
              <a:buChar char="Ø"/>
            </a:pPr>
            <a:r>
              <a:rPr lang="en-US" dirty="0">
                <a:latin typeface="+mj-lt"/>
              </a:rPr>
              <a:t>SUV over 6,000 pounds eligible for 100% bonus depreciation.</a:t>
            </a:r>
          </a:p>
        </p:txBody>
      </p:sp>
      <p:cxnSp>
        <p:nvCxnSpPr>
          <p:cNvPr id="4" name="Straight Connector 3"/>
          <p:cNvCxnSpPr/>
          <p:nvPr/>
        </p:nvCxnSpPr>
        <p:spPr>
          <a:xfrm>
            <a:off x="0" y="1524000"/>
            <a:ext cx="9144000" cy="0"/>
          </a:xfrm>
          <a:prstGeom prst="line">
            <a:avLst/>
          </a:prstGeom>
          <a:ln w="762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5" name="Rectangle 4"/>
          <p:cNvSpPr/>
          <p:nvPr/>
        </p:nvSpPr>
        <p:spPr>
          <a:xfrm>
            <a:off x="31830" y="59802"/>
            <a:ext cx="9052560" cy="6766560"/>
          </a:xfrm>
          <a:prstGeom prst="rect">
            <a:avLst/>
          </a:prstGeom>
          <a:noFill/>
          <a:ln w="127000" cmpd="sng">
            <a:solidFill>
              <a:srgbClr val="67214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229008"/>
      </p:ext>
    </p:extLst>
  </p:cSld>
  <p:clrMapOvr>
    <a:masterClrMapping/>
  </p:clrMapOvr>
  <p:transition>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scene3d>
              <a:camera prst="orthographicFront"/>
              <a:lightRig rig="soft" dir="t">
                <a:rot lat="0" lon="0" rev="10800000"/>
              </a:lightRig>
            </a:scene3d>
            <a:sp3d>
              <a:bevelT w="27940" h="12700"/>
              <a:contourClr>
                <a:srgbClr val="DDDDDD"/>
              </a:contourClr>
            </a:sp3d>
          </a:bodyPr>
          <a:lstStyle/>
          <a:p>
            <a:r>
              <a:rPr lang="en-US" sz="3700" spc="150" dirty="0">
                <a:ln w="11430"/>
                <a:solidFill>
                  <a:srgbClr val="672146"/>
                </a:solidFill>
                <a:effectLst>
                  <a:outerShdw blurRad="25400" algn="tl" rotWithShape="0">
                    <a:srgbClr val="000000">
                      <a:alpha val="43000"/>
                    </a:srgbClr>
                  </a:outerShdw>
                </a:effectLst>
              </a:rPr>
              <a:t>Entertainment Expenses</a:t>
            </a:r>
          </a:p>
        </p:txBody>
      </p:sp>
      <p:sp>
        <p:nvSpPr>
          <p:cNvPr id="3" name="Content Placeholder 2"/>
          <p:cNvSpPr>
            <a:spLocks noGrp="1"/>
          </p:cNvSpPr>
          <p:nvPr>
            <p:ph idx="1"/>
          </p:nvPr>
        </p:nvSpPr>
        <p:spPr>
          <a:xfrm>
            <a:off x="152400" y="1447800"/>
            <a:ext cx="8686800" cy="1447800"/>
          </a:xfrm>
        </p:spPr>
        <p:txBody>
          <a:bodyPr>
            <a:normAutofit/>
          </a:bodyPr>
          <a:lstStyle/>
          <a:p>
            <a:pPr algn="just">
              <a:spcBef>
                <a:spcPts val="0"/>
              </a:spcBef>
              <a:spcAft>
                <a:spcPts val="1200"/>
              </a:spcAft>
              <a:buClrTx/>
              <a:buSzPct val="50000"/>
              <a:buFont typeface="Wingdings" panose="05000000000000000000" pitchFamily="2" charset="2"/>
              <a:buChar char="Ø"/>
            </a:pPr>
            <a:r>
              <a:rPr lang="en-US" sz="1800" dirty="0">
                <a:latin typeface="+mj-lt"/>
              </a:rPr>
              <a:t>In general, the new tax Act provides for stricter limits on the deductibility of business meals and entertainment expenses. </a:t>
            </a:r>
          </a:p>
          <a:p>
            <a:pPr algn="just">
              <a:spcBef>
                <a:spcPts val="0"/>
              </a:spcBef>
              <a:spcAft>
                <a:spcPts val="1200"/>
              </a:spcAft>
              <a:buClrTx/>
              <a:buSzPct val="50000"/>
              <a:buFont typeface="Wingdings" panose="05000000000000000000" pitchFamily="2" charset="2"/>
              <a:buChar char="Ø"/>
            </a:pPr>
            <a:r>
              <a:rPr lang="en-US" sz="1800" dirty="0">
                <a:latin typeface="+mj-lt"/>
              </a:rPr>
              <a:t>Businesses should keep the new rules in mind as they plan their 2018 meals and entertainment budgets</a:t>
            </a:r>
            <a:r>
              <a:rPr lang="en-US" sz="2400" dirty="0">
                <a:latin typeface="+mj-lt"/>
              </a:rPr>
              <a:t>. </a:t>
            </a:r>
          </a:p>
        </p:txBody>
      </p:sp>
      <p:cxnSp>
        <p:nvCxnSpPr>
          <p:cNvPr id="5" name="Straight Connector 4"/>
          <p:cNvCxnSpPr/>
          <p:nvPr/>
        </p:nvCxnSpPr>
        <p:spPr>
          <a:xfrm>
            <a:off x="0" y="1219200"/>
            <a:ext cx="9144000" cy="0"/>
          </a:xfrm>
          <a:prstGeom prst="line">
            <a:avLst/>
          </a:prstGeom>
          <a:ln w="762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424362147"/>
              </p:ext>
            </p:extLst>
          </p:nvPr>
        </p:nvGraphicFramePr>
        <p:xfrm>
          <a:off x="228601" y="2971800"/>
          <a:ext cx="8686799" cy="3339465"/>
        </p:xfrm>
        <a:graphic>
          <a:graphicData uri="http://schemas.openxmlformats.org/drawingml/2006/table">
            <a:tbl>
              <a:tblPr/>
              <a:tblGrid>
                <a:gridCol w="2514600">
                  <a:extLst>
                    <a:ext uri="{9D8B030D-6E8A-4147-A177-3AD203B41FA5}">
                      <a16:colId xmlns:a16="http://schemas.microsoft.com/office/drawing/2014/main" val="20000"/>
                    </a:ext>
                  </a:extLst>
                </a:gridCol>
                <a:gridCol w="3657599">
                  <a:extLst>
                    <a:ext uri="{9D8B030D-6E8A-4147-A177-3AD203B41FA5}">
                      <a16:colId xmlns:a16="http://schemas.microsoft.com/office/drawing/2014/main" val="20001"/>
                    </a:ext>
                  </a:extLst>
                </a:gridCol>
                <a:gridCol w="2514600">
                  <a:extLst>
                    <a:ext uri="{9D8B030D-6E8A-4147-A177-3AD203B41FA5}">
                      <a16:colId xmlns:a16="http://schemas.microsoft.com/office/drawing/2014/main" val="20002"/>
                    </a:ext>
                  </a:extLst>
                </a:gridCol>
              </a:tblGrid>
              <a:tr h="241986">
                <a:tc>
                  <a:txBody>
                    <a:bodyPr/>
                    <a:lstStyle/>
                    <a:p>
                      <a:pPr algn="ctr" fontAlgn="b"/>
                      <a:r>
                        <a:rPr lang="en-US" sz="2000" b="1" i="0" u="none" strike="noStrike" dirty="0">
                          <a:solidFill>
                            <a:srgbClr val="FFFFFF"/>
                          </a:solidFill>
                          <a:effectLst/>
                          <a:latin typeface="Calibri"/>
                        </a:rPr>
                        <a:t>Expense</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672146"/>
                    </a:solidFill>
                  </a:tcPr>
                </a:tc>
                <a:tc>
                  <a:txBody>
                    <a:bodyPr/>
                    <a:lstStyle/>
                    <a:p>
                      <a:pPr algn="ctr" fontAlgn="b"/>
                      <a:r>
                        <a:rPr lang="en-US" sz="1600" b="1" i="0" u="none" strike="noStrike" dirty="0">
                          <a:solidFill>
                            <a:srgbClr val="FFFFFF"/>
                          </a:solidFill>
                          <a:effectLst/>
                          <a:latin typeface="Calibri"/>
                        </a:rPr>
                        <a:t>Old</a:t>
                      </a:r>
                      <a:r>
                        <a:rPr lang="en-US" sz="1600" b="1" i="0" u="none" strike="noStrike" baseline="0" dirty="0">
                          <a:solidFill>
                            <a:srgbClr val="FFFFFF"/>
                          </a:solidFill>
                          <a:effectLst/>
                          <a:latin typeface="Calibri"/>
                        </a:rPr>
                        <a:t> Rules</a:t>
                      </a:r>
                      <a:endParaRPr lang="en-US" sz="1600" b="1" i="0" u="none" strike="noStrike" dirty="0">
                        <a:solidFill>
                          <a:srgbClr val="FFFFFF"/>
                        </a:solidFill>
                        <a:effectLst/>
                        <a:latin typeface="Calibri"/>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672146"/>
                    </a:solidFill>
                  </a:tcPr>
                </a:tc>
                <a:tc>
                  <a:txBody>
                    <a:bodyPr/>
                    <a:lstStyle/>
                    <a:p>
                      <a:pPr algn="ctr" fontAlgn="b"/>
                      <a:r>
                        <a:rPr lang="en-US" sz="2000" b="1" i="0" u="none" strike="noStrike" dirty="0">
                          <a:solidFill>
                            <a:srgbClr val="FFFFFF"/>
                          </a:solidFill>
                          <a:effectLst/>
                          <a:latin typeface="Calibri"/>
                        </a:rPr>
                        <a:t>New Expense Rule</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672146"/>
                    </a:solidFill>
                  </a:tcPr>
                </a:tc>
                <a:extLst>
                  <a:ext uri="{0D108BD9-81ED-4DB2-BD59-A6C34878D82A}">
                    <a16:rowId xmlns:a16="http://schemas.microsoft.com/office/drawing/2014/main" val="10000"/>
                  </a:ext>
                </a:extLst>
              </a:tr>
              <a:tr h="241986">
                <a:tc>
                  <a:txBody>
                    <a:bodyPr/>
                    <a:lstStyle/>
                    <a:p>
                      <a:pPr algn="l" fontAlgn="b"/>
                      <a:r>
                        <a:rPr lang="en-US" sz="1800" b="1" i="0" u="none" strike="noStrike" dirty="0">
                          <a:solidFill>
                            <a:schemeClr val="tx1"/>
                          </a:solidFill>
                          <a:effectLst/>
                          <a:latin typeface="Calibri"/>
                        </a:rPr>
                        <a:t>Office Holiday Party</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lvl="0" algn="l" fontAlgn="b"/>
                      <a:r>
                        <a:rPr lang="en-US" sz="1600" b="1" i="0" u="none" strike="noStrike" dirty="0">
                          <a:solidFill>
                            <a:schemeClr val="tx1"/>
                          </a:solidFill>
                          <a:effectLst/>
                          <a:latin typeface="Calibri"/>
                        </a:rPr>
                        <a:t>100% deductible</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lvl="0" algn="l" fontAlgn="b"/>
                      <a:r>
                        <a:rPr lang="en-US" sz="1600" b="1" i="0" u="none" strike="noStrike" dirty="0">
                          <a:solidFill>
                            <a:schemeClr val="tx1"/>
                          </a:solidFill>
                          <a:effectLst/>
                          <a:latin typeface="Calibri"/>
                        </a:rPr>
                        <a:t>100% deductible</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1986">
                <a:tc>
                  <a:txBody>
                    <a:bodyPr/>
                    <a:lstStyle/>
                    <a:p>
                      <a:pPr algn="l" fontAlgn="b"/>
                      <a:r>
                        <a:rPr kumimoji="0" lang="en-US" sz="1800" b="1" i="0" u="none" strike="noStrike" kern="1200" dirty="0">
                          <a:solidFill>
                            <a:schemeClr val="tx1"/>
                          </a:solidFill>
                          <a:effectLst/>
                          <a:latin typeface="Calibri"/>
                          <a:ea typeface="+mn-ea"/>
                          <a:cs typeface="+mn-cs"/>
                        </a:rPr>
                        <a:t>Entertaining</a:t>
                      </a:r>
                      <a:r>
                        <a:rPr lang="en-US" sz="1800" b="1" i="0" u="none" strike="noStrike" dirty="0">
                          <a:solidFill>
                            <a:schemeClr val="tx1"/>
                          </a:solidFill>
                          <a:effectLst/>
                          <a:latin typeface="Calibri"/>
                        </a:rPr>
                        <a:t> Clients</a:t>
                      </a:r>
                    </a:p>
                  </a:txBody>
                  <a:tcPr marL="9525" marR="9525" marT="952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lvl="0" algn="l" fontAlgn="b"/>
                      <a:r>
                        <a:rPr lang="en-US" sz="1600" b="1" i="0" u="none" strike="noStrike" dirty="0">
                          <a:solidFill>
                            <a:schemeClr val="tx1"/>
                          </a:solidFill>
                          <a:effectLst/>
                          <a:latin typeface="Calibri"/>
                        </a:rPr>
                        <a:t>50% deductible</a:t>
                      </a:r>
                    </a:p>
                    <a:p>
                      <a:pPr lvl="0" algn="l" fontAlgn="b"/>
                      <a:r>
                        <a:rPr lang="en-US" sz="1600" b="1" i="0" u="none" strike="noStrike" dirty="0">
                          <a:solidFill>
                            <a:schemeClr val="tx1"/>
                          </a:solidFill>
                          <a:effectLst/>
                          <a:latin typeface="Calibri"/>
                        </a:rPr>
                        <a:t>Event</a:t>
                      </a:r>
                      <a:r>
                        <a:rPr lang="en-US" sz="1600" b="1" i="0" u="none" strike="noStrike" baseline="0" dirty="0">
                          <a:solidFill>
                            <a:schemeClr val="tx1"/>
                          </a:solidFill>
                          <a:effectLst/>
                          <a:latin typeface="Calibri"/>
                        </a:rPr>
                        <a:t> tickets, 50% deductible for face value of ticket; anything above face value is non-deductible</a:t>
                      </a:r>
                    </a:p>
                    <a:p>
                      <a:pPr lvl="0" algn="l" fontAlgn="b"/>
                      <a:r>
                        <a:rPr lang="en-US" sz="1600" b="1" i="0" u="none" strike="noStrike" baseline="0" dirty="0">
                          <a:solidFill>
                            <a:schemeClr val="tx1"/>
                          </a:solidFill>
                          <a:effectLst/>
                          <a:latin typeface="Calibri"/>
                        </a:rPr>
                        <a:t>Tickets to qualified charitable events are 100% deductible</a:t>
                      </a:r>
                      <a:endParaRPr lang="en-US" sz="1600" b="1" i="0" u="none" strike="noStrike" dirty="0">
                        <a:solidFill>
                          <a:schemeClr val="tx1"/>
                        </a:solidFill>
                        <a:effectLst/>
                        <a:latin typeface="Calibri"/>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lvl="0" algn="l" fontAlgn="b"/>
                      <a:r>
                        <a:rPr lang="en-US" sz="1600" b="1" i="0" u="none" strike="noStrike" dirty="0">
                          <a:solidFill>
                            <a:schemeClr val="tx1"/>
                          </a:solidFill>
                          <a:effectLst/>
                          <a:latin typeface="Calibri"/>
                        </a:rPr>
                        <a:t>No deduction</a:t>
                      </a:r>
                      <a:r>
                        <a:rPr lang="en-US" sz="1600" b="1" i="0" u="none" strike="noStrike" baseline="0" dirty="0">
                          <a:solidFill>
                            <a:schemeClr val="tx1"/>
                          </a:solidFill>
                          <a:effectLst/>
                          <a:latin typeface="Calibri"/>
                        </a:rPr>
                        <a:t> for entertainment expenses</a:t>
                      </a:r>
                      <a:endParaRPr lang="en-US" sz="1600" b="1" i="0" u="none" strike="noStrike" dirty="0">
                        <a:solidFill>
                          <a:schemeClr val="tx1"/>
                        </a:solidFill>
                        <a:effectLst/>
                        <a:latin typeface="Calibri"/>
                      </a:endParaRPr>
                    </a:p>
                  </a:txBody>
                  <a:tcPr marL="9525" marR="9525" marT="952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1986">
                <a:tc>
                  <a:txBody>
                    <a:bodyPr/>
                    <a:lstStyle/>
                    <a:p>
                      <a:pPr algn="l" fontAlgn="b"/>
                      <a:r>
                        <a:rPr lang="en-US" sz="1800" b="1" i="0" u="none" strike="noStrike" dirty="0">
                          <a:solidFill>
                            <a:schemeClr val="tx1"/>
                          </a:solidFill>
                          <a:effectLst/>
                          <a:latin typeface="Calibri"/>
                        </a:rPr>
                        <a:t>Business Meals</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lvl="0" algn="l" fontAlgn="b"/>
                      <a:r>
                        <a:rPr lang="en-US" sz="1600" b="1" i="0" u="none" strike="noStrike" dirty="0">
                          <a:solidFill>
                            <a:schemeClr val="tx1"/>
                          </a:solidFill>
                          <a:effectLst/>
                          <a:latin typeface="Calibri"/>
                        </a:rPr>
                        <a:t>50% deductible</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lvl="0" algn="l" fontAlgn="b"/>
                      <a:r>
                        <a:rPr lang="en-US" sz="1600" b="1" i="0" u="none" strike="noStrike" dirty="0">
                          <a:solidFill>
                            <a:schemeClr val="tx1"/>
                          </a:solidFill>
                          <a:effectLst/>
                          <a:latin typeface="Calibri"/>
                        </a:rPr>
                        <a:t>50% deductible</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41986">
                <a:tc>
                  <a:txBody>
                    <a:bodyPr/>
                    <a:lstStyle/>
                    <a:p>
                      <a:pPr marL="0" algn="l" rtl="0" eaLnBrk="1" fontAlgn="b" latinLnBrk="0" hangingPunct="1"/>
                      <a:r>
                        <a:rPr kumimoji="0" lang="en-US" sz="1800" b="1" i="0" u="none" strike="noStrike" kern="1200" dirty="0">
                          <a:solidFill>
                            <a:schemeClr val="tx1"/>
                          </a:solidFill>
                          <a:effectLst/>
                          <a:latin typeface="Calibri"/>
                          <a:ea typeface="+mn-ea"/>
                          <a:cs typeface="+mn-cs"/>
                        </a:rPr>
                        <a:t>Meals Provided for Convenience of Employer</a:t>
                      </a:r>
                    </a:p>
                  </a:txBody>
                  <a:tcPr marL="9525" marR="9525" marT="952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lvl="0" algn="l" fontAlgn="b"/>
                      <a:r>
                        <a:rPr lang="en-US" sz="1600" b="1" i="0" u="none" strike="noStrike" dirty="0">
                          <a:solidFill>
                            <a:schemeClr val="tx1"/>
                          </a:solidFill>
                          <a:effectLst/>
                          <a:latin typeface="Calibri"/>
                        </a:rPr>
                        <a:t>100% deductible provided they are excludible from employees’ gross income</a:t>
                      </a:r>
                      <a:r>
                        <a:rPr lang="en-US" sz="1600" b="1" i="0" u="none" strike="noStrike" baseline="0" dirty="0">
                          <a:solidFill>
                            <a:schemeClr val="tx1"/>
                          </a:solidFill>
                          <a:effectLst/>
                          <a:latin typeface="Calibri"/>
                        </a:rPr>
                        <a:t> as de </a:t>
                      </a:r>
                      <a:r>
                        <a:rPr lang="en-US" sz="1600" b="1" i="0" u="none" strike="noStrike" baseline="0" dirty="0" err="1">
                          <a:solidFill>
                            <a:schemeClr val="tx1"/>
                          </a:solidFill>
                          <a:effectLst/>
                          <a:latin typeface="Calibri"/>
                        </a:rPr>
                        <a:t>minimis</a:t>
                      </a:r>
                      <a:r>
                        <a:rPr lang="en-US" sz="1600" b="1" i="0" u="none" strike="noStrike" baseline="0" dirty="0">
                          <a:solidFill>
                            <a:schemeClr val="tx1"/>
                          </a:solidFill>
                          <a:effectLst/>
                          <a:latin typeface="Calibri"/>
                        </a:rPr>
                        <a:t> fringe benefits; otherwise, 50%</a:t>
                      </a:r>
                      <a:endParaRPr lang="en-US" sz="1600" b="1" i="0" u="none" strike="noStrike" dirty="0">
                        <a:solidFill>
                          <a:schemeClr val="tx1"/>
                        </a:solidFill>
                        <a:effectLst/>
                        <a:latin typeface="Calibri"/>
                      </a:endParaRPr>
                    </a:p>
                  </a:txBody>
                  <a:tcPr marL="9525" marR="9525" marT="952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lvl="0" algn="l" fontAlgn="b"/>
                      <a:r>
                        <a:rPr lang="en-US" sz="1600" b="1" i="0" u="none" strike="noStrike" dirty="0">
                          <a:solidFill>
                            <a:schemeClr val="tx1"/>
                          </a:solidFill>
                          <a:effectLst/>
                          <a:latin typeface="Calibri"/>
                        </a:rPr>
                        <a:t>50% deductible (nondeductible after 2025)</a:t>
                      </a:r>
                    </a:p>
                  </a:txBody>
                  <a:tcPr marL="9525" marR="9525" marT="952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6" name="Rectangle 5"/>
          <p:cNvSpPr/>
          <p:nvPr/>
        </p:nvSpPr>
        <p:spPr>
          <a:xfrm>
            <a:off x="31830" y="59802"/>
            <a:ext cx="9052560" cy="6766560"/>
          </a:xfrm>
          <a:prstGeom prst="rect">
            <a:avLst/>
          </a:prstGeom>
          <a:noFill/>
          <a:ln w="127000" cmpd="sng">
            <a:solidFill>
              <a:srgbClr val="67214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526151"/>
      </p:ext>
    </p:extLst>
  </p:cSld>
  <p:clrMapOvr>
    <a:masterClrMapping/>
  </p:clrMapOvr>
  <p:transition>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soft" dir="t">
                <a:rot lat="0" lon="0" rev="10800000"/>
              </a:lightRig>
            </a:scene3d>
            <a:sp3d>
              <a:bevelT w="27940" h="12700"/>
              <a:contourClr>
                <a:srgbClr val="DDDDDD"/>
              </a:contourClr>
            </a:sp3d>
          </a:bodyPr>
          <a:lstStyle/>
          <a:p>
            <a:r>
              <a:rPr lang="en-US" sz="3700" spc="150" dirty="0">
                <a:ln w="11430"/>
                <a:solidFill>
                  <a:srgbClr val="672146"/>
                </a:solidFill>
                <a:effectLst>
                  <a:outerShdw blurRad="25400" algn="tl" rotWithShape="0">
                    <a:srgbClr val="000000">
                      <a:alpha val="43000"/>
                    </a:srgbClr>
                  </a:outerShdw>
                </a:effectLst>
              </a:rPr>
              <a:t>Gift/Estate/Generation-Skipping Transfer (GST) Tax Exemption</a:t>
            </a:r>
          </a:p>
        </p:txBody>
      </p:sp>
      <p:sp>
        <p:nvSpPr>
          <p:cNvPr id="3" name="Content Placeholder 2"/>
          <p:cNvSpPr>
            <a:spLocks noGrp="1"/>
          </p:cNvSpPr>
          <p:nvPr>
            <p:ph idx="1"/>
          </p:nvPr>
        </p:nvSpPr>
        <p:spPr>
          <a:xfrm>
            <a:off x="457200" y="2438400"/>
            <a:ext cx="8229600" cy="3505200"/>
          </a:xfrm>
        </p:spPr>
        <p:txBody>
          <a:bodyPr>
            <a:noAutofit/>
          </a:bodyPr>
          <a:lstStyle/>
          <a:p>
            <a:pPr marL="137160" indent="0">
              <a:buClrTx/>
              <a:buSzPct val="50000"/>
              <a:buNone/>
            </a:pPr>
            <a:r>
              <a:rPr lang="en-US" dirty="0">
                <a:latin typeface="+mj-lt"/>
              </a:rPr>
              <a:t>Post-Reform 2018 Tax Rules</a:t>
            </a:r>
          </a:p>
          <a:p>
            <a:pPr>
              <a:buClrTx/>
              <a:buSzPct val="50000"/>
              <a:buFont typeface="Wingdings" panose="05000000000000000000" pitchFamily="2" charset="2"/>
              <a:buChar char="Ø"/>
            </a:pPr>
            <a:r>
              <a:rPr lang="en-US" sz="2400" dirty="0">
                <a:latin typeface="+mj-lt"/>
              </a:rPr>
              <a:t>Doubles the estate, gift and GST tax exemptions to $11.2 M ($22.4 M Married and portable).</a:t>
            </a:r>
          </a:p>
          <a:p>
            <a:pPr>
              <a:buClrTx/>
              <a:buSzPct val="50000"/>
              <a:buFont typeface="Wingdings" panose="05000000000000000000" pitchFamily="2" charset="2"/>
              <a:buChar char="Ø"/>
            </a:pPr>
            <a:r>
              <a:rPr lang="en-US" sz="2400" dirty="0">
                <a:latin typeface="+mj-lt"/>
              </a:rPr>
              <a:t>Like most individual provisions, the exemptions sunset after 2025 and revert back to the law in effect for 2017 with inflation adjustments; possibility for “</a:t>
            </a:r>
            <a:r>
              <a:rPr lang="en-US" sz="2400" dirty="0" err="1">
                <a:latin typeface="+mj-lt"/>
              </a:rPr>
              <a:t>clawback</a:t>
            </a:r>
            <a:r>
              <a:rPr lang="en-US" sz="2400" dirty="0">
                <a:latin typeface="+mj-lt"/>
              </a:rPr>
              <a:t>” at death if law is not changed.</a:t>
            </a:r>
          </a:p>
        </p:txBody>
      </p:sp>
      <p:cxnSp>
        <p:nvCxnSpPr>
          <p:cNvPr id="6" name="Straight Connector 5"/>
          <p:cNvCxnSpPr/>
          <p:nvPr/>
        </p:nvCxnSpPr>
        <p:spPr>
          <a:xfrm>
            <a:off x="0" y="1600200"/>
            <a:ext cx="9144000" cy="0"/>
          </a:xfrm>
          <a:prstGeom prst="line">
            <a:avLst/>
          </a:prstGeom>
          <a:ln w="762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5" name="Rectangle 4"/>
          <p:cNvSpPr/>
          <p:nvPr/>
        </p:nvSpPr>
        <p:spPr>
          <a:xfrm>
            <a:off x="31830" y="59802"/>
            <a:ext cx="9052560" cy="6766560"/>
          </a:xfrm>
          <a:prstGeom prst="rect">
            <a:avLst/>
          </a:prstGeom>
          <a:noFill/>
          <a:ln w="127000" cmpd="sng">
            <a:solidFill>
              <a:srgbClr val="67214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649456"/>
      </p:ext>
    </p:extLst>
  </p:cSld>
  <p:clrMapOvr>
    <a:masterClrMapping/>
  </p:clrMapOvr>
  <p:transition>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0800000"/>
              </a:lightRig>
            </a:scene3d>
            <a:sp3d>
              <a:bevelT w="27940" h="12700"/>
              <a:contourClr>
                <a:srgbClr val="DDDDDD"/>
              </a:contourClr>
            </a:sp3d>
          </a:bodyPr>
          <a:lstStyle/>
          <a:p>
            <a:r>
              <a:rPr lang="en-US" sz="3700" spc="150" dirty="0">
                <a:ln w="11430"/>
                <a:solidFill>
                  <a:srgbClr val="672146"/>
                </a:solidFill>
                <a:effectLst>
                  <a:outerShdw blurRad="25400" algn="tl" rotWithShape="0">
                    <a:srgbClr val="000000">
                      <a:alpha val="43000"/>
                    </a:srgbClr>
                  </a:outerShdw>
                </a:effectLst>
              </a:rPr>
              <a:t>Entity Selection</a:t>
            </a:r>
          </a:p>
        </p:txBody>
      </p:sp>
      <p:sp>
        <p:nvSpPr>
          <p:cNvPr id="3" name="Content Placeholder 2"/>
          <p:cNvSpPr>
            <a:spLocks noGrp="1"/>
          </p:cNvSpPr>
          <p:nvPr>
            <p:ph idx="1"/>
          </p:nvPr>
        </p:nvSpPr>
        <p:spPr>
          <a:xfrm>
            <a:off x="457200" y="2438400"/>
            <a:ext cx="8229600" cy="2514600"/>
          </a:xfrm>
        </p:spPr>
        <p:txBody>
          <a:bodyPr>
            <a:noAutofit/>
          </a:bodyPr>
          <a:lstStyle/>
          <a:p>
            <a:pPr>
              <a:spcAft>
                <a:spcPts val="600"/>
              </a:spcAft>
              <a:buClrTx/>
              <a:buSzPct val="50000"/>
              <a:buFont typeface="Wingdings" panose="05000000000000000000" pitchFamily="2" charset="2"/>
              <a:buChar char="Ø"/>
            </a:pPr>
            <a:r>
              <a:rPr lang="en-US" dirty="0">
                <a:latin typeface="+mj-lt"/>
              </a:rPr>
              <a:t>With the new 21% C Corp rate, entity selection (should I be a pass through or a C Corp) needs to be reviewed. </a:t>
            </a:r>
          </a:p>
          <a:p>
            <a:pPr>
              <a:buClrTx/>
              <a:buSzPct val="50000"/>
              <a:buFont typeface="Wingdings" panose="05000000000000000000" pitchFamily="2" charset="2"/>
              <a:buChar char="Ø"/>
            </a:pPr>
            <a:r>
              <a:rPr lang="en-US" sz="2400" dirty="0">
                <a:latin typeface="+mj-lt"/>
              </a:rPr>
              <a:t>Remember, PA C Corp rate is a flat 10%.</a:t>
            </a:r>
          </a:p>
        </p:txBody>
      </p:sp>
      <p:cxnSp>
        <p:nvCxnSpPr>
          <p:cNvPr id="6" name="Straight Connector 5"/>
          <p:cNvCxnSpPr/>
          <p:nvPr/>
        </p:nvCxnSpPr>
        <p:spPr>
          <a:xfrm>
            <a:off x="0" y="1600200"/>
            <a:ext cx="9144000" cy="0"/>
          </a:xfrm>
          <a:prstGeom prst="line">
            <a:avLst/>
          </a:prstGeom>
          <a:ln w="762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5" name="Rectangle 4"/>
          <p:cNvSpPr/>
          <p:nvPr/>
        </p:nvSpPr>
        <p:spPr>
          <a:xfrm>
            <a:off x="31830" y="59802"/>
            <a:ext cx="9052560" cy="6766560"/>
          </a:xfrm>
          <a:prstGeom prst="rect">
            <a:avLst/>
          </a:prstGeom>
          <a:noFill/>
          <a:ln w="127000" cmpd="sng">
            <a:solidFill>
              <a:srgbClr val="67214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4639493"/>
      </p:ext>
    </p:extLst>
  </p:cSld>
  <p:clrMapOvr>
    <a:masterClrMapping/>
  </p:clrMapOvr>
  <p:transition>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0" y="2438400"/>
            <a:ext cx="9144000" cy="0"/>
          </a:xfrm>
          <a:prstGeom prst="line">
            <a:avLst/>
          </a:prstGeom>
          <a:ln w="762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2" name="Title 1"/>
          <p:cNvSpPr>
            <a:spLocks noGrp="1"/>
          </p:cNvSpPr>
          <p:nvPr>
            <p:ph type="ctrTitle"/>
          </p:nvPr>
        </p:nvSpPr>
        <p:spPr>
          <a:xfrm>
            <a:off x="422030" y="685800"/>
            <a:ext cx="8229600" cy="838200"/>
          </a:xfrm>
        </p:spPr>
        <p:txBody>
          <a:bodyPr>
            <a:normAutofit/>
            <a:scene3d>
              <a:camera prst="orthographicFront"/>
              <a:lightRig rig="soft" dir="t">
                <a:rot lat="0" lon="0" rev="10800000"/>
              </a:lightRig>
            </a:scene3d>
            <a:sp3d>
              <a:bevelT w="27940" h="12700"/>
              <a:contourClr>
                <a:srgbClr val="DDDDDD"/>
              </a:contourClr>
            </a:sp3d>
          </a:bodyPr>
          <a:lstStyle/>
          <a:p>
            <a:r>
              <a:rPr lang="en-US" sz="5200" cap="none" spc="150" dirty="0">
                <a:ln w="11430"/>
                <a:solidFill>
                  <a:srgbClr val="672146"/>
                </a:solidFill>
                <a:effectLst>
                  <a:outerShdw blurRad="25400" algn="tl" rotWithShape="0">
                    <a:srgbClr val="000000">
                      <a:alpha val="43000"/>
                    </a:srgbClr>
                  </a:outerShdw>
                </a:effectLst>
              </a:rPr>
              <a:t>Tax Cuts and Jobs Act</a:t>
            </a:r>
          </a:p>
        </p:txBody>
      </p:sp>
      <p:sp>
        <p:nvSpPr>
          <p:cNvPr id="3" name="Subtitle 2"/>
          <p:cNvSpPr>
            <a:spLocks noGrp="1"/>
          </p:cNvSpPr>
          <p:nvPr>
            <p:ph type="subTitle" idx="1"/>
          </p:nvPr>
        </p:nvSpPr>
        <p:spPr>
          <a:xfrm>
            <a:off x="1371600" y="1579098"/>
            <a:ext cx="6400800" cy="706902"/>
          </a:xfrm>
        </p:spPr>
        <p:txBody>
          <a:bodyPr>
            <a:normAutofit/>
          </a:bodyPr>
          <a:lstStyle/>
          <a:p>
            <a:r>
              <a:rPr lang="en-US" sz="3600" b="1" dirty="0">
                <a:latin typeface="+mj-lt"/>
              </a:rPr>
              <a:t>Individual Tax Update</a:t>
            </a:r>
          </a:p>
        </p:txBody>
      </p:sp>
      <p:pic>
        <p:nvPicPr>
          <p:cNvPr id="9" name="Picture 8"/>
          <p:cNvPicPr>
            <a:picLocks noChangeAspect="1"/>
          </p:cNvPicPr>
          <p:nvPr/>
        </p:nvPicPr>
        <p:blipFill>
          <a:blip r:embed="rId2" cstate="print">
            <a:extLst>
              <a:ext uri="{BEBA8EAE-BF5A-486C-A8C5-ECC9F3942E4B}">
                <a14:imgProps xmlns:a14="http://schemas.microsoft.com/office/drawing/2010/main">
                  <a14:imgLayer r:embed="rId3">
                    <a14:imgEffect>
                      <a14:backgroundRemoval t="3212" b="96485" l="5091" r="95500">
                        <a14:backgroundMark x1="84773" y1="75212" x2="84773" y2="75212"/>
                        <a14:backgroundMark x1="87591" y1="76182" x2="87591" y2="76182"/>
                      </a14:backgroundRemoval>
                    </a14:imgEffect>
                  </a14:imgLayer>
                </a14:imgProps>
              </a:ext>
              <a:ext uri="{28A0092B-C50C-407E-A947-70E740481C1C}">
                <a14:useLocalDpi xmlns:a14="http://schemas.microsoft.com/office/drawing/2010/main" val="0"/>
              </a:ext>
            </a:extLst>
          </a:blip>
          <a:stretch>
            <a:fillRect/>
          </a:stretch>
        </p:blipFill>
        <p:spPr>
          <a:xfrm>
            <a:off x="2438400" y="2514600"/>
            <a:ext cx="5334000" cy="4000500"/>
          </a:xfrm>
          <a:prstGeom prst="rect">
            <a:avLst/>
          </a:prstGeom>
        </p:spPr>
      </p:pic>
      <p:sp>
        <p:nvSpPr>
          <p:cNvPr id="6" name="Rectangle 5"/>
          <p:cNvSpPr/>
          <p:nvPr/>
        </p:nvSpPr>
        <p:spPr>
          <a:xfrm>
            <a:off x="31830" y="59802"/>
            <a:ext cx="9052560" cy="6766560"/>
          </a:xfrm>
          <a:prstGeom prst="rect">
            <a:avLst/>
          </a:prstGeom>
          <a:noFill/>
          <a:ln w="127000" cmpd="sng">
            <a:solidFill>
              <a:srgbClr val="67214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52080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0800000"/>
              </a:lightRig>
            </a:scene3d>
            <a:sp3d>
              <a:bevelT w="27940" h="12700"/>
              <a:contourClr>
                <a:srgbClr val="DDDDDD"/>
              </a:contourClr>
            </a:sp3d>
          </a:bodyPr>
          <a:lstStyle/>
          <a:p>
            <a:r>
              <a:rPr lang="en-US" sz="3700" spc="150" dirty="0">
                <a:ln w="11430"/>
                <a:solidFill>
                  <a:srgbClr val="672146"/>
                </a:solidFill>
                <a:effectLst>
                  <a:outerShdw blurRad="25400" algn="tl" rotWithShape="0">
                    <a:srgbClr val="000000">
                      <a:alpha val="43000"/>
                    </a:srgbClr>
                  </a:outerShdw>
                </a:effectLst>
              </a:rPr>
              <a:t>Individual Tax Rates</a:t>
            </a:r>
          </a:p>
        </p:txBody>
      </p:sp>
      <p:sp>
        <p:nvSpPr>
          <p:cNvPr id="3" name="Content Placeholder 2"/>
          <p:cNvSpPr>
            <a:spLocks noGrp="1"/>
          </p:cNvSpPr>
          <p:nvPr>
            <p:ph idx="1"/>
          </p:nvPr>
        </p:nvSpPr>
        <p:spPr>
          <a:xfrm>
            <a:off x="457200" y="1910715"/>
            <a:ext cx="8229600" cy="914400"/>
          </a:xfrm>
        </p:spPr>
        <p:txBody>
          <a:bodyPr>
            <a:noAutofit/>
          </a:bodyPr>
          <a:lstStyle/>
          <a:p>
            <a:pPr marL="137160" indent="0">
              <a:buClrTx/>
              <a:buSzPct val="50000"/>
              <a:buNone/>
            </a:pPr>
            <a:r>
              <a:rPr lang="en-US" sz="1600" dirty="0">
                <a:latin typeface="+mj-lt"/>
              </a:rPr>
              <a:t>Post-Reform 2018 Tax Rules</a:t>
            </a:r>
          </a:p>
          <a:p>
            <a:pPr>
              <a:buClrTx/>
              <a:buSzPct val="50000"/>
              <a:buFont typeface="Wingdings" panose="05000000000000000000" pitchFamily="2" charset="2"/>
              <a:buChar char="Ø"/>
            </a:pPr>
            <a:r>
              <a:rPr lang="en-US" sz="1600" dirty="0">
                <a:latin typeface="+mj-lt"/>
              </a:rPr>
              <a:t>Maximum tax rate reduced to 37%</a:t>
            </a:r>
          </a:p>
          <a:p>
            <a:pPr>
              <a:buClrTx/>
              <a:buSzPct val="50000"/>
              <a:buFont typeface="Wingdings" panose="05000000000000000000" pitchFamily="2" charset="2"/>
              <a:buChar char="Ø"/>
            </a:pPr>
            <a:r>
              <a:rPr lang="en-US" sz="1600" dirty="0">
                <a:latin typeface="+mj-lt"/>
              </a:rPr>
              <a:t>Rates associated with specific income brackets are designated below:</a:t>
            </a:r>
          </a:p>
        </p:txBody>
      </p:sp>
      <p:graphicFrame>
        <p:nvGraphicFramePr>
          <p:cNvPr id="8" name="Table 7"/>
          <p:cNvGraphicFramePr>
            <a:graphicFrameLocks noGrp="1"/>
          </p:cNvGraphicFramePr>
          <p:nvPr>
            <p:extLst>
              <p:ext uri="{D42A27DB-BD31-4B8C-83A1-F6EECF244321}">
                <p14:modId xmlns:p14="http://schemas.microsoft.com/office/powerpoint/2010/main" val="3715041020"/>
              </p:ext>
            </p:extLst>
          </p:nvPr>
        </p:nvGraphicFramePr>
        <p:xfrm>
          <a:off x="685800" y="3053715"/>
          <a:ext cx="7243763" cy="2585085"/>
        </p:xfrm>
        <a:graphic>
          <a:graphicData uri="http://schemas.openxmlformats.org/drawingml/2006/table">
            <a:tbl>
              <a:tblPr/>
              <a:tblGrid>
                <a:gridCol w="2133600">
                  <a:extLst>
                    <a:ext uri="{9D8B030D-6E8A-4147-A177-3AD203B41FA5}">
                      <a16:colId xmlns:a16="http://schemas.microsoft.com/office/drawing/2014/main" val="20000"/>
                    </a:ext>
                  </a:extLst>
                </a:gridCol>
                <a:gridCol w="2443163">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241986">
                <a:tc gridSpan="3">
                  <a:txBody>
                    <a:bodyPr/>
                    <a:lstStyle/>
                    <a:p>
                      <a:pPr algn="ctr" fontAlgn="b"/>
                      <a:r>
                        <a:rPr lang="en-US" sz="1800" b="1" i="0" u="none" strike="noStrike" dirty="0">
                          <a:solidFill>
                            <a:schemeClr val="bg1"/>
                          </a:solidFill>
                          <a:effectLst/>
                          <a:latin typeface="Calibri"/>
                        </a:rPr>
                        <a:t>Taxable Income</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672146"/>
                    </a:solidFill>
                  </a:tcPr>
                </a:tc>
                <a:tc hMerge="1">
                  <a:txBody>
                    <a:bodyPr/>
                    <a:lstStyle/>
                    <a:p>
                      <a:pPr algn="ctr" fontAlgn="b"/>
                      <a:endParaRPr lang="en-US" sz="1400" b="1" i="0" u="none" strike="noStrike" dirty="0">
                        <a:solidFill>
                          <a:srgbClr val="FFFFFF"/>
                        </a:solidFill>
                        <a:effectLst/>
                        <a:latin typeface="Calibri"/>
                      </a:endParaRP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672146"/>
                    </a:solidFill>
                  </a:tcPr>
                </a:tc>
                <a:tc hMerge="1">
                  <a:txBody>
                    <a:bodyPr/>
                    <a:lstStyle/>
                    <a:p>
                      <a:pPr algn="ctr" fontAlgn="b"/>
                      <a:endParaRPr lang="en-US" sz="1400" b="1" i="0" u="none" strike="noStrike" dirty="0">
                        <a:solidFill>
                          <a:srgbClr val="FFFFFF"/>
                        </a:solidFill>
                        <a:effectLst/>
                        <a:latin typeface="Calibri"/>
                      </a:endParaRPr>
                    </a:p>
                  </a:txBody>
                  <a:tcPr marL="9525" marR="9525" marT="9525"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672146"/>
                    </a:solidFill>
                  </a:tcPr>
                </a:tc>
                <a:extLst>
                  <a:ext uri="{0D108BD9-81ED-4DB2-BD59-A6C34878D82A}">
                    <a16:rowId xmlns:a16="http://schemas.microsoft.com/office/drawing/2014/main" val="10000"/>
                  </a:ext>
                </a:extLst>
              </a:tr>
              <a:tr h="241986">
                <a:tc>
                  <a:txBody>
                    <a:bodyPr/>
                    <a:lstStyle/>
                    <a:p>
                      <a:pPr algn="ctr" fontAlgn="b"/>
                      <a:r>
                        <a:rPr lang="en-US" sz="2000" b="1" i="0" u="none" strike="noStrike" dirty="0">
                          <a:solidFill>
                            <a:schemeClr val="tx1"/>
                          </a:solidFill>
                          <a:effectLst/>
                          <a:latin typeface="Calibri"/>
                        </a:rPr>
                        <a:t>Rate</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algn="ctr" fontAlgn="b"/>
                      <a:r>
                        <a:rPr lang="en-US" sz="2000" b="1" i="0" u="none" strike="noStrike" dirty="0">
                          <a:solidFill>
                            <a:schemeClr val="tx1"/>
                          </a:solidFill>
                          <a:effectLst/>
                          <a:latin typeface="Calibri"/>
                        </a:rPr>
                        <a:t>Single</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algn="ctr" fontAlgn="b"/>
                      <a:r>
                        <a:rPr lang="en-US" sz="2000" b="1" i="0" u="none" strike="noStrike" dirty="0">
                          <a:solidFill>
                            <a:schemeClr val="tx1"/>
                          </a:solidFill>
                          <a:effectLst/>
                          <a:latin typeface="Calibri"/>
                        </a:rPr>
                        <a:t>Married</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75000"/>
                        <a:lumOff val="25000"/>
                      </a:schemeClr>
                    </a:solidFill>
                  </a:tcPr>
                </a:tc>
                <a:extLst>
                  <a:ext uri="{0D108BD9-81ED-4DB2-BD59-A6C34878D82A}">
                    <a16:rowId xmlns:a16="http://schemas.microsoft.com/office/drawing/2014/main" val="10001"/>
                  </a:ext>
                </a:extLst>
              </a:tr>
              <a:tr h="241986">
                <a:tc>
                  <a:txBody>
                    <a:bodyPr/>
                    <a:lstStyle/>
                    <a:p>
                      <a:pPr algn="ctr" fontAlgn="b"/>
                      <a:r>
                        <a:rPr lang="en-US" sz="1800" b="1" i="0" u="none" strike="noStrike" dirty="0">
                          <a:solidFill>
                            <a:schemeClr val="tx1"/>
                          </a:solidFill>
                          <a:effectLst/>
                          <a:latin typeface="Calibri"/>
                        </a:rPr>
                        <a:t>10%</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lvl="1" algn="l" fontAlgn="b"/>
                      <a:r>
                        <a:rPr lang="en-US" sz="1800" b="1" i="0" u="none" strike="noStrike" dirty="0">
                          <a:solidFill>
                            <a:schemeClr val="tx1"/>
                          </a:solidFill>
                          <a:effectLst/>
                          <a:latin typeface="Calibri"/>
                        </a:rPr>
                        <a:t>$            0</a:t>
                      </a:r>
                      <a:r>
                        <a:rPr lang="en-US" sz="1800" b="1" i="0" u="none" strike="noStrike" baseline="0" dirty="0">
                          <a:solidFill>
                            <a:schemeClr val="tx1"/>
                          </a:solidFill>
                          <a:effectLst/>
                          <a:latin typeface="Calibri"/>
                        </a:rPr>
                        <a:t> - $    9,525</a:t>
                      </a:r>
                      <a:endParaRPr lang="en-US" sz="1800" b="1" i="0" u="none" strike="noStrike" dirty="0">
                        <a:solidFill>
                          <a:schemeClr val="tx1"/>
                        </a:solidFill>
                        <a:effectLst/>
                        <a:latin typeface="Calibri"/>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lvl="1" algn="l" fontAlgn="b"/>
                      <a:r>
                        <a:rPr lang="en-US" sz="1800" b="1" i="0" u="none" strike="noStrike" dirty="0">
                          <a:solidFill>
                            <a:schemeClr val="tx1"/>
                          </a:solidFill>
                          <a:effectLst/>
                          <a:latin typeface="Calibri"/>
                        </a:rPr>
                        <a:t>$            0</a:t>
                      </a:r>
                      <a:r>
                        <a:rPr lang="en-US" sz="1800" b="1" i="0" u="none" strike="noStrike" baseline="0" dirty="0">
                          <a:solidFill>
                            <a:schemeClr val="tx1"/>
                          </a:solidFill>
                          <a:effectLst/>
                          <a:latin typeface="Calibri"/>
                        </a:rPr>
                        <a:t> - $  19,050</a:t>
                      </a:r>
                      <a:endParaRPr lang="en-US" sz="1800" b="1" i="0" u="none" strike="noStrike" dirty="0">
                        <a:solidFill>
                          <a:schemeClr val="tx1"/>
                        </a:solidFill>
                        <a:effectLst/>
                        <a:latin typeface="Calibri"/>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41986">
                <a:tc>
                  <a:txBody>
                    <a:bodyPr/>
                    <a:lstStyle/>
                    <a:p>
                      <a:pPr algn="ctr" fontAlgn="b"/>
                      <a:r>
                        <a:rPr lang="en-US" sz="1800" b="1" i="0" u="none" strike="noStrike" dirty="0">
                          <a:solidFill>
                            <a:schemeClr val="tx1"/>
                          </a:solidFill>
                          <a:effectLst/>
                          <a:latin typeface="Calibri"/>
                        </a:rPr>
                        <a:t>12%</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vl="1" algn="l" fontAlgn="b"/>
                      <a:r>
                        <a:rPr lang="en-US" sz="1800" b="1" i="0" u="none" strike="noStrike" dirty="0">
                          <a:solidFill>
                            <a:schemeClr val="tx1"/>
                          </a:solidFill>
                          <a:effectLst/>
                          <a:latin typeface="Calibri"/>
                        </a:rPr>
                        <a:t>$    9,526</a:t>
                      </a:r>
                      <a:r>
                        <a:rPr lang="en-US" sz="1800" b="1" i="0" u="none" strike="noStrike" baseline="0" dirty="0">
                          <a:solidFill>
                            <a:schemeClr val="tx1"/>
                          </a:solidFill>
                          <a:effectLst/>
                          <a:latin typeface="Calibri"/>
                        </a:rPr>
                        <a:t> - $  38,700</a:t>
                      </a:r>
                      <a:endParaRPr lang="en-US" sz="1800" b="1" i="0" u="none" strike="noStrike" dirty="0">
                        <a:solidFill>
                          <a:schemeClr val="tx1"/>
                        </a:solidFill>
                        <a:effectLst/>
                        <a:latin typeface="Calibri"/>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vl="1" algn="l" fontAlgn="b"/>
                      <a:r>
                        <a:rPr lang="en-US" sz="1800" b="1" i="0" u="none" strike="noStrike" dirty="0">
                          <a:solidFill>
                            <a:schemeClr val="tx1"/>
                          </a:solidFill>
                          <a:effectLst/>
                          <a:latin typeface="Calibri"/>
                        </a:rPr>
                        <a:t>$  19,051 - $  77,400</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41986">
                <a:tc>
                  <a:txBody>
                    <a:bodyPr/>
                    <a:lstStyle/>
                    <a:p>
                      <a:pPr algn="ctr" fontAlgn="b"/>
                      <a:r>
                        <a:rPr lang="en-US" sz="1800" b="1" i="0" u="none" strike="noStrike" dirty="0">
                          <a:solidFill>
                            <a:schemeClr val="tx1"/>
                          </a:solidFill>
                          <a:effectLst/>
                          <a:latin typeface="Calibri"/>
                        </a:rPr>
                        <a:t>22%</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lvl="1" algn="l" fontAlgn="b"/>
                      <a:r>
                        <a:rPr lang="en-US" sz="1800" b="1" i="0" u="none" strike="noStrike" dirty="0">
                          <a:solidFill>
                            <a:schemeClr val="tx1"/>
                          </a:solidFill>
                          <a:effectLst/>
                          <a:latin typeface="Calibri"/>
                        </a:rPr>
                        <a:t>$  38,701 - $  82,500</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lvl="1" algn="l" fontAlgn="b"/>
                      <a:r>
                        <a:rPr lang="en-US" sz="1800" b="1" i="0" u="none" strike="noStrike" dirty="0">
                          <a:solidFill>
                            <a:schemeClr val="tx1"/>
                          </a:solidFill>
                          <a:effectLst/>
                          <a:latin typeface="Calibri"/>
                        </a:rPr>
                        <a:t>$  77,401 - $165,000</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41986">
                <a:tc>
                  <a:txBody>
                    <a:bodyPr/>
                    <a:lstStyle/>
                    <a:p>
                      <a:pPr algn="ctr" fontAlgn="b"/>
                      <a:r>
                        <a:rPr lang="en-US" sz="1800" b="1" i="0" u="none" strike="noStrike" dirty="0">
                          <a:solidFill>
                            <a:schemeClr val="tx1"/>
                          </a:solidFill>
                          <a:effectLst/>
                          <a:latin typeface="Calibri"/>
                        </a:rPr>
                        <a:t>24%</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vl="1" algn="l" fontAlgn="b"/>
                      <a:r>
                        <a:rPr lang="en-US" sz="1800" b="1" i="0" u="none" strike="noStrike" dirty="0">
                          <a:solidFill>
                            <a:schemeClr val="tx1"/>
                          </a:solidFill>
                          <a:effectLst/>
                          <a:latin typeface="Calibri"/>
                        </a:rPr>
                        <a:t>$  82,501 - $157,500</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vl="1" algn="l" fontAlgn="b"/>
                      <a:r>
                        <a:rPr lang="en-US" sz="1800" b="1" i="0" u="none" strike="noStrike" dirty="0">
                          <a:solidFill>
                            <a:schemeClr val="tx1"/>
                          </a:solidFill>
                          <a:effectLst/>
                          <a:latin typeface="Calibri"/>
                        </a:rPr>
                        <a:t>$165,001</a:t>
                      </a:r>
                      <a:r>
                        <a:rPr lang="en-US" sz="1800" b="1" i="0" u="none" strike="noStrike" baseline="0" dirty="0">
                          <a:solidFill>
                            <a:schemeClr val="tx1"/>
                          </a:solidFill>
                          <a:effectLst/>
                          <a:latin typeface="Calibri"/>
                        </a:rPr>
                        <a:t> - $315,000</a:t>
                      </a:r>
                      <a:endParaRPr lang="en-US" sz="1800" b="1" i="0" u="none" strike="noStrike" dirty="0">
                        <a:solidFill>
                          <a:schemeClr val="tx1"/>
                        </a:solidFill>
                        <a:effectLst/>
                        <a:latin typeface="Calibri"/>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41986">
                <a:tc>
                  <a:txBody>
                    <a:bodyPr/>
                    <a:lstStyle/>
                    <a:p>
                      <a:pPr algn="ctr" fontAlgn="b"/>
                      <a:r>
                        <a:rPr lang="en-US" sz="1800" b="1" i="0" u="none" strike="noStrike" dirty="0">
                          <a:solidFill>
                            <a:schemeClr val="tx1"/>
                          </a:solidFill>
                          <a:effectLst/>
                          <a:latin typeface="Calibri"/>
                        </a:rPr>
                        <a:t>32%</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lvl="1" algn="l" fontAlgn="b"/>
                      <a:r>
                        <a:rPr lang="en-US" sz="1800" b="1" i="0" u="none" strike="noStrike" dirty="0">
                          <a:solidFill>
                            <a:schemeClr val="tx1"/>
                          </a:solidFill>
                          <a:effectLst/>
                          <a:latin typeface="Calibri"/>
                        </a:rPr>
                        <a:t>$157,501</a:t>
                      </a:r>
                      <a:r>
                        <a:rPr lang="en-US" sz="1800" b="1" i="0" u="none" strike="noStrike" baseline="0" dirty="0">
                          <a:solidFill>
                            <a:schemeClr val="tx1"/>
                          </a:solidFill>
                          <a:effectLst/>
                          <a:latin typeface="Calibri"/>
                        </a:rPr>
                        <a:t> - $200,000</a:t>
                      </a:r>
                      <a:endParaRPr lang="en-US" sz="1800" b="1" i="0" u="none" strike="noStrike" dirty="0">
                        <a:solidFill>
                          <a:schemeClr val="tx1"/>
                        </a:solidFill>
                        <a:effectLst/>
                        <a:latin typeface="Calibri"/>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lvl="1" algn="l" fontAlgn="b"/>
                      <a:r>
                        <a:rPr lang="en-US" sz="1800" b="1" i="0" u="none" strike="noStrike" dirty="0">
                          <a:solidFill>
                            <a:schemeClr val="tx1"/>
                          </a:solidFill>
                          <a:effectLst/>
                          <a:latin typeface="Calibri"/>
                        </a:rPr>
                        <a:t>$315,001 - $400,000</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41986">
                <a:tc>
                  <a:txBody>
                    <a:bodyPr/>
                    <a:lstStyle/>
                    <a:p>
                      <a:pPr algn="ctr" fontAlgn="b"/>
                      <a:r>
                        <a:rPr lang="en-US" sz="1800" b="1" i="0" u="none" strike="noStrike" dirty="0">
                          <a:solidFill>
                            <a:schemeClr val="tx1"/>
                          </a:solidFill>
                          <a:effectLst/>
                          <a:latin typeface="Calibri"/>
                        </a:rPr>
                        <a:t>35%</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vl="1" algn="l" fontAlgn="b"/>
                      <a:r>
                        <a:rPr lang="en-US" sz="1800" b="1" i="0" u="none" strike="noStrike" dirty="0">
                          <a:solidFill>
                            <a:schemeClr val="tx1"/>
                          </a:solidFill>
                          <a:effectLst/>
                          <a:latin typeface="Calibri"/>
                        </a:rPr>
                        <a:t>$200,001 - $500,000</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lvl="1" algn="l" fontAlgn="b"/>
                      <a:r>
                        <a:rPr lang="en-US" sz="1800" b="1" i="0" u="none" strike="noStrike" dirty="0">
                          <a:solidFill>
                            <a:schemeClr val="tx1"/>
                          </a:solidFill>
                          <a:effectLst/>
                          <a:latin typeface="Calibri"/>
                        </a:rPr>
                        <a:t>$400,001 - $600,000</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25047">
                <a:tc>
                  <a:txBody>
                    <a:bodyPr/>
                    <a:lstStyle/>
                    <a:p>
                      <a:pPr algn="ctr" fontAlgn="b"/>
                      <a:r>
                        <a:rPr lang="en-US" sz="1800" b="1" i="0" u="none" strike="noStrike" dirty="0">
                          <a:solidFill>
                            <a:schemeClr val="tx1"/>
                          </a:solidFill>
                          <a:effectLst/>
                          <a:latin typeface="Calibri"/>
                        </a:rPr>
                        <a:t>37%</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lvl="1" algn="l" fontAlgn="b"/>
                      <a:r>
                        <a:rPr lang="en-US" sz="1800" b="1" i="0" u="none" strike="noStrike" dirty="0">
                          <a:solidFill>
                            <a:schemeClr val="tx1"/>
                          </a:solidFill>
                          <a:effectLst/>
                          <a:latin typeface="Calibri"/>
                        </a:rPr>
                        <a:t>Over</a:t>
                      </a:r>
                      <a:r>
                        <a:rPr lang="en-US" sz="1800" b="1" i="0" u="none" strike="noStrike" baseline="0" dirty="0">
                          <a:solidFill>
                            <a:schemeClr val="tx1"/>
                          </a:solidFill>
                          <a:effectLst/>
                          <a:latin typeface="Calibri"/>
                        </a:rPr>
                        <a:t> $500,000</a:t>
                      </a:r>
                      <a:endParaRPr lang="en-US" sz="1800" b="1" i="0" u="none" strike="noStrike" dirty="0">
                        <a:solidFill>
                          <a:schemeClr val="tx1"/>
                        </a:solidFill>
                        <a:effectLst/>
                        <a:latin typeface="Calibri"/>
                      </a:endParaRP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lvl="1" algn="l" fontAlgn="b"/>
                      <a:r>
                        <a:rPr lang="en-US" sz="1800" b="1" i="0" u="none" strike="noStrike" dirty="0">
                          <a:solidFill>
                            <a:schemeClr val="tx1"/>
                          </a:solidFill>
                          <a:effectLst/>
                          <a:latin typeface="Calibri"/>
                        </a:rPr>
                        <a:t>Over $600,000</a:t>
                      </a:r>
                    </a:p>
                  </a:txBody>
                  <a:tcPr marL="9525" marR="9525" marT="9525" marB="0" anchor="b">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cxnSp>
        <p:nvCxnSpPr>
          <p:cNvPr id="6" name="Straight Connector 5"/>
          <p:cNvCxnSpPr/>
          <p:nvPr/>
        </p:nvCxnSpPr>
        <p:spPr>
          <a:xfrm>
            <a:off x="0" y="1600200"/>
            <a:ext cx="9144000" cy="0"/>
          </a:xfrm>
          <a:prstGeom prst="line">
            <a:avLst/>
          </a:prstGeom>
          <a:ln w="762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7" name="Content Placeholder 2"/>
          <p:cNvSpPr txBox="1">
            <a:spLocks/>
          </p:cNvSpPr>
          <p:nvPr/>
        </p:nvSpPr>
        <p:spPr>
          <a:xfrm>
            <a:off x="457200" y="5791200"/>
            <a:ext cx="8229600" cy="91440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ClrTx/>
              <a:buSzPct val="50000"/>
              <a:buFont typeface="Wingdings" panose="05000000000000000000" pitchFamily="2" charset="2"/>
              <a:buChar char="Ø"/>
            </a:pPr>
            <a:r>
              <a:rPr lang="en-US" sz="1600" dirty="0">
                <a:solidFill>
                  <a:schemeClr val="bg1"/>
                </a:solidFill>
                <a:latin typeface="+mj-lt"/>
              </a:rPr>
              <a:t>Capital gains and qualified dividend tax rates remain at 0%, 15%, or 20%</a:t>
            </a:r>
            <a:endParaRPr lang="en-US" sz="1600" dirty="0">
              <a:latin typeface="+mj-lt"/>
            </a:endParaRPr>
          </a:p>
        </p:txBody>
      </p:sp>
      <p:sp>
        <p:nvSpPr>
          <p:cNvPr id="9" name="Rectangle 8"/>
          <p:cNvSpPr/>
          <p:nvPr/>
        </p:nvSpPr>
        <p:spPr>
          <a:xfrm>
            <a:off x="31830" y="59802"/>
            <a:ext cx="9052560" cy="6766560"/>
          </a:xfrm>
          <a:prstGeom prst="rect">
            <a:avLst/>
          </a:prstGeom>
          <a:noFill/>
          <a:ln w="127000" cmpd="sng">
            <a:solidFill>
              <a:srgbClr val="67214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14513"/>
      </p:ext>
    </p:extLst>
  </p:cSld>
  <p:clrMapOvr>
    <a:masterClrMapping/>
  </p:clrMapOvr>
  <p:transition>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soft" dir="t">
                <a:rot lat="0" lon="0" rev="10800000"/>
              </a:lightRig>
            </a:scene3d>
            <a:sp3d>
              <a:bevelT w="27940" h="12700"/>
              <a:contourClr>
                <a:srgbClr val="DDDDDD"/>
              </a:contourClr>
            </a:sp3d>
          </a:bodyPr>
          <a:lstStyle/>
          <a:p>
            <a:r>
              <a:rPr lang="en-US" sz="3700" spc="150" dirty="0">
                <a:ln w="11430"/>
                <a:solidFill>
                  <a:srgbClr val="672146"/>
                </a:solidFill>
                <a:effectLst>
                  <a:outerShdw blurRad="25400" algn="tl" rotWithShape="0">
                    <a:srgbClr val="000000">
                      <a:alpha val="43000"/>
                    </a:srgbClr>
                  </a:outerShdw>
                </a:effectLst>
              </a:rPr>
              <a:t>Individual Standard Deduction/Personal Exemptions</a:t>
            </a:r>
          </a:p>
        </p:txBody>
      </p:sp>
      <p:sp>
        <p:nvSpPr>
          <p:cNvPr id="3" name="Content Placeholder 2"/>
          <p:cNvSpPr>
            <a:spLocks noGrp="1"/>
          </p:cNvSpPr>
          <p:nvPr>
            <p:ph idx="1"/>
          </p:nvPr>
        </p:nvSpPr>
        <p:spPr>
          <a:xfrm>
            <a:off x="457200" y="2514600"/>
            <a:ext cx="8229600" cy="1752600"/>
          </a:xfrm>
        </p:spPr>
        <p:txBody>
          <a:bodyPr>
            <a:noAutofit/>
          </a:bodyPr>
          <a:lstStyle/>
          <a:p>
            <a:pPr marL="137160" indent="0">
              <a:buClrTx/>
              <a:buSzPct val="50000"/>
              <a:buNone/>
            </a:pPr>
            <a:r>
              <a:rPr lang="en-US" sz="2400" dirty="0">
                <a:latin typeface="+mj-lt"/>
              </a:rPr>
              <a:t>Post-Reform 2018 Tax Rules</a:t>
            </a:r>
          </a:p>
          <a:p>
            <a:pPr>
              <a:buClrTx/>
              <a:buSzPct val="50000"/>
              <a:buFont typeface="Wingdings" panose="05000000000000000000" pitchFamily="2" charset="2"/>
              <a:buChar char="Ø"/>
            </a:pPr>
            <a:r>
              <a:rPr lang="en-US" sz="2400" dirty="0">
                <a:latin typeface="+mj-lt"/>
              </a:rPr>
              <a:t>Standard deduction nearly doubled</a:t>
            </a:r>
          </a:p>
          <a:p>
            <a:pPr>
              <a:buClrTx/>
              <a:buSzPct val="50000"/>
              <a:buFont typeface="Wingdings" panose="05000000000000000000" pitchFamily="2" charset="2"/>
              <a:buChar char="Ø"/>
            </a:pPr>
            <a:r>
              <a:rPr lang="en-US" sz="2400" dirty="0">
                <a:latin typeface="+mj-lt"/>
              </a:rPr>
              <a:t>Personal exemptions repealed at all income levels</a:t>
            </a:r>
          </a:p>
        </p:txBody>
      </p:sp>
      <p:cxnSp>
        <p:nvCxnSpPr>
          <p:cNvPr id="6" name="Straight Connector 5"/>
          <p:cNvCxnSpPr/>
          <p:nvPr/>
        </p:nvCxnSpPr>
        <p:spPr>
          <a:xfrm>
            <a:off x="0" y="1676400"/>
            <a:ext cx="9144000" cy="0"/>
          </a:xfrm>
          <a:prstGeom prst="line">
            <a:avLst/>
          </a:prstGeom>
          <a:ln w="762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5" name="Content Placeholder 2"/>
          <p:cNvSpPr txBox="1">
            <a:spLocks/>
          </p:cNvSpPr>
          <p:nvPr/>
        </p:nvSpPr>
        <p:spPr>
          <a:xfrm>
            <a:off x="457200" y="4114800"/>
            <a:ext cx="8229600" cy="175260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ClrTx/>
              <a:buSzPct val="50000"/>
              <a:buFont typeface="Wingdings 2"/>
              <a:buNone/>
            </a:pPr>
            <a:r>
              <a:rPr lang="en-US" sz="2400" dirty="0">
                <a:solidFill>
                  <a:prstClr val="black"/>
                </a:solidFill>
                <a:latin typeface="Lucida Sans"/>
              </a:rPr>
              <a:t>New Standard Deduction…</a:t>
            </a:r>
          </a:p>
          <a:p>
            <a:pPr>
              <a:buClrTx/>
              <a:buSzPct val="50000"/>
              <a:buFont typeface="Wingdings" panose="05000000000000000000" pitchFamily="2" charset="2"/>
              <a:buChar char="Ø"/>
            </a:pPr>
            <a:r>
              <a:rPr lang="en-US" sz="2400" dirty="0">
                <a:solidFill>
                  <a:prstClr val="black"/>
                </a:solidFill>
                <a:latin typeface="Lucida Sans"/>
              </a:rPr>
              <a:t>Single, Married Filing Separate	$12,000</a:t>
            </a:r>
          </a:p>
          <a:p>
            <a:pPr>
              <a:buClrTx/>
              <a:buSzPct val="50000"/>
              <a:buFont typeface="Wingdings" panose="05000000000000000000" pitchFamily="2" charset="2"/>
              <a:buChar char="Ø"/>
            </a:pPr>
            <a:r>
              <a:rPr lang="en-US" sz="2400" dirty="0">
                <a:solidFill>
                  <a:prstClr val="black"/>
                </a:solidFill>
                <a:latin typeface="Lucida Sans"/>
              </a:rPr>
              <a:t>Head of Household			$18,000</a:t>
            </a:r>
          </a:p>
          <a:p>
            <a:pPr>
              <a:buClrTx/>
              <a:buSzPct val="50000"/>
              <a:buFont typeface="Wingdings" panose="05000000000000000000" pitchFamily="2" charset="2"/>
              <a:buChar char="Ø"/>
            </a:pPr>
            <a:r>
              <a:rPr lang="en-US" sz="2400" dirty="0">
                <a:solidFill>
                  <a:prstClr val="black"/>
                </a:solidFill>
                <a:latin typeface="Lucida Sans"/>
              </a:rPr>
              <a:t>Married Filing Jointly			$24,000</a:t>
            </a:r>
          </a:p>
        </p:txBody>
      </p:sp>
      <p:sp>
        <p:nvSpPr>
          <p:cNvPr id="7" name="Rectangle 6"/>
          <p:cNvSpPr/>
          <p:nvPr/>
        </p:nvSpPr>
        <p:spPr>
          <a:xfrm>
            <a:off x="31830" y="59802"/>
            <a:ext cx="9052560" cy="6766560"/>
          </a:xfrm>
          <a:prstGeom prst="rect">
            <a:avLst/>
          </a:prstGeom>
          <a:noFill/>
          <a:ln w="127000" cmpd="sng">
            <a:solidFill>
              <a:srgbClr val="67214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50685"/>
      </p:ext>
    </p:extLst>
  </p:cSld>
  <p:clrMapOvr>
    <a:masterClrMapping/>
  </p:clrMapOvr>
  <p:transition>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0800000"/>
              </a:lightRig>
            </a:scene3d>
            <a:sp3d>
              <a:bevelT w="27940" h="12700"/>
              <a:contourClr>
                <a:srgbClr val="DDDDDD"/>
              </a:contourClr>
            </a:sp3d>
          </a:bodyPr>
          <a:lstStyle/>
          <a:p>
            <a:r>
              <a:rPr lang="en-US" sz="3700" spc="150" dirty="0">
                <a:ln w="11430"/>
                <a:solidFill>
                  <a:srgbClr val="672146"/>
                </a:solidFill>
                <a:effectLst>
                  <a:outerShdw blurRad="25400" algn="tl" rotWithShape="0">
                    <a:srgbClr val="000000">
                      <a:alpha val="43000"/>
                    </a:srgbClr>
                  </a:outerShdw>
                </a:effectLst>
              </a:rPr>
              <a:t>Child Tax Credit</a:t>
            </a:r>
          </a:p>
        </p:txBody>
      </p:sp>
      <p:sp>
        <p:nvSpPr>
          <p:cNvPr id="3" name="Content Placeholder 2"/>
          <p:cNvSpPr>
            <a:spLocks noGrp="1"/>
          </p:cNvSpPr>
          <p:nvPr>
            <p:ph idx="1"/>
          </p:nvPr>
        </p:nvSpPr>
        <p:spPr>
          <a:xfrm>
            <a:off x="457200" y="2514600"/>
            <a:ext cx="8229600" cy="2971800"/>
          </a:xfrm>
        </p:spPr>
        <p:txBody>
          <a:bodyPr>
            <a:noAutofit/>
          </a:bodyPr>
          <a:lstStyle/>
          <a:p>
            <a:pPr marL="137160" indent="0">
              <a:buClrTx/>
              <a:buSzPct val="50000"/>
              <a:buNone/>
            </a:pPr>
            <a:r>
              <a:rPr lang="en-US" dirty="0">
                <a:latin typeface="+mj-lt"/>
              </a:rPr>
              <a:t>Post-Reform 2018 Tax Rules</a:t>
            </a:r>
          </a:p>
          <a:p>
            <a:pPr algn="just">
              <a:buClrTx/>
              <a:buSzPct val="50000"/>
              <a:buFont typeface="Wingdings" panose="05000000000000000000" pitchFamily="2" charset="2"/>
              <a:buChar char="Ø"/>
            </a:pPr>
            <a:r>
              <a:rPr lang="en-US" sz="2400" dirty="0">
                <a:latin typeface="+mj-lt"/>
              </a:rPr>
              <a:t>Doubled to $2,000/qualified child, with $1,400 being refundable.</a:t>
            </a:r>
          </a:p>
          <a:p>
            <a:pPr algn="just">
              <a:buClrTx/>
              <a:buSzPct val="50000"/>
              <a:buFont typeface="Wingdings" panose="05000000000000000000" pitchFamily="2" charset="2"/>
              <a:buChar char="Ø"/>
            </a:pPr>
            <a:r>
              <a:rPr lang="en-US" sz="2400" dirty="0">
                <a:latin typeface="+mj-lt"/>
              </a:rPr>
              <a:t>Phase-out of credit begins at $200,000 (S, HOH, MFS) and $400,000 (MFJ).</a:t>
            </a:r>
          </a:p>
          <a:p>
            <a:pPr algn="just">
              <a:buClrTx/>
              <a:buSzPct val="50000"/>
              <a:buFont typeface="Wingdings" panose="05000000000000000000" pitchFamily="2" charset="2"/>
              <a:buChar char="Ø"/>
            </a:pPr>
            <a:r>
              <a:rPr lang="en-US" sz="2400" dirty="0">
                <a:latin typeface="+mj-lt"/>
              </a:rPr>
              <a:t>Other non-child dependent's credit of $500.</a:t>
            </a:r>
          </a:p>
        </p:txBody>
      </p:sp>
      <p:cxnSp>
        <p:nvCxnSpPr>
          <p:cNvPr id="6" name="Straight Connector 5"/>
          <p:cNvCxnSpPr/>
          <p:nvPr/>
        </p:nvCxnSpPr>
        <p:spPr>
          <a:xfrm>
            <a:off x="0" y="1600200"/>
            <a:ext cx="9144000" cy="0"/>
          </a:xfrm>
          <a:prstGeom prst="line">
            <a:avLst/>
          </a:prstGeom>
          <a:ln w="762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5" name="Rectangle 4"/>
          <p:cNvSpPr/>
          <p:nvPr/>
        </p:nvSpPr>
        <p:spPr>
          <a:xfrm>
            <a:off x="31830" y="59802"/>
            <a:ext cx="9052560" cy="6766560"/>
          </a:xfrm>
          <a:prstGeom prst="rect">
            <a:avLst/>
          </a:prstGeom>
          <a:noFill/>
          <a:ln w="127000" cmpd="sng">
            <a:solidFill>
              <a:srgbClr val="67214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909452"/>
      </p:ext>
    </p:extLst>
  </p:cSld>
  <p:clrMapOvr>
    <a:masterClrMapping/>
  </p:clrMapOvr>
  <p:transition>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scene3d>
              <a:camera prst="orthographicFront"/>
              <a:lightRig rig="soft" dir="t">
                <a:rot lat="0" lon="0" rev="10800000"/>
              </a:lightRig>
            </a:scene3d>
            <a:sp3d>
              <a:bevelT w="27940" h="12700"/>
              <a:contourClr>
                <a:srgbClr val="DDDDDD"/>
              </a:contourClr>
            </a:sp3d>
          </a:bodyPr>
          <a:lstStyle/>
          <a:p>
            <a:r>
              <a:rPr lang="en-US" sz="3200" spc="150" dirty="0">
                <a:ln w="11430"/>
                <a:solidFill>
                  <a:srgbClr val="672146"/>
                </a:solidFill>
                <a:effectLst>
                  <a:outerShdw blurRad="25400" algn="tl" rotWithShape="0">
                    <a:srgbClr val="000000">
                      <a:alpha val="43000"/>
                    </a:srgbClr>
                  </a:outerShdw>
                </a:effectLst>
              </a:rPr>
              <a:t>Reform of Itemized Deductions</a:t>
            </a:r>
            <a:br>
              <a:rPr lang="en-US" sz="3200" spc="150" dirty="0">
                <a:ln w="11430"/>
                <a:solidFill>
                  <a:srgbClr val="672146"/>
                </a:solidFill>
                <a:effectLst>
                  <a:outerShdw blurRad="25400" algn="tl" rotWithShape="0">
                    <a:srgbClr val="000000">
                      <a:alpha val="43000"/>
                    </a:srgbClr>
                  </a:outerShdw>
                </a:effectLst>
              </a:rPr>
            </a:br>
            <a:r>
              <a:rPr lang="en-US" sz="3200" spc="150" dirty="0">
                <a:ln w="11430"/>
                <a:solidFill>
                  <a:srgbClr val="672146"/>
                </a:solidFill>
                <a:effectLst>
                  <a:outerShdw blurRad="25400" algn="tl" rotWithShape="0">
                    <a:srgbClr val="000000">
                      <a:alpha val="43000"/>
                    </a:srgbClr>
                  </a:outerShdw>
                </a:effectLst>
              </a:rPr>
              <a:t>Mortgage Home Equity Interest Rules</a:t>
            </a:r>
          </a:p>
        </p:txBody>
      </p:sp>
      <p:sp>
        <p:nvSpPr>
          <p:cNvPr id="3" name="Content Placeholder 2"/>
          <p:cNvSpPr>
            <a:spLocks noGrp="1"/>
          </p:cNvSpPr>
          <p:nvPr>
            <p:ph idx="1"/>
          </p:nvPr>
        </p:nvSpPr>
        <p:spPr>
          <a:xfrm>
            <a:off x="457200" y="2209800"/>
            <a:ext cx="8077200" cy="3810000"/>
          </a:xfrm>
        </p:spPr>
        <p:txBody>
          <a:bodyPr>
            <a:normAutofit/>
          </a:bodyPr>
          <a:lstStyle/>
          <a:p>
            <a:pPr algn="just">
              <a:buClrTx/>
              <a:buSzPct val="50000"/>
              <a:buFont typeface="Wingdings" panose="05000000000000000000" pitchFamily="2" charset="2"/>
              <a:buChar char="Ø"/>
            </a:pPr>
            <a:r>
              <a:rPr lang="en-US" sz="1800" dirty="0">
                <a:latin typeface="+mj-lt"/>
              </a:rPr>
              <a:t>Under the TCJA, the limit on qualifying acquisition debt is reduced from $1 million to $750,000.</a:t>
            </a:r>
          </a:p>
          <a:p>
            <a:pPr lvl="1" algn="just">
              <a:buClrTx/>
              <a:buSzPct val="50000"/>
              <a:buFont typeface="Wingdings" panose="05000000000000000000" pitchFamily="2" charset="2"/>
              <a:buChar char="Ø"/>
            </a:pPr>
            <a:r>
              <a:rPr lang="en-US" sz="1600" dirty="0">
                <a:latin typeface="+mj-lt"/>
              </a:rPr>
              <a:t>The previous $1 million limit still applies to acquisition debt incurred before December 15</a:t>
            </a:r>
            <a:r>
              <a:rPr lang="en-US" sz="1600" baseline="30000" dirty="0">
                <a:latin typeface="+mj-lt"/>
              </a:rPr>
              <a:t>th</a:t>
            </a:r>
            <a:r>
              <a:rPr lang="en-US" sz="1600" dirty="0">
                <a:latin typeface="+mj-lt"/>
              </a:rPr>
              <a:t> of last year.</a:t>
            </a:r>
          </a:p>
          <a:p>
            <a:pPr lvl="1" algn="just">
              <a:spcAft>
                <a:spcPts val="600"/>
              </a:spcAft>
              <a:buClrTx/>
              <a:buSzPct val="50000"/>
              <a:buFont typeface="Wingdings" panose="05000000000000000000" pitchFamily="2" charset="2"/>
              <a:buChar char="Ø"/>
            </a:pPr>
            <a:r>
              <a:rPr lang="en-US" sz="1600" dirty="0">
                <a:latin typeface="+mj-lt"/>
              </a:rPr>
              <a:t>You can refinance up to $1 million of Pre-December 15</a:t>
            </a:r>
            <a:r>
              <a:rPr lang="en-US" sz="1600" baseline="30000" dirty="0">
                <a:latin typeface="+mj-lt"/>
              </a:rPr>
              <a:t>th</a:t>
            </a:r>
            <a:r>
              <a:rPr lang="en-US" sz="1600" dirty="0">
                <a:latin typeface="+mj-lt"/>
              </a:rPr>
              <a:t> acquisition debt and not be subjected to the reduced limitation.</a:t>
            </a:r>
          </a:p>
          <a:p>
            <a:pPr algn="just">
              <a:buClrTx/>
              <a:buSzPct val="50000"/>
              <a:buFont typeface="Wingdings" panose="05000000000000000000" pitchFamily="2" charset="2"/>
              <a:buChar char="Ø"/>
            </a:pPr>
            <a:r>
              <a:rPr lang="en-US" sz="1800" dirty="0">
                <a:latin typeface="+mj-lt"/>
              </a:rPr>
              <a:t>The deduction for interest on home equity debt has been repealed where the proceeds were not used to buy, build or substantially improve the taxpayers home that secures the loan (i.e. cannot use equity in prime home to purchase a vacation home).</a:t>
            </a:r>
          </a:p>
          <a:p>
            <a:pPr algn="just">
              <a:buClrTx/>
              <a:buSzPct val="50000"/>
              <a:buFont typeface="Wingdings" panose="05000000000000000000" pitchFamily="2" charset="2"/>
              <a:buChar char="Ø"/>
            </a:pPr>
            <a:r>
              <a:rPr lang="en-US" sz="1800" dirty="0">
                <a:latin typeface="+mj-lt"/>
              </a:rPr>
              <a:t>Starting in 2026, the Pre-Act rules come back into effect.</a:t>
            </a:r>
          </a:p>
        </p:txBody>
      </p:sp>
      <p:cxnSp>
        <p:nvCxnSpPr>
          <p:cNvPr id="4" name="Straight Connector 3"/>
          <p:cNvCxnSpPr/>
          <p:nvPr/>
        </p:nvCxnSpPr>
        <p:spPr>
          <a:xfrm>
            <a:off x="0" y="1447800"/>
            <a:ext cx="9144000" cy="0"/>
          </a:xfrm>
          <a:prstGeom prst="line">
            <a:avLst/>
          </a:prstGeom>
          <a:ln w="762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5" name="Rectangle 4"/>
          <p:cNvSpPr/>
          <p:nvPr/>
        </p:nvSpPr>
        <p:spPr>
          <a:xfrm>
            <a:off x="31830" y="59802"/>
            <a:ext cx="9052560" cy="6766560"/>
          </a:xfrm>
          <a:prstGeom prst="rect">
            <a:avLst/>
          </a:prstGeom>
          <a:noFill/>
          <a:ln w="127000" cmpd="sng">
            <a:solidFill>
              <a:srgbClr val="67214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27217"/>
      </p:ext>
    </p:extLst>
  </p:cSld>
  <p:clrMapOvr>
    <a:masterClrMapping/>
  </p:clrMapOvr>
  <p:transition>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soft" dir="t">
                <a:rot lat="0" lon="0" rev="10800000"/>
              </a:lightRig>
            </a:scene3d>
            <a:sp3d>
              <a:bevelT w="27940" h="12700"/>
              <a:contourClr>
                <a:srgbClr val="DDDDDD"/>
              </a:contourClr>
            </a:sp3d>
          </a:bodyPr>
          <a:lstStyle/>
          <a:p>
            <a:r>
              <a:rPr lang="en-US" sz="3700" spc="150" dirty="0">
                <a:ln w="11430"/>
                <a:solidFill>
                  <a:srgbClr val="672146"/>
                </a:solidFill>
                <a:effectLst>
                  <a:outerShdw blurRad="25400" algn="tl" rotWithShape="0">
                    <a:srgbClr val="000000">
                      <a:alpha val="43000"/>
                    </a:srgbClr>
                  </a:outerShdw>
                </a:effectLst>
              </a:rPr>
              <a:t>Reform of Itemized Deductions</a:t>
            </a:r>
            <a:br>
              <a:rPr lang="en-US" sz="3700" spc="150" dirty="0">
                <a:ln w="11430"/>
                <a:solidFill>
                  <a:srgbClr val="672146"/>
                </a:solidFill>
                <a:effectLst>
                  <a:outerShdw blurRad="25400" algn="tl" rotWithShape="0">
                    <a:srgbClr val="000000">
                      <a:alpha val="43000"/>
                    </a:srgbClr>
                  </a:outerShdw>
                </a:effectLst>
              </a:rPr>
            </a:br>
            <a:r>
              <a:rPr lang="en-US" sz="3700" spc="150" dirty="0">
                <a:ln w="11430"/>
                <a:solidFill>
                  <a:srgbClr val="672146"/>
                </a:solidFill>
                <a:effectLst>
                  <a:outerShdw blurRad="25400" algn="tl" rotWithShape="0">
                    <a:srgbClr val="000000">
                      <a:alpha val="43000"/>
                    </a:srgbClr>
                  </a:outerShdw>
                </a:effectLst>
              </a:rPr>
              <a:t>State and Local Tax Deduction</a:t>
            </a:r>
          </a:p>
        </p:txBody>
      </p:sp>
      <p:sp>
        <p:nvSpPr>
          <p:cNvPr id="3" name="Content Placeholder 2"/>
          <p:cNvSpPr>
            <a:spLocks noGrp="1"/>
          </p:cNvSpPr>
          <p:nvPr>
            <p:ph idx="1"/>
          </p:nvPr>
        </p:nvSpPr>
        <p:spPr>
          <a:xfrm>
            <a:off x="800100" y="2362200"/>
            <a:ext cx="7543800" cy="2362200"/>
          </a:xfrm>
        </p:spPr>
        <p:txBody>
          <a:bodyPr>
            <a:normAutofit lnSpcReduction="10000"/>
          </a:bodyPr>
          <a:lstStyle/>
          <a:p>
            <a:pPr lvl="0">
              <a:lnSpc>
                <a:spcPct val="120000"/>
              </a:lnSpc>
              <a:spcBef>
                <a:spcPts val="0"/>
              </a:spcBef>
              <a:spcAft>
                <a:spcPts val="600"/>
              </a:spcAft>
              <a:buClrTx/>
              <a:buSzPct val="50000"/>
              <a:buFont typeface="Wingdings" panose="05000000000000000000" pitchFamily="2" charset="2"/>
              <a:buChar char="Ø"/>
            </a:pPr>
            <a:r>
              <a:rPr lang="en-US" sz="2400" dirty="0">
                <a:latin typeface="+mj-lt"/>
              </a:rPr>
              <a:t>State and Local taxes, including income taxes and real estate taxes on all personal homes, limited to $10,000 deduction ($5,000 MFS)</a:t>
            </a:r>
          </a:p>
          <a:p>
            <a:pPr lvl="0">
              <a:lnSpc>
                <a:spcPct val="120000"/>
              </a:lnSpc>
              <a:spcBef>
                <a:spcPts val="0"/>
              </a:spcBef>
              <a:spcAft>
                <a:spcPts val="600"/>
              </a:spcAft>
              <a:buClrTx/>
              <a:buSzPct val="50000"/>
              <a:buFont typeface="Wingdings" panose="05000000000000000000" pitchFamily="2" charset="2"/>
              <a:buChar char="Ø"/>
            </a:pPr>
            <a:r>
              <a:rPr lang="en-US" sz="2400" dirty="0">
                <a:latin typeface="+mj-lt"/>
              </a:rPr>
              <a:t>Real Estate taxes on investment property remain deductible</a:t>
            </a:r>
          </a:p>
          <a:p>
            <a:pPr marL="137160" indent="0" algn="just">
              <a:spcBef>
                <a:spcPts val="0"/>
              </a:spcBef>
              <a:spcAft>
                <a:spcPts val="1200"/>
              </a:spcAft>
              <a:buClrTx/>
              <a:buSzPct val="50000"/>
              <a:buNone/>
            </a:pPr>
            <a:endParaRPr lang="en-US" sz="2600" dirty="0">
              <a:latin typeface="+mj-lt"/>
            </a:endParaRPr>
          </a:p>
        </p:txBody>
      </p:sp>
      <p:cxnSp>
        <p:nvCxnSpPr>
          <p:cNvPr id="5" name="Straight Connector 4"/>
          <p:cNvCxnSpPr/>
          <p:nvPr/>
        </p:nvCxnSpPr>
        <p:spPr>
          <a:xfrm>
            <a:off x="0" y="1600200"/>
            <a:ext cx="9144000" cy="0"/>
          </a:xfrm>
          <a:prstGeom prst="line">
            <a:avLst/>
          </a:prstGeom>
          <a:ln w="762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31830" y="59802"/>
            <a:ext cx="9052560" cy="6766560"/>
          </a:xfrm>
          <a:prstGeom prst="rect">
            <a:avLst/>
          </a:prstGeom>
          <a:noFill/>
          <a:ln w="127000" cmpd="sng">
            <a:solidFill>
              <a:srgbClr val="67214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9739029"/>
      </p:ext>
    </p:extLst>
  </p:cSld>
  <p:clrMapOvr>
    <a:masterClrMapping/>
  </p:clrMapOvr>
  <p:transition>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soft" dir="t">
                <a:rot lat="0" lon="0" rev="10800000"/>
              </a:lightRig>
            </a:scene3d>
            <a:sp3d>
              <a:bevelT w="27940" h="12700"/>
              <a:contourClr>
                <a:srgbClr val="DDDDDD"/>
              </a:contourClr>
            </a:sp3d>
          </a:bodyPr>
          <a:lstStyle/>
          <a:p>
            <a:r>
              <a:rPr lang="en-US" sz="3700" spc="150" dirty="0">
                <a:ln w="11430"/>
                <a:solidFill>
                  <a:srgbClr val="672146"/>
                </a:solidFill>
                <a:effectLst>
                  <a:outerShdw blurRad="25400" algn="tl" rotWithShape="0">
                    <a:srgbClr val="000000">
                      <a:alpha val="43000"/>
                    </a:srgbClr>
                  </a:outerShdw>
                </a:effectLst>
              </a:rPr>
              <a:t>Reform of Itemized Deductions </a:t>
            </a:r>
            <a:r>
              <a:rPr lang="en-US" sz="3600" spc="150" dirty="0">
                <a:ln w="11430"/>
                <a:solidFill>
                  <a:srgbClr val="672146"/>
                </a:solidFill>
                <a:effectLst>
                  <a:outerShdw blurRad="25400" algn="tl" rotWithShape="0">
                    <a:srgbClr val="000000">
                      <a:alpha val="43000"/>
                    </a:srgbClr>
                  </a:outerShdw>
                </a:effectLst>
              </a:rPr>
              <a:t>Medical, Charity and Miscellaneous</a:t>
            </a:r>
          </a:p>
        </p:txBody>
      </p:sp>
      <p:sp>
        <p:nvSpPr>
          <p:cNvPr id="3" name="Content Placeholder 2"/>
          <p:cNvSpPr>
            <a:spLocks noGrp="1"/>
          </p:cNvSpPr>
          <p:nvPr>
            <p:ph idx="1"/>
          </p:nvPr>
        </p:nvSpPr>
        <p:spPr>
          <a:xfrm>
            <a:off x="762000" y="2133600"/>
            <a:ext cx="7543800" cy="4419600"/>
          </a:xfrm>
        </p:spPr>
        <p:txBody>
          <a:bodyPr>
            <a:normAutofit fontScale="62500" lnSpcReduction="20000"/>
          </a:bodyPr>
          <a:lstStyle/>
          <a:p>
            <a:pPr lvl="0">
              <a:lnSpc>
                <a:spcPct val="120000"/>
              </a:lnSpc>
              <a:spcBef>
                <a:spcPts val="0"/>
              </a:spcBef>
              <a:spcAft>
                <a:spcPts val="600"/>
              </a:spcAft>
              <a:buClrTx/>
              <a:buSzPct val="50000"/>
              <a:buFont typeface="Wingdings" panose="05000000000000000000" pitchFamily="2" charset="2"/>
              <a:buChar char="Ø"/>
            </a:pPr>
            <a:r>
              <a:rPr lang="en-US" sz="3700" dirty="0">
                <a:latin typeface="+mj-lt"/>
              </a:rPr>
              <a:t>Threshold on medical expense deductions is 7.5% of AGI for tax years 2017-2018, 10% 2019-2025.</a:t>
            </a:r>
          </a:p>
          <a:p>
            <a:pPr lvl="0">
              <a:lnSpc>
                <a:spcPct val="120000"/>
              </a:lnSpc>
              <a:spcBef>
                <a:spcPts val="0"/>
              </a:spcBef>
              <a:spcAft>
                <a:spcPts val="600"/>
              </a:spcAft>
              <a:buClrTx/>
              <a:buSzPct val="50000"/>
              <a:buFont typeface="Wingdings" panose="05000000000000000000" pitchFamily="2" charset="2"/>
              <a:buChar char="Ø"/>
            </a:pPr>
            <a:r>
              <a:rPr lang="en-US" sz="3700" dirty="0">
                <a:latin typeface="+mj-lt"/>
              </a:rPr>
              <a:t>Unreimbursed Business Expenses, Investment advisory fees, Tax Prep fees, non – deductible.</a:t>
            </a:r>
          </a:p>
          <a:p>
            <a:pPr lvl="0">
              <a:lnSpc>
                <a:spcPct val="120000"/>
              </a:lnSpc>
              <a:spcBef>
                <a:spcPts val="0"/>
              </a:spcBef>
              <a:spcAft>
                <a:spcPts val="600"/>
              </a:spcAft>
              <a:buClrTx/>
              <a:buSzPct val="50000"/>
              <a:buFont typeface="Wingdings" panose="05000000000000000000" pitchFamily="2" charset="2"/>
              <a:buChar char="Ø"/>
            </a:pPr>
            <a:r>
              <a:rPr lang="en-US" sz="3700" dirty="0">
                <a:latin typeface="+mj-lt"/>
              </a:rPr>
              <a:t>Charitable contributions limited to 60% of AGI.</a:t>
            </a:r>
          </a:p>
          <a:p>
            <a:pPr lvl="0">
              <a:lnSpc>
                <a:spcPct val="120000"/>
              </a:lnSpc>
              <a:spcBef>
                <a:spcPts val="0"/>
              </a:spcBef>
              <a:spcAft>
                <a:spcPts val="600"/>
              </a:spcAft>
              <a:buClrTx/>
              <a:buSzPct val="50000"/>
              <a:buFont typeface="Wingdings" panose="05000000000000000000" pitchFamily="2" charset="2"/>
              <a:buChar char="Ø"/>
            </a:pPr>
            <a:r>
              <a:rPr lang="en-US" sz="3700" dirty="0">
                <a:latin typeface="+mj-lt"/>
              </a:rPr>
              <a:t>No moving expenses and no casualty losses</a:t>
            </a:r>
          </a:p>
          <a:p>
            <a:pPr lvl="0">
              <a:lnSpc>
                <a:spcPct val="120000"/>
              </a:lnSpc>
              <a:spcBef>
                <a:spcPts val="0"/>
              </a:spcBef>
              <a:spcAft>
                <a:spcPts val="600"/>
              </a:spcAft>
              <a:buClrTx/>
              <a:buSzPct val="50000"/>
              <a:buFont typeface="Wingdings" panose="05000000000000000000" pitchFamily="2" charset="2"/>
              <a:buChar char="Ø"/>
            </a:pPr>
            <a:r>
              <a:rPr lang="en-US" sz="3700" dirty="0">
                <a:latin typeface="+mj-lt"/>
              </a:rPr>
              <a:t>Overall itemized deduction limitation suspended.</a:t>
            </a:r>
          </a:p>
          <a:p>
            <a:pPr marL="137160" indent="0" algn="just">
              <a:spcBef>
                <a:spcPts val="0"/>
              </a:spcBef>
              <a:spcAft>
                <a:spcPts val="1200"/>
              </a:spcAft>
              <a:buClrTx/>
              <a:buSzPct val="50000"/>
              <a:buNone/>
            </a:pPr>
            <a:endParaRPr lang="en-US" sz="2600" dirty="0">
              <a:latin typeface="+mj-lt"/>
            </a:endParaRPr>
          </a:p>
        </p:txBody>
      </p:sp>
      <p:cxnSp>
        <p:nvCxnSpPr>
          <p:cNvPr id="5" name="Straight Connector 4"/>
          <p:cNvCxnSpPr/>
          <p:nvPr/>
        </p:nvCxnSpPr>
        <p:spPr>
          <a:xfrm>
            <a:off x="0" y="1600200"/>
            <a:ext cx="9144000" cy="0"/>
          </a:xfrm>
          <a:prstGeom prst="line">
            <a:avLst/>
          </a:prstGeom>
          <a:ln w="762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31830" y="59802"/>
            <a:ext cx="9052560" cy="6766560"/>
          </a:xfrm>
          <a:prstGeom prst="rect">
            <a:avLst/>
          </a:prstGeom>
          <a:noFill/>
          <a:ln w="127000" cmpd="sng">
            <a:solidFill>
              <a:srgbClr val="67214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4931008"/>
      </p:ext>
    </p:extLst>
  </p:cSld>
  <p:clrMapOvr>
    <a:masterClrMapping/>
  </p:clrMapOvr>
  <p:transition>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
                <a:rot lat="0" lon="0" rev="10800000"/>
              </a:lightRig>
            </a:scene3d>
            <a:sp3d>
              <a:bevelT w="27940" h="12700"/>
              <a:contourClr>
                <a:srgbClr val="DDDDDD"/>
              </a:contourClr>
            </a:sp3d>
          </a:bodyPr>
          <a:lstStyle/>
          <a:p>
            <a:r>
              <a:rPr lang="en-US" sz="3700" spc="150" dirty="0">
                <a:ln w="11430"/>
                <a:solidFill>
                  <a:srgbClr val="672146"/>
                </a:solidFill>
                <a:effectLst>
                  <a:outerShdw blurRad="25400" algn="tl" rotWithShape="0">
                    <a:srgbClr val="000000">
                      <a:alpha val="43000"/>
                    </a:srgbClr>
                  </a:outerShdw>
                </a:effectLst>
              </a:rPr>
              <a:t>Alimony</a:t>
            </a:r>
            <a:endParaRPr lang="en-US" sz="3600" spc="150" dirty="0">
              <a:ln w="11430"/>
              <a:solidFill>
                <a:srgbClr val="672146"/>
              </a:solidFill>
              <a:effectLst>
                <a:outerShdw blurRad="25400" algn="tl" rotWithShape="0">
                  <a:srgbClr val="000000">
                    <a:alpha val="43000"/>
                  </a:srgbClr>
                </a:outerShdw>
              </a:effectLst>
            </a:endParaRPr>
          </a:p>
        </p:txBody>
      </p:sp>
      <p:sp>
        <p:nvSpPr>
          <p:cNvPr id="3" name="Content Placeholder 2"/>
          <p:cNvSpPr>
            <a:spLocks noGrp="1"/>
          </p:cNvSpPr>
          <p:nvPr>
            <p:ph idx="1"/>
          </p:nvPr>
        </p:nvSpPr>
        <p:spPr>
          <a:xfrm>
            <a:off x="762000" y="2133600"/>
            <a:ext cx="7543800" cy="4419600"/>
          </a:xfrm>
        </p:spPr>
        <p:txBody>
          <a:bodyPr>
            <a:normAutofit/>
          </a:bodyPr>
          <a:lstStyle/>
          <a:p>
            <a:pPr lvl="0">
              <a:spcBef>
                <a:spcPts val="0"/>
              </a:spcBef>
              <a:spcAft>
                <a:spcPts val="600"/>
              </a:spcAft>
              <a:buClrTx/>
              <a:buSzPct val="50000"/>
              <a:buFont typeface="Wingdings" panose="05000000000000000000" pitchFamily="2" charset="2"/>
              <a:buChar char="Ø"/>
            </a:pPr>
            <a:r>
              <a:rPr lang="en-US" dirty="0">
                <a:latin typeface="+mj-lt"/>
              </a:rPr>
              <a:t>For divorce or separation agreements executed after 12/31/18, alimony payments are not deductible by payer or includible by payee.</a:t>
            </a:r>
          </a:p>
          <a:p>
            <a:pPr lvl="0">
              <a:spcBef>
                <a:spcPts val="0"/>
              </a:spcBef>
              <a:spcAft>
                <a:spcPts val="600"/>
              </a:spcAft>
              <a:buClrTx/>
              <a:buSzPct val="50000"/>
              <a:buFont typeface="Wingdings" panose="05000000000000000000" pitchFamily="2" charset="2"/>
              <a:buChar char="Ø"/>
            </a:pPr>
            <a:r>
              <a:rPr lang="en-US" dirty="0">
                <a:latin typeface="+mj-lt"/>
              </a:rPr>
              <a:t>Modifications to existing agreements follow old rules unless expressly changed to the new rules.</a:t>
            </a:r>
          </a:p>
          <a:p>
            <a:pPr marL="137160" indent="0" algn="just">
              <a:spcBef>
                <a:spcPts val="0"/>
              </a:spcBef>
              <a:spcAft>
                <a:spcPts val="1200"/>
              </a:spcAft>
              <a:buClrTx/>
              <a:buSzPct val="50000"/>
              <a:buNone/>
            </a:pPr>
            <a:endParaRPr lang="en-US" sz="2600" dirty="0">
              <a:latin typeface="+mj-lt"/>
            </a:endParaRPr>
          </a:p>
        </p:txBody>
      </p:sp>
      <p:cxnSp>
        <p:nvCxnSpPr>
          <p:cNvPr id="5" name="Straight Connector 4"/>
          <p:cNvCxnSpPr/>
          <p:nvPr/>
        </p:nvCxnSpPr>
        <p:spPr>
          <a:xfrm>
            <a:off x="0" y="1600200"/>
            <a:ext cx="9144000" cy="0"/>
          </a:xfrm>
          <a:prstGeom prst="line">
            <a:avLst/>
          </a:prstGeom>
          <a:ln w="76200">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31830" y="59802"/>
            <a:ext cx="9052560" cy="6766560"/>
          </a:xfrm>
          <a:prstGeom prst="rect">
            <a:avLst/>
          </a:prstGeom>
          <a:noFill/>
          <a:ln w="127000" cmpd="sng">
            <a:solidFill>
              <a:srgbClr val="67214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3027008"/>
      </p:ext>
    </p:extLst>
  </p:cSld>
  <p:clrMapOvr>
    <a:masterClrMapping/>
  </p:clrMapOvr>
  <p:transition>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1973</TotalTime>
  <Words>1293</Words>
  <Application>Microsoft Macintosh PowerPoint</Application>
  <PresentationFormat>On-screen Show (4:3)</PresentationFormat>
  <Paragraphs>147</Paragraphs>
  <Slides>19</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Book Antiqua</vt:lpstr>
      <vt:lpstr>Calibri</vt:lpstr>
      <vt:lpstr>Lucida Sans</vt:lpstr>
      <vt:lpstr>Wingdings</vt:lpstr>
      <vt:lpstr>Wingdings 2</vt:lpstr>
      <vt:lpstr>Wingdings 3</vt:lpstr>
      <vt:lpstr>Apex</vt:lpstr>
      <vt:lpstr>1_Apex</vt:lpstr>
      <vt:lpstr>Tax Cuts and Jobs Act</vt:lpstr>
      <vt:lpstr>Tax Cuts and Jobs Act</vt:lpstr>
      <vt:lpstr>Individual Tax Rates</vt:lpstr>
      <vt:lpstr>Individual Standard Deduction/Personal Exemptions</vt:lpstr>
      <vt:lpstr>Child Tax Credit</vt:lpstr>
      <vt:lpstr>Reform of Itemized Deductions Mortgage Home Equity Interest Rules</vt:lpstr>
      <vt:lpstr>Reform of Itemized Deductions State and Local Tax Deduction</vt:lpstr>
      <vt:lpstr>Reform of Itemized Deductions Medical, Charity and Miscellaneous</vt:lpstr>
      <vt:lpstr>Alimony</vt:lpstr>
      <vt:lpstr>Section 529 Plans</vt:lpstr>
      <vt:lpstr>Pass Through Companies</vt:lpstr>
      <vt:lpstr>Thresholds and Phase Outs</vt:lpstr>
      <vt:lpstr>C Corporation Taxes</vt:lpstr>
      <vt:lpstr>Bonus Depreciation</vt:lpstr>
      <vt:lpstr>Section 179 Changes</vt:lpstr>
      <vt:lpstr>Luxury Auto and SUV</vt:lpstr>
      <vt:lpstr>Entertainment Expenses</vt:lpstr>
      <vt:lpstr>Gift/Estate/Generation-Skipping Transfer (GST) Tax Exemption</vt:lpstr>
      <vt:lpstr>Entity Selection</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Cuts and Jobs Act</dc:title>
  <dc:creator>Ryan J. Elliott</dc:creator>
  <cp:lastModifiedBy/>
  <cp:revision>113</cp:revision>
  <cp:lastPrinted>2018-03-26T14:56:14Z</cp:lastPrinted>
  <dcterms:created xsi:type="dcterms:W3CDTF">2006-08-16T00:00:00Z</dcterms:created>
  <dcterms:modified xsi:type="dcterms:W3CDTF">2018-05-07T19:26:24Z</dcterms:modified>
</cp:coreProperties>
</file>