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drawings/drawing3.xml" ContentType="application/vnd.openxmlformats-officedocument.drawingml.chartshapes+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charts/chart21.xml" ContentType="application/vnd.openxmlformats-officedocument.drawingml.chart+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drawings/drawing14.xml" ContentType="application/vnd.openxmlformats-officedocument.drawingml.chartshapes+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drawings/drawing8.xml" ContentType="application/vnd.openxmlformats-officedocument.drawingml.chartshape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379.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68.xml" ContentType="application/vnd.openxmlformats-officedocument.presentationml.slide+xml"/>
  <Override PartName="/ppt/charts/chart15.xml" ContentType="application/vnd.openxmlformats-officedocument.drawingml.chart+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drawings/drawing5.xml" ContentType="application/vnd.openxmlformats-officedocument.drawingml.chartshape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charts/chart12.xml" ContentType="application/vnd.openxmlformats-officedocument.drawingml.char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charts/chart7.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charts/chart14.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charts/chart19.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drawings/drawing9.xml" ContentType="application/vnd.openxmlformats-officedocument.drawingml.chartshapes+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Default Extension="jpeg" ContentType="image/jpeg"/>
  <Override PartName="/ppt/charts/chart16.xml" ContentType="application/vnd.openxmlformats-officedocument.drawingml.chart+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charts/chart6.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drawings/drawing12.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drawings/drawing6.xml" ContentType="application/vnd.openxmlformats-officedocument.drawingml.chartshapes+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charts/chart8.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6"/>
  </p:notesMasterIdLst>
  <p:sldIdLst>
    <p:sldId id="835" r:id="rId2"/>
    <p:sldId id="1148" r:id="rId3"/>
    <p:sldId id="1153" r:id="rId4"/>
    <p:sldId id="1149" r:id="rId5"/>
    <p:sldId id="1213" r:id="rId6"/>
    <p:sldId id="1212" r:id="rId7"/>
    <p:sldId id="1211" r:id="rId8"/>
    <p:sldId id="1210" r:id="rId9"/>
    <p:sldId id="1209" r:id="rId10"/>
    <p:sldId id="1208" r:id="rId11"/>
    <p:sldId id="1207" r:id="rId12"/>
    <p:sldId id="1206" r:id="rId13"/>
    <p:sldId id="1205" r:id="rId14"/>
    <p:sldId id="1204" r:id="rId15"/>
    <p:sldId id="1203" r:id="rId16"/>
    <p:sldId id="1151" r:id="rId17"/>
    <p:sldId id="1150" r:id="rId18"/>
    <p:sldId id="1152" r:id="rId19"/>
    <p:sldId id="1187" r:id="rId20"/>
    <p:sldId id="1202" r:id="rId21"/>
    <p:sldId id="1188" r:id="rId22"/>
    <p:sldId id="1156" r:id="rId23"/>
    <p:sldId id="1157" r:id="rId24"/>
    <p:sldId id="1158" r:id="rId25"/>
    <p:sldId id="1159" r:id="rId26"/>
    <p:sldId id="1160" r:id="rId27"/>
    <p:sldId id="1186" r:id="rId28"/>
    <p:sldId id="1189" r:id="rId29"/>
    <p:sldId id="1216" r:id="rId30"/>
    <p:sldId id="1215" r:id="rId31"/>
    <p:sldId id="1214" r:id="rId32"/>
    <p:sldId id="1155" r:id="rId33"/>
    <p:sldId id="1184" r:id="rId34"/>
    <p:sldId id="1162" r:id="rId35"/>
    <p:sldId id="1163" r:id="rId36"/>
    <p:sldId id="1164" r:id="rId37"/>
    <p:sldId id="1165" r:id="rId38"/>
    <p:sldId id="1166" r:id="rId39"/>
    <p:sldId id="1167" r:id="rId40"/>
    <p:sldId id="1169" r:id="rId41"/>
    <p:sldId id="1170" r:id="rId42"/>
    <p:sldId id="1171" r:id="rId43"/>
    <p:sldId id="1172" r:id="rId44"/>
    <p:sldId id="1173" r:id="rId45"/>
    <p:sldId id="1174" r:id="rId46"/>
    <p:sldId id="1175" r:id="rId47"/>
    <p:sldId id="1190" r:id="rId48"/>
    <p:sldId id="1177" r:id="rId49"/>
    <p:sldId id="1178" r:id="rId50"/>
    <p:sldId id="1179" r:id="rId51"/>
    <p:sldId id="1180" r:id="rId52"/>
    <p:sldId id="1181" r:id="rId53"/>
    <p:sldId id="1182" r:id="rId54"/>
    <p:sldId id="1219" r:id="rId55"/>
    <p:sldId id="1232" r:id="rId56"/>
    <p:sldId id="1231" r:id="rId57"/>
    <p:sldId id="1230" r:id="rId58"/>
    <p:sldId id="1229" r:id="rId59"/>
    <p:sldId id="1228" r:id="rId60"/>
    <p:sldId id="1227" r:id="rId61"/>
    <p:sldId id="1220" r:id="rId62"/>
    <p:sldId id="1238" r:id="rId63"/>
    <p:sldId id="1237" r:id="rId64"/>
    <p:sldId id="1236" r:id="rId65"/>
    <p:sldId id="1235" r:id="rId66"/>
    <p:sldId id="1234" r:id="rId67"/>
    <p:sldId id="1233" r:id="rId68"/>
    <p:sldId id="1221" r:id="rId69"/>
    <p:sldId id="1242" r:id="rId70"/>
    <p:sldId id="1243" r:id="rId71"/>
    <p:sldId id="1241" r:id="rId72"/>
    <p:sldId id="1240" r:id="rId73"/>
    <p:sldId id="1239" r:id="rId74"/>
    <p:sldId id="1222" r:id="rId75"/>
    <p:sldId id="1223" r:id="rId76"/>
    <p:sldId id="1247" r:id="rId77"/>
    <p:sldId id="1246" r:id="rId78"/>
    <p:sldId id="1248" r:id="rId79"/>
    <p:sldId id="1245" r:id="rId80"/>
    <p:sldId id="1244" r:id="rId81"/>
    <p:sldId id="1224" r:id="rId82"/>
    <p:sldId id="1255" r:id="rId83"/>
    <p:sldId id="1254" r:id="rId84"/>
    <p:sldId id="1253" r:id="rId85"/>
    <p:sldId id="1252" r:id="rId86"/>
    <p:sldId id="1251" r:id="rId87"/>
    <p:sldId id="1250" r:id="rId88"/>
    <p:sldId id="1249" r:id="rId89"/>
    <p:sldId id="1225" r:id="rId90"/>
    <p:sldId id="1259" r:id="rId91"/>
    <p:sldId id="1258" r:id="rId92"/>
    <p:sldId id="1257" r:id="rId93"/>
    <p:sldId id="1256" r:id="rId94"/>
    <p:sldId id="1226" r:id="rId95"/>
    <p:sldId id="1260" r:id="rId96"/>
    <p:sldId id="1360" r:id="rId97"/>
    <p:sldId id="1359" r:id="rId98"/>
    <p:sldId id="1324" r:id="rId99"/>
    <p:sldId id="1357" r:id="rId100"/>
    <p:sldId id="1325" r:id="rId101"/>
    <p:sldId id="1326" r:id="rId102"/>
    <p:sldId id="1327" r:id="rId103"/>
    <p:sldId id="1328" r:id="rId104"/>
    <p:sldId id="1329" r:id="rId105"/>
    <p:sldId id="1330" r:id="rId106"/>
    <p:sldId id="1331" r:id="rId107"/>
    <p:sldId id="1332" r:id="rId108"/>
    <p:sldId id="1333" r:id="rId109"/>
    <p:sldId id="1334" r:id="rId110"/>
    <p:sldId id="1335" r:id="rId111"/>
    <p:sldId id="1336" r:id="rId112"/>
    <p:sldId id="1337" r:id="rId113"/>
    <p:sldId id="1338" r:id="rId114"/>
    <p:sldId id="1339" r:id="rId115"/>
    <p:sldId id="1340" r:id="rId116"/>
    <p:sldId id="1341" r:id="rId117"/>
    <p:sldId id="1342" r:id="rId118"/>
    <p:sldId id="1343" r:id="rId119"/>
    <p:sldId id="1344" r:id="rId120"/>
    <p:sldId id="1345" r:id="rId121"/>
    <p:sldId id="1346" r:id="rId122"/>
    <p:sldId id="1347" r:id="rId123"/>
    <p:sldId id="1348" r:id="rId124"/>
    <p:sldId id="1349" r:id="rId125"/>
    <p:sldId id="1350" r:id="rId126"/>
    <p:sldId id="1351" r:id="rId127"/>
    <p:sldId id="1352" r:id="rId128"/>
    <p:sldId id="1353" r:id="rId129"/>
    <p:sldId id="1354" r:id="rId130"/>
    <p:sldId id="1355" r:id="rId131"/>
    <p:sldId id="1356" r:id="rId132"/>
    <p:sldId id="1261" r:id="rId133"/>
    <p:sldId id="1358" r:id="rId134"/>
    <p:sldId id="1262" r:id="rId135"/>
    <p:sldId id="1263" r:id="rId136"/>
    <p:sldId id="1264" r:id="rId137"/>
    <p:sldId id="1265" r:id="rId138"/>
    <p:sldId id="1266" r:id="rId139"/>
    <p:sldId id="1267" r:id="rId140"/>
    <p:sldId id="1268" r:id="rId141"/>
    <p:sldId id="1269" r:id="rId142"/>
    <p:sldId id="1270" r:id="rId143"/>
    <p:sldId id="1271" r:id="rId144"/>
    <p:sldId id="1272" r:id="rId145"/>
    <p:sldId id="1273" r:id="rId146"/>
    <p:sldId id="1274" r:id="rId147"/>
    <p:sldId id="1275" r:id="rId148"/>
    <p:sldId id="1276" r:id="rId149"/>
    <p:sldId id="1277" r:id="rId150"/>
    <p:sldId id="1278" r:id="rId151"/>
    <p:sldId id="1279" r:id="rId152"/>
    <p:sldId id="1280" r:id="rId153"/>
    <p:sldId id="1281" r:id="rId154"/>
    <p:sldId id="1282" r:id="rId155"/>
    <p:sldId id="1283" r:id="rId156"/>
    <p:sldId id="1284" r:id="rId157"/>
    <p:sldId id="1285" r:id="rId158"/>
    <p:sldId id="1286" r:id="rId159"/>
    <p:sldId id="1287" r:id="rId160"/>
    <p:sldId id="1288" r:id="rId161"/>
    <p:sldId id="1289" r:id="rId162"/>
    <p:sldId id="1290" r:id="rId163"/>
    <p:sldId id="1291" r:id="rId164"/>
    <p:sldId id="1292" r:id="rId165"/>
    <p:sldId id="1293" r:id="rId166"/>
    <p:sldId id="1294" r:id="rId167"/>
    <p:sldId id="1295" r:id="rId168"/>
    <p:sldId id="1296" r:id="rId169"/>
    <p:sldId id="1297" r:id="rId170"/>
    <p:sldId id="1298" r:id="rId171"/>
    <p:sldId id="1299" r:id="rId172"/>
    <p:sldId id="1300" r:id="rId173"/>
    <p:sldId id="1301" r:id="rId174"/>
    <p:sldId id="1302" r:id="rId175"/>
    <p:sldId id="1303" r:id="rId176"/>
    <p:sldId id="1304" r:id="rId177"/>
    <p:sldId id="1305" r:id="rId178"/>
    <p:sldId id="1306" r:id="rId179"/>
    <p:sldId id="1307" r:id="rId180"/>
    <p:sldId id="1308" r:id="rId181"/>
    <p:sldId id="1309" r:id="rId182"/>
    <p:sldId id="1310" r:id="rId183"/>
    <p:sldId id="1311" r:id="rId184"/>
    <p:sldId id="1312" r:id="rId185"/>
    <p:sldId id="1313" r:id="rId186"/>
    <p:sldId id="1314" r:id="rId187"/>
    <p:sldId id="1315" r:id="rId188"/>
    <p:sldId id="1316" r:id="rId189"/>
    <p:sldId id="1317" r:id="rId190"/>
    <p:sldId id="1318" r:id="rId191"/>
    <p:sldId id="1319" r:id="rId192"/>
    <p:sldId id="1320" r:id="rId193"/>
    <p:sldId id="1321" r:id="rId194"/>
    <p:sldId id="1322" r:id="rId195"/>
    <p:sldId id="1323" r:id="rId196"/>
    <p:sldId id="1361" r:id="rId197"/>
    <p:sldId id="1040" r:id="rId198"/>
    <p:sldId id="876" r:id="rId199"/>
    <p:sldId id="758" r:id="rId200"/>
    <p:sldId id="865" r:id="rId201"/>
    <p:sldId id="864" r:id="rId202"/>
    <p:sldId id="863" r:id="rId203"/>
    <p:sldId id="862" r:id="rId204"/>
    <p:sldId id="861" r:id="rId205"/>
    <p:sldId id="860" r:id="rId206"/>
    <p:sldId id="859" r:id="rId207"/>
    <p:sldId id="858" r:id="rId208"/>
    <p:sldId id="857" r:id="rId209"/>
    <p:sldId id="856" r:id="rId210"/>
    <p:sldId id="855" r:id="rId211"/>
    <p:sldId id="854" r:id="rId212"/>
    <p:sldId id="853" r:id="rId213"/>
    <p:sldId id="852" r:id="rId214"/>
    <p:sldId id="851" r:id="rId215"/>
    <p:sldId id="850" r:id="rId216"/>
    <p:sldId id="849" r:id="rId217"/>
    <p:sldId id="848" r:id="rId218"/>
    <p:sldId id="847" r:id="rId219"/>
    <p:sldId id="846" r:id="rId220"/>
    <p:sldId id="845" r:id="rId221"/>
    <p:sldId id="844" r:id="rId222"/>
    <p:sldId id="843" r:id="rId223"/>
    <p:sldId id="842" r:id="rId224"/>
    <p:sldId id="841" r:id="rId225"/>
    <p:sldId id="840" r:id="rId226"/>
    <p:sldId id="839" r:id="rId227"/>
    <p:sldId id="1003" r:id="rId228"/>
    <p:sldId id="1004" r:id="rId229"/>
    <p:sldId id="1096" r:id="rId230"/>
    <p:sldId id="1095" r:id="rId231"/>
    <p:sldId id="1094" r:id="rId232"/>
    <p:sldId id="1005" r:id="rId233"/>
    <p:sldId id="1110" r:id="rId234"/>
    <p:sldId id="1106" r:id="rId235"/>
    <p:sldId id="1010" r:id="rId236"/>
    <p:sldId id="1111" r:id="rId237"/>
    <p:sldId id="1109" r:id="rId238"/>
    <p:sldId id="1108" r:id="rId239"/>
    <p:sldId id="1107" r:id="rId240"/>
    <p:sldId id="1084" r:id="rId241"/>
    <p:sldId id="1114" r:id="rId242"/>
    <p:sldId id="1113" r:id="rId243"/>
    <p:sldId id="1112" r:id="rId244"/>
    <p:sldId id="1115" r:id="rId245"/>
    <p:sldId id="1085" r:id="rId246"/>
    <p:sldId id="1017" r:id="rId247"/>
    <p:sldId id="1086" r:id="rId248"/>
    <p:sldId id="1093" r:id="rId249"/>
    <p:sldId id="1092" r:id="rId250"/>
    <p:sldId id="1091" r:id="rId251"/>
    <p:sldId id="1087" r:id="rId252"/>
    <p:sldId id="1089" r:id="rId253"/>
    <p:sldId id="1090" r:id="rId254"/>
    <p:sldId id="1130" r:id="rId255"/>
    <p:sldId id="1129" r:id="rId256"/>
    <p:sldId id="881" r:id="rId257"/>
    <p:sldId id="810" r:id="rId258"/>
    <p:sldId id="919" r:id="rId259"/>
    <p:sldId id="918" r:id="rId260"/>
    <p:sldId id="917" r:id="rId261"/>
    <p:sldId id="916" r:id="rId262"/>
    <p:sldId id="915" r:id="rId263"/>
    <p:sldId id="962" r:id="rId264"/>
    <p:sldId id="1002" r:id="rId265"/>
    <p:sldId id="1001" r:id="rId266"/>
    <p:sldId id="963" r:id="rId267"/>
    <p:sldId id="964" r:id="rId268"/>
    <p:sldId id="965" r:id="rId269"/>
    <p:sldId id="966" r:id="rId270"/>
    <p:sldId id="967" r:id="rId271"/>
    <p:sldId id="968" r:id="rId272"/>
    <p:sldId id="969" r:id="rId273"/>
    <p:sldId id="970" r:id="rId274"/>
    <p:sldId id="971" r:id="rId275"/>
    <p:sldId id="972" r:id="rId276"/>
    <p:sldId id="973" r:id="rId277"/>
    <p:sldId id="974" r:id="rId278"/>
    <p:sldId id="975" r:id="rId279"/>
    <p:sldId id="976" r:id="rId280"/>
    <p:sldId id="977" r:id="rId281"/>
    <p:sldId id="978" r:id="rId282"/>
    <p:sldId id="979" r:id="rId283"/>
    <p:sldId id="980" r:id="rId284"/>
    <p:sldId id="981" r:id="rId285"/>
    <p:sldId id="982" r:id="rId286"/>
    <p:sldId id="983" r:id="rId287"/>
    <p:sldId id="984" r:id="rId288"/>
    <p:sldId id="985" r:id="rId289"/>
    <p:sldId id="1144" r:id="rId290"/>
    <p:sldId id="1146" r:id="rId291"/>
    <p:sldId id="1145" r:id="rId292"/>
    <p:sldId id="817" r:id="rId293"/>
    <p:sldId id="818" r:id="rId294"/>
    <p:sldId id="819" r:id="rId295"/>
    <p:sldId id="820" r:id="rId296"/>
    <p:sldId id="987" r:id="rId297"/>
    <p:sldId id="988" r:id="rId298"/>
    <p:sldId id="989" r:id="rId299"/>
    <p:sldId id="823" r:id="rId300"/>
    <p:sldId id="824" r:id="rId301"/>
    <p:sldId id="825" r:id="rId302"/>
    <p:sldId id="997" r:id="rId303"/>
    <p:sldId id="990" r:id="rId304"/>
    <p:sldId id="826" r:id="rId305"/>
    <p:sldId id="994" r:id="rId306"/>
    <p:sldId id="991" r:id="rId307"/>
    <p:sldId id="992" r:id="rId308"/>
    <p:sldId id="993" r:id="rId309"/>
    <p:sldId id="995" r:id="rId310"/>
    <p:sldId id="829" r:id="rId311"/>
    <p:sldId id="831" r:id="rId312"/>
    <p:sldId id="830" r:id="rId313"/>
    <p:sldId id="996" r:id="rId314"/>
    <p:sldId id="1147" r:id="rId315"/>
    <p:sldId id="606" r:id="rId316"/>
    <p:sldId id="827" r:id="rId317"/>
    <p:sldId id="828" r:id="rId318"/>
    <p:sldId id="1052" r:id="rId319"/>
    <p:sldId id="1053" r:id="rId320"/>
    <p:sldId id="1054" r:id="rId321"/>
    <p:sldId id="1055" r:id="rId322"/>
    <p:sldId id="1056" r:id="rId323"/>
    <p:sldId id="1057" r:id="rId324"/>
    <p:sldId id="1058" r:id="rId325"/>
    <p:sldId id="1059" r:id="rId326"/>
    <p:sldId id="1060" r:id="rId327"/>
    <p:sldId id="1061" r:id="rId328"/>
    <p:sldId id="1062" r:id="rId329"/>
    <p:sldId id="1063" r:id="rId330"/>
    <p:sldId id="1064" r:id="rId331"/>
    <p:sldId id="1065" r:id="rId332"/>
    <p:sldId id="1066" r:id="rId333"/>
    <p:sldId id="1067" r:id="rId334"/>
    <p:sldId id="1068" r:id="rId335"/>
    <p:sldId id="1069" r:id="rId336"/>
    <p:sldId id="1070" r:id="rId337"/>
    <p:sldId id="1071" r:id="rId338"/>
    <p:sldId id="1072" r:id="rId339"/>
    <p:sldId id="1073" r:id="rId340"/>
    <p:sldId id="1074" r:id="rId341"/>
    <p:sldId id="1075" r:id="rId342"/>
    <p:sldId id="1076" r:id="rId343"/>
    <p:sldId id="1077" r:id="rId344"/>
    <p:sldId id="1078" r:id="rId345"/>
    <p:sldId id="1079" r:id="rId346"/>
    <p:sldId id="1080" r:id="rId347"/>
    <p:sldId id="1081" r:id="rId348"/>
    <p:sldId id="1082" r:id="rId349"/>
    <p:sldId id="1083" r:id="rId350"/>
    <p:sldId id="920" r:id="rId351"/>
    <p:sldId id="398" r:id="rId352"/>
    <p:sldId id="921" r:id="rId353"/>
    <p:sldId id="922" r:id="rId354"/>
    <p:sldId id="923" r:id="rId355"/>
    <p:sldId id="924" r:id="rId356"/>
    <p:sldId id="925" r:id="rId357"/>
    <p:sldId id="926" r:id="rId358"/>
    <p:sldId id="927" r:id="rId359"/>
    <p:sldId id="928" r:id="rId360"/>
    <p:sldId id="929" r:id="rId361"/>
    <p:sldId id="930" r:id="rId362"/>
    <p:sldId id="931" r:id="rId363"/>
    <p:sldId id="932" r:id="rId364"/>
    <p:sldId id="933" r:id="rId365"/>
    <p:sldId id="934" r:id="rId366"/>
    <p:sldId id="935" r:id="rId367"/>
    <p:sldId id="936" r:id="rId368"/>
    <p:sldId id="937" r:id="rId369"/>
    <p:sldId id="938" r:id="rId370"/>
    <p:sldId id="939" r:id="rId371"/>
    <p:sldId id="940" r:id="rId372"/>
    <p:sldId id="941" r:id="rId373"/>
    <p:sldId id="942" r:id="rId374"/>
    <p:sldId id="943" r:id="rId375"/>
    <p:sldId id="944" r:id="rId376"/>
    <p:sldId id="945" r:id="rId377"/>
    <p:sldId id="946" r:id="rId378"/>
    <p:sldId id="947" r:id="rId379"/>
    <p:sldId id="948" r:id="rId380"/>
    <p:sldId id="949" r:id="rId381"/>
    <p:sldId id="950" r:id="rId382"/>
    <p:sldId id="951" r:id="rId383"/>
    <p:sldId id="952" r:id="rId384"/>
    <p:sldId id="953" r:id="rId385"/>
    <p:sldId id="954" r:id="rId386"/>
    <p:sldId id="955" r:id="rId387"/>
    <p:sldId id="956" r:id="rId388"/>
    <p:sldId id="957" r:id="rId389"/>
    <p:sldId id="958" r:id="rId390"/>
    <p:sldId id="960" r:id="rId391"/>
    <p:sldId id="961" r:id="rId392"/>
    <p:sldId id="872" r:id="rId393"/>
    <p:sldId id="1217" r:id="rId394"/>
    <p:sldId id="1218" r:id="rId3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13" autoAdjust="0"/>
    <p:restoredTop sz="92734" autoAdjust="0"/>
  </p:normalViewPr>
  <p:slideViewPr>
    <p:cSldViewPr>
      <p:cViewPr>
        <p:scale>
          <a:sx n="100" d="100"/>
          <a:sy n="100" d="100"/>
        </p:scale>
        <p:origin x="-3840" y="-1704"/>
      </p:cViewPr>
      <p:guideLst>
        <p:guide orient="horz" pos="2160"/>
        <p:guide pos="2880"/>
      </p:guideLst>
    </p:cSldViewPr>
  </p:slideViewPr>
  <p:outlineViewPr>
    <p:cViewPr>
      <p:scale>
        <a:sx n="33" d="100"/>
        <a:sy n="33" d="100"/>
      </p:scale>
      <p:origin x="10" y="36101"/>
    </p:cViewPr>
  </p:outlineViewPr>
  <p:notesTextViewPr>
    <p:cViewPr>
      <p:scale>
        <a:sx n="100" d="100"/>
        <a:sy n="100" d="100"/>
      </p:scale>
      <p:origin x="0" y="0"/>
    </p:cViewPr>
  </p:notesTextViewPr>
  <p:sorterViewPr>
    <p:cViewPr>
      <p:scale>
        <a:sx n="100" d="100"/>
        <a:sy n="100" d="100"/>
      </p:scale>
      <p:origin x="0" y="24216"/>
    </p:cViewPr>
  </p:sorterViewPr>
  <p:notesViewPr>
    <p:cSldViewPr>
      <p:cViewPr varScale="1">
        <p:scale>
          <a:sx n="142" d="100"/>
          <a:sy n="142" d="100"/>
        </p:scale>
        <p:origin x="-457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theme" Target="theme/theme1.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dLbls>
          <c:showVal val="1"/>
          <c:showCatName val="1"/>
        </c:dLbls>
        <c:firstSliceAng val="0"/>
      </c:pieChart>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27"/>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27"/>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27"/>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3"/>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33"/>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33"/>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noFill/>
              <a:scene3d>
                <a:camera prst="orthographicFront"/>
                <a:lightRig rig="threePt" dir="t"/>
              </a:scene3d>
              <a:sp3d>
                <a:bevelT/>
              </a:sp3d>
            </c:spPr>
          </c:dPt>
          <c:dPt>
            <c:idx val="2"/>
            <c:spPr>
              <a:no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delete val="1"/>
            </c:dLbl>
            <c:dLbl>
              <c:idx val="2"/>
              <c:delet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33"/>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solidFill>
                <a:srgbClr val="9C007F"/>
              </a:solidFill>
              <a:scene3d>
                <a:camera prst="orthographicFront"/>
                <a:lightRig rig="threePt" dir="t"/>
              </a:scene3d>
              <a:sp3d>
                <a:bevelT/>
              </a:sp3d>
            </c:spPr>
          </c:dPt>
          <c:dPt>
            <c:idx val="4"/>
            <c:spPr>
              <a:solidFill>
                <a:srgbClr val="68007F"/>
              </a:solid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layout/>
              <c:tx>
                <c:rich>
                  <a:bodyPr/>
                  <a:lstStyle/>
                  <a:p>
                    <a:r>
                      <a:rPr lang="en-US" smtClean="0"/>
                      <a:t>Issue</a:t>
                    </a:r>
                    <a:endParaRPr lang="en-US" dirty="0"/>
                  </a:p>
                </c:rich>
              </c:tx>
              <c:showVal val="1"/>
              <c:showCatName val="1"/>
            </c:dLbl>
            <c:dLbl>
              <c:idx val="4"/>
              <c:layout>
                <c:manualLayout>
                  <c:x val="0.22177684520204208"/>
                  <c:y val="0.11110598244185028"/>
                </c:manualLayout>
              </c:layout>
              <c:tx>
                <c:rich>
                  <a:bodyPr/>
                  <a:lstStyle/>
                  <a:p>
                    <a:r>
                      <a:rPr lang="en-US" dirty="0" smtClean="0"/>
                      <a:t>Maintenance</a:t>
                    </a:r>
                    <a:endParaRPr lang="en-US" dirty="0"/>
                  </a:p>
                </c:rich>
              </c:tx>
              <c:showVal val="1"/>
              <c:showCatNam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noFill/>
              <a:scene3d>
                <a:camera prst="orthographicFront"/>
                <a:lightRig rig="threePt" dir="t"/>
              </a:scene3d>
              <a:sp3d>
                <a:bevelT/>
              </a:sp3d>
            </c:spPr>
          </c:dPt>
          <c:dPt>
            <c:idx val="2"/>
            <c:spPr>
              <a:no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delete val="1"/>
            </c:dLbl>
            <c:dLbl>
              <c:idx val="2"/>
              <c:delet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noFill/>
              <a:scene3d>
                <a:camera prst="orthographicFront"/>
                <a:lightRig rig="threePt" dir="t"/>
              </a:scene3d>
              <a:sp3d>
                <a:bevelT/>
              </a:sp3d>
            </c:spPr>
          </c:dPt>
          <c:dPt>
            <c:idx val="2"/>
            <c:spPr>
              <a:no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delete val="1"/>
            </c:dLbl>
            <c:dLbl>
              <c:idx val="2"/>
              <c:delet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no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delet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no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delet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no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delet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rgbClr val="00B050"/>
              </a:solidFill>
              <a:scene3d>
                <a:camera prst="orthographicFront"/>
                <a:lightRig rig="threePt" dir="t"/>
              </a:scene3d>
              <a:sp3d>
                <a:bevelT/>
              </a:sp3d>
            </c:spPr>
          </c:dPt>
          <c:dPt>
            <c:idx val="1"/>
            <c:spPr>
              <a:solidFill>
                <a:schemeClr val="accent3"/>
              </a:solidFill>
              <a:scene3d>
                <a:camera prst="orthographicFront"/>
                <a:lightRig rig="threePt" dir="t"/>
              </a:scene3d>
              <a:sp3d>
                <a:bevelT/>
              </a:sp3d>
            </c:spPr>
          </c:dPt>
          <c:dPt>
            <c:idx val="2"/>
            <c:spPr>
              <a:solidFill>
                <a:srgbClr val="00B050"/>
              </a:solidFill>
              <a:scene3d>
                <a:camera prst="orthographicFront"/>
                <a:lightRig rig="threePt" dir="t"/>
              </a:scene3d>
              <a:sp3d>
                <a:bevelT/>
              </a:sp3d>
            </c:spPr>
          </c:dPt>
          <c:dPt>
            <c:idx val="3"/>
            <c:spPr>
              <a:noFill/>
              <a:scene3d>
                <a:camera prst="orthographicFront"/>
                <a:lightRig rig="threePt" dir="t"/>
              </a:scene3d>
              <a:sp3d>
                <a:bevelT/>
              </a:sp3d>
            </c:spPr>
          </c:dPt>
          <c:dPt>
            <c:idx val="4"/>
            <c:spPr>
              <a:noFill/>
              <a:scene3d>
                <a:camera prst="orthographicFront"/>
                <a:lightRig rig="threePt" dir="t"/>
              </a:scene3d>
              <a:sp3d>
                <a:bevelT/>
              </a:sp3d>
            </c:spPr>
          </c:dPt>
          <c:dLbls>
            <c:dLbl>
              <c:idx val="0"/>
              <c:layout>
                <c:manualLayout>
                  <c:x val="-0.14133713300372341"/>
                  <c:y val="0.1435507738256856"/>
                </c:manualLayout>
              </c:layout>
              <c:tx>
                <c:rich>
                  <a:bodyPr/>
                  <a:lstStyle/>
                  <a:p>
                    <a:r>
                      <a:rPr lang="en-US" smtClean="0"/>
                      <a:t>Drafting</a:t>
                    </a:r>
                    <a:endParaRPr lang="en-US" dirty="0"/>
                  </a:p>
                </c:rich>
              </c:tx>
              <c:showVal val="1"/>
              <c:showCatName val="1"/>
            </c:dLbl>
            <c:dLbl>
              <c:idx val="1"/>
              <c:layout/>
              <c:tx>
                <c:rich>
                  <a:bodyPr/>
                  <a:lstStyle/>
                  <a:p>
                    <a:r>
                      <a:rPr lang="en-US" smtClean="0"/>
                      <a:t>Filing</a:t>
                    </a:r>
                    <a:endParaRPr lang="en-US" dirty="0"/>
                  </a:p>
                </c:rich>
              </c:tx>
              <c:showVal val="1"/>
              <c:showCatName val="1"/>
            </c:dLbl>
            <c:dLbl>
              <c:idx val="2"/>
              <c:layout/>
              <c:showCatName val="1"/>
            </c:dLbl>
            <c:dLbl>
              <c:idx val="3"/>
              <c:delete val="1"/>
            </c:dLbl>
            <c:dLbl>
              <c:idx val="4"/>
              <c:delete val="1"/>
            </c:dLbl>
            <c:showVal val="1"/>
            <c:showCatName val="1"/>
            <c:showLeaderLines val="1"/>
          </c:dLbls>
          <c:cat>
            <c:strRef>
              <c:f>Sheet1!$A$2:$A$6</c:f>
              <c:strCache>
                <c:ptCount val="5"/>
                <c:pt idx="0">
                  <c:v>Drafting</c:v>
                </c:pt>
                <c:pt idx="1">
                  <c:v>Filing</c:v>
                </c:pt>
                <c:pt idx="2">
                  <c:v>Prosecution</c:v>
                </c:pt>
                <c:pt idx="3">
                  <c:v>Issue</c:v>
                </c:pt>
                <c:pt idx="4">
                  <c:v>Maint. Fee</c:v>
                </c:pt>
              </c:strCache>
            </c:strRef>
          </c:cat>
          <c:val>
            <c:numRef>
              <c:f>Sheet1!$B$2:$B$6</c:f>
              <c:numCache>
                <c:formatCode>General</c:formatCode>
                <c:ptCount val="5"/>
                <c:pt idx="0">
                  <c:v>7</c:v>
                </c:pt>
                <c:pt idx="1">
                  <c:v>2</c:v>
                </c:pt>
                <c:pt idx="2">
                  <c:v>5</c:v>
                </c:pt>
                <c:pt idx="3">
                  <c:v>2</c:v>
                </c:pt>
                <c:pt idx="4">
                  <c:v>9</c:v>
                </c:pt>
              </c:numCache>
            </c:numRef>
          </c:val>
        </c:ser>
        <c:dLbls>
          <c:showVal val="1"/>
          <c:showCatName val="1"/>
        </c:dLbls>
        <c:firstSliceAng val="0"/>
      </c:pieChart>
    </c:plotArea>
    <c:plotVisOnly val="1"/>
  </c:chart>
  <c:txPr>
    <a:bodyPr/>
    <a:lstStyle/>
    <a:p>
      <a:pPr>
        <a:defRPr sz="1800"/>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10.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11.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12.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13.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14.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15.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2.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3.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4.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5.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6.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7.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8.xml.rels><?xml version="1.0" encoding="UTF-8" standalone="yes"?>
<Relationships xmlns="http://schemas.openxmlformats.org/package/2006/relationships"><Relationship Id="rId1" Type="http://schemas.openxmlformats.org/officeDocument/2006/relationships/image" Target="../media/image20.wmf"/></Relationships>
</file>

<file path=ppt/drawings/_rels/drawing9.xml.rels><?xml version="1.0" encoding="UTF-8" standalone="yes"?>
<Relationships xmlns="http://schemas.openxmlformats.org/package/2006/relationships"><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10.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11.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12.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13.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14.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15.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2.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3.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4.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5.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6.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7.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8.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drawings/drawing9.xml><?xml version="1.0" encoding="utf-8"?>
<c:userShapes xmlns:c="http://schemas.openxmlformats.org/drawingml/2006/chart">
  <cdr:relSizeAnchor xmlns:cdr="http://schemas.openxmlformats.org/drawingml/2006/chartDrawing">
    <cdr:from>
      <cdr:x>0.75258</cdr:x>
      <cdr:y>0.62295</cdr:y>
    </cdr:from>
    <cdr:to>
      <cdr:x>0.85567</cdr:x>
      <cdr:y>0.74958</cdr:y>
    </cdr:to>
    <cdr:pic>
      <cdr:nvPicPr>
        <cdr:cNvPr id="2" name="Picture 1" descr="C:\Users\pdmlynek\AppData\Local\Microsoft\Windows\Temporary Internet Files\Content.IE5\73M6KCD9\MC900240161[1].wm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5562600" y="2895600"/>
          <a:ext cx="762000" cy="588608"/>
        </a:xfrm>
        <a:prstGeom xmlns:a="http://schemas.openxmlformats.org/drawingml/2006/main" prst="rect">
          <a:avLst/>
        </a:prstGeom>
        <a:noFill xmlns:a="http://schemas.openxmlformats.org/drawingml/2006/mai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D13-9CF4-41AA-A2F1-89F1227D431D}" type="datetimeFigureOut">
              <a:rPr lang="en-US" smtClean="0"/>
              <a:pPr/>
              <a:t>2019-05-15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FD587-8BC6-47A9-91EC-DBF8DBF5C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FD587-8BC6-47A9-91EC-DBF8DBF5C1E8}" type="slidenum">
              <a:rPr lang="en-US" smtClean="0"/>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FD587-8BC6-47A9-91EC-DBF8DBF5C1E8}" type="slidenum">
              <a:rPr lang="en-US" smtClean="0"/>
              <a:pPr/>
              <a:t>190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FD587-8BC6-47A9-91EC-DBF8DBF5C1E8}" type="slidenum">
              <a:rPr lang="en-US" smtClean="0"/>
              <a:pPr/>
              <a:t>191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FD587-8BC6-47A9-91EC-DBF8DBF5C1E8}" type="slidenum">
              <a:rPr lang="en-US" smtClean="0"/>
              <a:pPr/>
              <a:t>192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FD587-8BC6-47A9-91EC-DBF8DBF5C1E8}" type="slidenum">
              <a:rPr lang="en-US" smtClean="0"/>
              <a:pPr/>
              <a:t>193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FD587-8BC6-47A9-91EC-DBF8DBF5C1E8}" type="slidenum">
              <a:rPr lang="en-US" smtClean="0"/>
              <a:pPr/>
              <a:t>194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FD587-8BC6-47A9-91EC-DBF8DBF5C1E8}" type="slidenum">
              <a:rPr lang="en-US" smtClean="0"/>
              <a:pPr/>
              <a:t>195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B9EFB-B142-4198-969F-050BE2562886}" type="datetimeFigureOut">
              <a:rPr lang="en-US" smtClean="0"/>
              <a:pPr/>
              <a:t>2019-05-15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A7B70-6D5A-4700-9453-3880C8CA5228}"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B9EFB-B142-4198-969F-050BE2562886}" type="datetimeFigureOut">
              <a:rPr lang="en-US" smtClean="0"/>
              <a:pPr/>
              <a:t>2019-05-15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A7B70-6D5A-4700-9453-3880C8CA522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png"/></Relationships>
</file>

<file path=ppt/slides/_rels/slide1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139.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4.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wmf"/><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9.wmf"/></Relationships>
</file>

<file path=ppt/slides/_rels/slide14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wmf"/><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9.wmf"/></Relationships>
</file>

<file path=ppt/slides/_rels/slide1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14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5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image" Target="../media/image9.wmf"/></Relationships>
</file>

<file path=ppt/slides/_rels/slide15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image" Target="../media/image9.wmf"/></Relationships>
</file>

<file path=ppt/slides/_rels/slide15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9.wmf"/></Relationships>
</file>

<file path=ppt/slides/_rels/slide15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9.wmf"/></Relationships>
</file>

<file path=ppt/slides/_rels/slide15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9.wmf"/></Relationships>
</file>

<file path=ppt/slides/_rels/slide156.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57.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5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59.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1.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2.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3.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4.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5.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9.wmf"/></Relationships>
</file>

<file path=ppt/slides/_rels/slide16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18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27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27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image" Target="../media/image34.wmf"/></Relationships>
</file>

<file path=ppt/slides/_rels/slide27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image" Target="../media/image34.wmf"/></Relationships>
</file>

<file path=ppt/slides/_rels/slide27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34.wmf"/></Relationships>
</file>

<file path=ppt/slides/_rels/slide27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34.wmf"/></Relationships>
</file>

<file path=ppt/slides/_rels/slide27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34.wmf"/></Relationships>
</file>

<file path=ppt/slides/_rels/slide277.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78.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79.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1.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2.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4.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6.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9.wmf"/><Relationship Id="rId7"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34.wmf"/></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hyperlink" Target="mailto:peter@mlyneklaw.com" TargetMode="Externa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5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5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5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5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5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6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6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6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6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9.wmf"/></Relationships>
</file>

<file path=ppt/slides/_rels/slide36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6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6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6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7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7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7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9.wmf"/><Relationship Id="rId4" Type="http://schemas.openxmlformats.org/officeDocument/2006/relationships/image" Target="../media/image39.wmf"/></Relationships>
</file>

<file path=ppt/slides/_rels/slide3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8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8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8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png"/></Relationships>
</file>

<file path=ppt/slides/_rels/slide38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387.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4.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38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wmf"/><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9.wmf"/></Relationships>
</file>

<file path=ppt/slides/_rels/slide38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wmf"/><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5" Type="http://schemas.openxmlformats.org/officeDocument/2006/relationships/hyperlink" Target="https://www.law.cornell.edu/uscode/text/35/101" TargetMode="Externa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3600" dirty="0" smtClean="0"/>
              <a:t/>
            </a:r>
            <a:br>
              <a:rPr lang="en-US" sz="3600" dirty="0" smtClean="0"/>
            </a:br>
            <a:r>
              <a:rPr lang="en-US" sz="3600" dirty="0" smtClean="0"/>
              <a:t>Patent Law for Technical &amp; Business Professionals: Beyond the Basics</a:t>
            </a:r>
            <a:br>
              <a:rPr lang="en-US" sz="3600" dirty="0" smtClean="0"/>
            </a:br>
            <a:endParaRPr lang="en-US" sz="3600" dirty="0"/>
          </a:p>
        </p:txBody>
      </p:sp>
      <p:sp>
        <p:nvSpPr>
          <p:cNvPr id="3" name="Subtitle 2"/>
          <p:cNvSpPr>
            <a:spLocks noGrp="1"/>
          </p:cNvSpPr>
          <p:nvPr>
            <p:ph type="subTitle" idx="1"/>
          </p:nvPr>
        </p:nvSpPr>
        <p:spPr>
          <a:xfrm>
            <a:off x="1295400" y="4724400"/>
            <a:ext cx="6400800" cy="1752600"/>
          </a:xfrm>
        </p:spPr>
        <p:txBody>
          <a:bodyPr/>
          <a:lstStyle/>
          <a:p>
            <a:r>
              <a:rPr lang="en-US" dirty="0" smtClean="0">
                <a:solidFill>
                  <a:srgbClr val="FFFF00"/>
                </a:solidFill>
              </a:rPr>
              <a:t>By Peter D. Mlynek</a:t>
            </a:r>
          </a:p>
          <a:p>
            <a:r>
              <a:rPr lang="en-US" dirty="0" smtClean="0">
                <a:solidFill>
                  <a:srgbClr val="FFFF00"/>
                </a:solidFill>
              </a:rPr>
              <a:t>Patent Attorney</a:t>
            </a:r>
          </a:p>
        </p:txBody>
      </p:sp>
      <p:pic>
        <p:nvPicPr>
          <p:cNvPr id="30722" name="Picture 2" descr="http://documents.clubexpress.com/clubs/668134/graphics/ChemPharmaBanner1.jpg"/>
          <p:cNvPicPr>
            <a:picLocks noChangeAspect="1" noChangeArrowheads="1"/>
          </p:cNvPicPr>
          <p:nvPr/>
        </p:nvPicPr>
        <p:blipFill>
          <a:blip r:embed="rId2" cstate="print"/>
          <a:srcRect/>
          <a:stretch>
            <a:fillRect/>
          </a:stretch>
        </p:blipFill>
        <p:spPr bwMode="auto">
          <a:xfrm>
            <a:off x="0" y="0"/>
            <a:ext cx="9144000" cy="1600200"/>
          </a:xfrm>
          <a:prstGeom prst="rect">
            <a:avLst/>
          </a:prstGeom>
          <a:noFill/>
        </p:spPr>
      </p:pic>
      <p:pic>
        <p:nvPicPr>
          <p:cNvPr id="278532" name="Picture 4" descr="http://www.chemconsultants.org/resources/Pictures/CCN%20logo%20100x47.jpg"/>
          <p:cNvPicPr>
            <a:picLocks noChangeAspect="1" noChangeArrowheads="1"/>
          </p:cNvPicPr>
          <p:nvPr/>
        </p:nvPicPr>
        <p:blipFill>
          <a:blip r:embed="rId3" cstate="print"/>
          <a:srcRect/>
          <a:stretch>
            <a:fillRect/>
          </a:stretch>
        </p:blipFill>
        <p:spPr bwMode="auto">
          <a:xfrm>
            <a:off x="5334000" y="1"/>
            <a:ext cx="3810000" cy="16002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
        <p:nvSpPr>
          <p:cNvPr id="12" name="TextBox 11"/>
          <p:cNvSpPr txBox="1"/>
          <p:nvPr/>
        </p:nvSpPr>
        <p:spPr>
          <a:xfrm>
            <a:off x="6096000" y="2514600"/>
            <a:ext cx="2466253" cy="1200329"/>
          </a:xfrm>
          <a:prstGeom prst="rect">
            <a:avLst/>
          </a:prstGeom>
          <a:noFill/>
        </p:spPr>
        <p:txBody>
          <a:bodyPr wrap="none" rtlCol="0">
            <a:spAutoFit/>
          </a:bodyPr>
          <a:lstStyle/>
          <a:p>
            <a:pPr lvl="1"/>
            <a:r>
              <a:rPr lang="en-US" dirty="0" smtClean="0"/>
              <a:t>Passed by Congress</a:t>
            </a:r>
          </a:p>
          <a:p>
            <a:pPr lvl="1"/>
            <a:r>
              <a:rPr lang="en-US" dirty="0" smtClean="0"/>
              <a:t>35 U.S.C. </a:t>
            </a:r>
          </a:p>
          <a:p>
            <a:pPr lvl="1"/>
            <a:r>
              <a:rPr lang="en-US" dirty="0" smtClean="0"/>
              <a:t>85,000 words</a:t>
            </a:r>
          </a:p>
          <a:p>
            <a:endParaRPr lang="en-US" dirty="0"/>
          </a:p>
        </p:txBody>
      </p:sp>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
        <p:nvSpPr>
          <p:cNvPr id="6" name="TextBox 5"/>
          <p:cNvSpPr txBox="1"/>
          <p:nvPr/>
        </p:nvSpPr>
        <p:spPr>
          <a:xfrm>
            <a:off x="1447800" y="2590800"/>
            <a:ext cx="2245808" cy="1446550"/>
          </a:xfrm>
          <a:prstGeom prst="rect">
            <a:avLst/>
          </a:prstGeom>
          <a:noFill/>
        </p:spPr>
        <p:txBody>
          <a:bodyPr wrap="none" rtlCol="0">
            <a:spAutoFit/>
          </a:bodyPr>
          <a:lstStyle/>
          <a:p>
            <a:r>
              <a:rPr lang="en-US" sz="4400" dirty="0" smtClean="0">
                <a:solidFill>
                  <a:srgbClr val="FFFF00"/>
                </a:solidFill>
              </a:rPr>
              <a:t>“Private </a:t>
            </a:r>
          </a:p>
          <a:p>
            <a:r>
              <a:rPr lang="en-US" sz="4400" dirty="0" smtClean="0">
                <a:solidFill>
                  <a:srgbClr val="FFFF00"/>
                </a:solidFill>
              </a:rPr>
              <a:t>Practice”</a:t>
            </a:r>
            <a:endParaRPr lang="en-US" sz="4400" dirty="0">
              <a:solidFill>
                <a:srgbClr val="FFFF00"/>
              </a:solidFill>
            </a:endParaRPr>
          </a:p>
        </p:txBody>
      </p:sp>
      <p:sp>
        <p:nvSpPr>
          <p:cNvPr id="7" name="TextBox 6"/>
          <p:cNvSpPr txBox="1"/>
          <p:nvPr/>
        </p:nvSpPr>
        <p:spPr>
          <a:xfrm>
            <a:off x="5410200" y="2971800"/>
            <a:ext cx="2670924" cy="769441"/>
          </a:xfrm>
          <a:prstGeom prst="rect">
            <a:avLst/>
          </a:prstGeom>
          <a:noFill/>
        </p:spPr>
        <p:txBody>
          <a:bodyPr wrap="none" rtlCol="0">
            <a:spAutoFit/>
          </a:bodyPr>
          <a:lstStyle/>
          <a:p>
            <a:r>
              <a:rPr lang="en-US" sz="4400" dirty="0" smtClean="0">
                <a:solidFill>
                  <a:srgbClr val="FFFF00"/>
                </a:solidFill>
              </a:rPr>
              <a:t>“In House”</a:t>
            </a:r>
            <a:endParaRPr lang="en-US" sz="4400" dirty="0">
              <a:solidFill>
                <a:srgbClr val="FFFF00"/>
              </a:solidFill>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6" name="Content Placeholder 5"/>
          <p:cNvSpPr>
            <a:spLocks noGrp="1"/>
          </p:cNvSpPr>
          <p:nvPr>
            <p:ph sz="half" idx="1"/>
          </p:nvPr>
        </p:nvSpPr>
        <p:spPr>
          <a:xfrm>
            <a:off x="533400" y="1981200"/>
            <a:ext cx="4800600" cy="4525963"/>
          </a:xfrm>
        </p:spPr>
        <p:txBody>
          <a:bodyPr>
            <a:normAutofit/>
          </a:bodyPr>
          <a:lstStyle/>
          <a:p>
            <a:pPr>
              <a:buNone/>
            </a:pPr>
            <a:endParaRPr lang="en-US" dirty="0" smtClean="0"/>
          </a:p>
          <a:p>
            <a:r>
              <a:rPr lang="en-US" dirty="0" smtClean="0"/>
              <a:t>Big law: General Practice </a:t>
            </a:r>
          </a:p>
          <a:p>
            <a:pPr lvl="1">
              <a:buNone/>
            </a:pPr>
            <a:r>
              <a:rPr lang="en-US" dirty="0" smtClean="0">
                <a:solidFill>
                  <a:srgbClr val="FFFF00"/>
                </a:solidFill>
              </a:rPr>
              <a:t> </a:t>
            </a:r>
            <a:br>
              <a:rPr lang="en-US" dirty="0" smtClean="0">
                <a:solidFill>
                  <a:srgbClr val="FFFF00"/>
                </a:solidFill>
              </a:rPr>
            </a:br>
            <a:r>
              <a:rPr lang="en-US" dirty="0" smtClean="0">
                <a:solidFill>
                  <a:srgbClr val="FFFF00"/>
                </a:solidFill>
              </a:rPr>
              <a:t> </a:t>
            </a:r>
          </a:p>
          <a:p>
            <a:pPr lvl="1">
              <a:buNone/>
            </a:pPr>
            <a:r>
              <a:rPr lang="en-US" dirty="0" smtClean="0">
                <a:solidFill>
                  <a:srgbClr val="FFFF00"/>
                </a:solidFill>
              </a:rPr>
              <a:t> </a:t>
            </a:r>
          </a:p>
          <a:p>
            <a:r>
              <a:rPr lang="en-US" dirty="0" smtClean="0"/>
              <a:t>Boutiques: Specialty firms</a:t>
            </a:r>
          </a:p>
          <a:p>
            <a:pPr lvl="1">
              <a:buNone/>
            </a:pPr>
            <a:r>
              <a:rPr lang="en-US" dirty="0" smtClean="0">
                <a:solidFill>
                  <a:srgbClr val="FFFF00"/>
                </a:solidFill>
              </a:rPr>
              <a:t>  </a:t>
            </a:r>
          </a:p>
          <a:p>
            <a:r>
              <a:rPr lang="en-US" dirty="0" smtClean="0"/>
              <a:t>Solo practitioners </a:t>
            </a:r>
          </a:p>
          <a:p>
            <a:endParaRPr lang="en-US" dirty="0" smtClean="0"/>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6" name="Content Placeholder 5"/>
          <p:cNvSpPr>
            <a:spLocks noGrp="1"/>
          </p:cNvSpPr>
          <p:nvPr>
            <p:ph sz="half" idx="1"/>
          </p:nvPr>
        </p:nvSpPr>
        <p:spPr>
          <a:xfrm>
            <a:off x="533400" y="1981200"/>
            <a:ext cx="4800600" cy="4525963"/>
          </a:xfrm>
        </p:spPr>
        <p:txBody>
          <a:bodyPr>
            <a:normAutofit/>
          </a:bodyPr>
          <a:lstStyle/>
          <a:p>
            <a:pPr>
              <a:buNone/>
            </a:pPr>
            <a:endParaRPr lang="en-US" dirty="0" smtClean="0"/>
          </a:p>
          <a:p>
            <a:r>
              <a:rPr lang="en-US" dirty="0" smtClean="0"/>
              <a:t>Big law: General Practice </a:t>
            </a:r>
          </a:p>
          <a:p>
            <a:pPr lvl="1"/>
            <a:r>
              <a:rPr lang="en-US" dirty="0" smtClean="0">
                <a:solidFill>
                  <a:srgbClr val="FFFF00"/>
                </a:solidFill>
              </a:rPr>
              <a:t>Do everything, solve problems in many areas</a:t>
            </a:r>
          </a:p>
          <a:p>
            <a:pPr lvl="1"/>
            <a:r>
              <a:rPr lang="en-US" dirty="0" smtClean="0">
                <a:solidFill>
                  <a:srgbClr val="FFFF00"/>
                </a:solidFill>
              </a:rPr>
              <a:t>100’s of lawyers, dozen offices</a:t>
            </a:r>
          </a:p>
          <a:p>
            <a:r>
              <a:rPr lang="en-US" dirty="0" smtClean="0"/>
              <a:t>Boutiques: Specialty firms</a:t>
            </a:r>
          </a:p>
          <a:p>
            <a:pPr lvl="1"/>
            <a:r>
              <a:rPr lang="en-US" dirty="0" smtClean="0">
                <a:solidFill>
                  <a:srgbClr val="FFFF00"/>
                </a:solidFill>
              </a:rPr>
              <a:t>Handful to dozens of attorneys</a:t>
            </a:r>
          </a:p>
          <a:p>
            <a:r>
              <a:rPr lang="en-US" dirty="0" smtClean="0"/>
              <a:t>Solo practitioners </a:t>
            </a:r>
          </a:p>
          <a:p>
            <a:endParaRPr lang="en-US" dirty="0" smtClean="0"/>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6" name="Content Placeholder 5"/>
          <p:cNvSpPr>
            <a:spLocks noGrp="1"/>
          </p:cNvSpPr>
          <p:nvPr>
            <p:ph sz="half" idx="1"/>
          </p:nvPr>
        </p:nvSpPr>
        <p:spPr>
          <a:xfrm>
            <a:off x="533400" y="1981200"/>
            <a:ext cx="4800600" cy="4525963"/>
          </a:xfrm>
        </p:spPr>
        <p:txBody>
          <a:bodyPr>
            <a:normAutofit/>
          </a:bodyPr>
          <a:lstStyle/>
          <a:p>
            <a:pPr>
              <a:buNone/>
            </a:pPr>
            <a:endParaRPr lang="en-US" dirty="0" smtClean="0"/>
          </a:p>
          <a:p>
            <a:r>
              <a:rPr lang="en-US" dirty="0" smtClean="0"/>
              <a:t>Big law: General Practice </a:t>
            </a:r>
          </a:p>
          <a:p>
            <a:pPr lvl="1"/>
            <a:r>
              <a:rPr lang="en-US" dirty="0" smtClean="0">
                <a:solidFill>
                  <a:srgbClr val="FFFF00"/>
                </a:solidFill>
              </a:rPr>
              <a:t>Do everything, solve problems in many areas</a:t>
            </a:r>
          </a:p>
          <a:p>
            <a:pPr lvl="1"/>
            <a:r>
              <a:rPr lang="en-US" dirty="0" smtClean="0">
                <a:solidFill>
                  <a:srgbClr val="FFFF00"/>
                </a:solidFill>
              </a:rPr>
              <a:t>100’s of lawyers, dozen offices</a:t>
            </a:r>
          </a:p>
          <a:p>
            <a:r>
              <a:rPr lang="en-US" dirty="0" smtClean="0"/>
              <a:t>Boutiques: Specialty firms</a:t>
            </a:r>
          </a:p>
          <a:p>
            <a:pPr lvl="1"/>
            <a:r>
              <a:rPr lang="en-US" dirty="0" smtClean="0">
                <a:solidFill>
                  <a:srgbClr val="FFFF00"/>
                </a:solidFill>
              </a:rPr>
              <a:t>Handful to dozens of attorneys</a:t>
            </a:r>
          </a:p>
          <a:p>
            <a:r>
              <a:rPr lang="en-US" dirty="0" smtClean="0"/>
              <a:t>Solo practitioners </a:t>
            </a:r>
          </a:p>
          <a:p>
            <a:endParaRPr lang="en-US" dirty="0" smtClean="0"/>
          </a:p>
        </p:txBody>
      </p:sp>
      <p:sp>
        <p:nvSpPr>
          <p:cNvPr id="4" name="Content Placeholder 3"/>
          <p:cNvSpPr>
            <a:spLocks noGrp="1"/>
          </p:cNvSpPr>
          <p:nvPr>
            <p:ph sz="half" idx="2"/>
          </p:nvPr>
        </p:nvSpPr>
        <p:spPr>
          <a:xfrm>
            <a:off x="5562600" y="2514600"/>
            <a:ext cx="3048000" cy="3505200"/>
          </a:xfrm>
        </p:spPr>
        <p:txBody>
          <a:bodyPr>
            <a:normAutofit/>
          </a:bodyPr>
          <a:lstStyle/>
          <a:p>
            <a:r>
              <a:rPr lang="en-US" dirty="0" smtClean="0"/>
              <a:t>Employees</a:t>
            </a:r>
            <a:endParaRPr lang="en-US" dirty="0"/>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
        <p:nvSpPr>
          <p:cNvPr id="6" name="Content Placeholder 5"/>
          <p:cNvSpPr>
            <a:spLocks noGrp="1"/>
          </p:cNvSpPr>
          <p:nvPr>
            <p:ph sz="half" idx="1"/>
          </p:nvPr>
        </p:nvSpPr>
        <p:spPr>
          <a:xfrm>
            <a:off x="533400" y="1981200"/>
            <a:ext cx="4800600" cy="4525963"/>
          </a:xfrm>
        </p:spPr>
        <p:txBody>
          <a:bodyPr>
            <a:normAutofit/>
          </a:bodyPr>
          <a:lstStyle/>
          <a:p>
            <a:pPr>
              <a:buNone/>
            </a:pPr>
            <a:endParaRPr lang="en-US" dirty="0" smtClean="0"/>
          </a:p>
          <a:p>
            <a:r>
              <a:rPr lang="en-US" dirty="0" smtClean="0"/>
              <a:t>Big law: General Practice </a:t>
            </a:r>
          </a:p>
          <a:p>
            <a:pPr lvl="1"/>
            <a:r>
              <a:rPr lang="en-US" dirty="0" smtClean="0">
                <a:solidFill>
                  <a:srgbClr val="FFFF00"/>
                </a:solidFill>
              </a:rPr>
              <a:t>Do everything, solve problems in many areas</a:t>
            </a:r>
          </a:p>
          <a:p>
            <a:pPr lvl="1"/>
            <a:r>
              <a:rPr lang="en-US" dirty="0" smtClean="0">
                <a:solidFill>
                  <a:srgbClr val="FFFF00"/>
                </a:solidFill>
              </a:rPr>
              <a:t>100’s of lawyers, dozen offices</a:t>
            </a:r>
          </a:p>
          <a:p>
            <a:r>
              <a:rPr lang="en-US" dirty="0" smtClean="0"/>
              <a:t>Boutiques: Specialty firms</a:t>
            </a:r>
          </a:p>
          <a:p>
            <a:pPr lvl="1"/>
            <a:r>
              <a:rPr lang="en-US" dirty="0" smtClean="0">
                <a:solidFill>
                  <a:srgbClr val="FFFF00"/>
                </a:solidFill>
              </a:rPr>
              <a:t>Handful to dozens of attorneys</a:t>
            </a:r>
          </a:p>
          <a:p>
            <a:r>
              <a:rPr lang="en-US" dirty="0" smtClean="0"/>
              <a:t>Solo practitioners </a:t>
            </a:r>
          </a:p>
          <a:p>
            <a:endParaRPr lang="en-US" dirty="0" smtClean="0"/>
          </a:p>
        </p:txBody>
      </p:sp>
      <p:sp>
        <p:nvSpPr>
          <p:cNvPr id="4" name="Content Placeholder 3"/>
          <p:cNvSpPr>
            <a:spLocks noGrp="1"/>
          </p:cNvSpPr>
          <p:nvPr>
            <p:ph sz="half" idx="2"/>
          </p:nvPr>
        </p:nvSpPr>
        <p:spPr>
          <a:xfrm>
            <a:off x="5562600" y="2514600"/>
            <a:ext cx="3048000" cy="3505200"/>
          </a:xfrm>
        </p:spPr>
        <p:txBody>
          <a:bodyPr>
            <a:normAutofit/>
          </a:bodyPr>
          <a:lstStyle/>
          <a:p>
            <a:r>
              <a:rPr lang="en-US" dirty="0" smtClean="0"/>
              <a:t>Employees</a:t>
            </a:r>
            <a:endParaRPr lang="en-US" dirty="0"/>
          </a:p>
        </p:txBody>
      </p:sp>
      <p:sp>
        <p:nvSpPr>
          <p:cNvPr id="10" name="TextBox 9"/>
          <p:cNvSpPr txBox="1"/>
          <p:nvPr/>
        </p:nvSpPr>
        <p:spPr>
          <a:xfrm>
            <a:off x="1066800" y="1447800"/>
            <a:ext cx="32004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Law Firms</a:t>
            </a:r>
            <a:endParaRPr lang="en-US" sz="4800" dirty="0"/>
          </a:p>
        </p:txBody>
      </p:sp>
      <p:sp>
        <p:nvSpPr>
          <p:cNvPr id="12" name="TextBox 11"/>
          <p:cNvSpPr txBox="1"/>
          <p:nvPr/>
        </p:nvSpPr>
        <p:spPr>
          <a:xfrm>
            <a:off x="5257800" y="1455003"/>
            <a:ext cx="31242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800" dirty="0" smtClean="0"/>
              <a:t>Companies</a:t>
            </a:r>
            <a:endParaRPr lang="en-US" sz="4800" dirty="0"/>
          </a:p>
        </p:txBody>
      </p:sp>
      <p:sp>
        <p:nvSpPr>
          <p:cNvPr id="7" name="&quot;No&quot; Symbol 6"/>
          <p:cNvSpPr/>
          <p:nvPr/>
        </p:nvSpPr>
        <p:spPr>
          <a:xfrm rot="5400000">
            <a:off x="5486400" y="990600"/>
            <a:ext cx="2560320" cy="2560320"/>
          </a:xfrm>
          <a:prstGeom prst="noSmoking">
            <a:avLst>
              <a:gd name="adj" fmla="val 119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Firm Organization</a:t>
            </a:r>
            <a:endParaRPr 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a:t>
            </a: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a:t>
            </a:r>
            <a:endParaRPr lang="en-US" sz="2000" dirty="0">
              <a:solidFill>
                <a:srgbClr val="FFFF00"/>
              </a:solidFill>
            </a:endParaRP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5" name="Isosceles Triangle 4"/>
          <p:cNvSpPr/>
          <p:nvPr/>
        </p:nvSpPr>
        <p:spPr>
          <a:xfrm>
            <a:off x="952500" y="1676400"/>
            <a:ext cx="3429000" cy="304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
        <p:nvSpPr>
          <p:cNvPr id="12" name="TextBox 11"/>
          <p:cNvSpPr txBox="1"/>
          <p:nvPr/>
        </p:nvSpPr>
        <p:spPr>
          <a:xfrm>
            <a:off x="6096000" y="2514600"/>
            <a:ext cx="2466253" cy="1200329"/>
          </a:xfrm>
          <a:prstGeom prst="rect">
            <a:avLst/>
          </a:prstGeom>
          <a:noFill/>
        </p:spPr>
        <p:txBody>
          <a:bodyPr wrap="none" rtlCol="0">
            <a:spAutoFit/>
          </a:bodyPr>
          <a:lstStyle/>
          <a:p>
            <a:pPr lvl="1"/>
            <a:r>
              <a:rPr lang="en-US" dirty="0" smtClean="0"/>
              <a:t>Passed by Congress</a:t>
            </a:r>
          </a:p>
          <a:p>
            <a:pPr lvl="1"/>
            <a:r>
              <a:rPr lang="en-US" dirty="0" smtClean="0"/>
              <a:t>35 U.S.C. </a:t>
            </a:r>
          </a:p>
          <a:p>
            <a:pPr lvl="1"/>
            <a:r>
              <a:rPr lang="en-US" dirty="0" smtClean="0"/>
              <a:t>85,000 words</a:t>
            </a:r>
          </a:p>
          <a:p>
            <a:endParaRPr lang="en-US" dirty="0"/>
          </a:p>
        </p:txBody>
      </p:sp>
    </p:spTree>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a:t>
            </a:r>
            <a:endParaRPr lang="en-US" sz="2000" dirty="0">
              <a:solidFill>
                <a:srgbClr val="FFFF00"/>
              </a:solidFill>
            </a:endParaRP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3313151"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Owners, must be Lawyers</a:t>
            </a:r>
            <a:endParaRPr lang="en-US" sz="2000" dirty="0">
              <a:solidFill>
                <a:srgbClr val="FFFF00"/>
              </a:solidFill>
            </a:endParaRP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3313151"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Owners, must be Lawyers</a:t>
            </a:r>
            <a:endParaRPr lang="en-US" sz="2000" dirty="0">
              <a:solidFill>
                <a:srgbClr val="FFFF00"/>
              </a:solidFill>
            </a:endParaRPr>
          </a:p>
        </p:txBody>
      </p:sp>
      <p:sp>
        <p:nvSpPr>
          <p:cNvPr id="8" name="TextBox 7"/>
          <p:cNvSpPr txBox="1"/>
          <p:nvPr/>
        </p:nvSpPr>
        <p:spPr>
          <a:xfrm>
            <a:off x="4724400" y="3245584"/>
            <a:ext cx="3238835" cy="1631216"/>
          </a:xfrm>
          <a:prstGeom prst="rect">
            <a:avLst/>
          </a:prstGeom>
          <a:noFill/>
        </p:spPr>
        <p:txBody>
          <a:bodyPr wrap="none" rtlCol="0">
            <a:spAutoFit/>
          </a:bodyPr>
          <a:lstStyle/>
          <a:p>
            <a:r>
              <a:rPr lang="en-US" sz="4000" dirty="0" smtClean="0"/>
              <a:t>Other Lawyers</a:t>
            </a:r>
          </a:p>
          <a:p>
            <a:pPr>
              <a:tabLst>
                <a:tab pos="457200" algn="l"/>
              </a:tabLst>
            </a:pPr>
            <a:r>
              <a:rPr lang="en-US" sz="2000" dirty="0" smtClean="0"/>
              <a:t>	</a:t>
            </a:r>
            <a:r>
              <a:rPr lang="en-US" sz="2000" dirty="0" smtClean="0">
                <a:solidFill>
                  <a:srgbClr val="FFFF00"/>
                </a:solidFill>
              </a:rPr>
              <a:t>- Non-equity “partners”</a:t>
            </a:r>
          </a:p>
          <a:p>
            <a:pPr>
              <a:tabLst>
                <a:tab pos="457200" algn="l"/>
              </a:tabLst>
            </a:pPr>
            <a:r>
              <a:rPr lang="en-US" sz="2000" dirty="0" smtClean="0">
                <a:solidFill>
                  <a:srgbClr val="FFFF00"/>
                </a:solidFill>
              </a:rPr>
              <a:t>	- Of Counsel </a:t>
            </a:r>
          </a:p>
          <a:p>
            <a:pPr>
              <a:tabLst>
                <a:tab pos="457200" algn="l"/>
              </a:tabLst>
            </a:pPr>
            <a:r>
              <a:rPr lang="en-US" sz="2000" dirty="0" smtClean="0">
                <a:solidFill>
                  <a:srgbClr val="FFFF00"/>
                </a:solidFill>
              </a:rPr>
              <a:t>	</a:t>
            </a:r>
            <a:r>
              <a:rPr lang="en-US" sz="2000" b="1" dirty="0" smtClean="0">
                <a:solidFill>
                  <a:srgbClr val="FFFF00"/>
                </a:solidFill>
              </a:rPr>
              <a:t>- Associates</a:t>
            </a:r>
            <a:endParaRPr lang="en-US" sz="2000" b="1" dirty="0">
              <a:solidFill>
                <a:srgbClr val="FFFF00"/>
              </a:solidFill>
            </a:endParaRP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3313151"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Owners, must be Lawyers</a:t>
            </a:r>
            <a:endParaRPr lang="en-US" sz="2000" dirty="0">
              <a:solidFill>
                <a:srgbClr val="FFFF00"/>
              </a:solidFill>
            </a:endParaRPr>
          </a:p>
        </p:txBody>
      </p:sp>
      <p:sp>
        <p:nvSpPr>
          <p:cNvPr id="8" name="TextBox 7"/>
          <p:cNvSpPr txBox="1"/>
          <p:nvPr/>
        </p:nvSpPr>
        <p:spPr>
          <a:xfrm>
            <a:off x="4724400" y="3245584"/>
            <a:ext cx="3238835" cy="1631216"/>
          </a:xfrm>
          <a:prstGeom prst="rect">
            <a:avLst/>
          </a:prstGeom>
          <a:noFill/>
        </p:spPr>
        <p:txBody>
          <a:bodyPr wrap="none" rtlCol="0">
            <a:spAutoFit/>
          </a:bodyPr>
          <a:lstStyle/>
          <a:p>
            <a:r>
              <a:rPr lang="en-US" sz="4000" dirty="0" smtClean="0"/>
              <a:t>Other Lawyers</a:t>
            </a:r>
          </a:p>
          <a:p>
            <a:pPr>
              <a:tabLst>
                <a:tab pos="457200" algn="l"/>
              </a:tabLst>
            </a:pPr>
            <a:r>
              <a:rPr lang="en-US" sz="2000" dirty="0" smtClean="0"/>
              <a:t>	</a:t>
            </a:r>
            <a:r>
              <a:rPr lang="en-US" sz="2000" dirty="0" smtClean="0">
                <a:solidFill>
                  <a:srgbClr val="FFFF00"/>
                </a:solidFill>
              </a:rPr>
              <a:t>- Non-equity “partners”</a:t>
            </a:r>
          </a:p>
          <a:p>
            <a:pPr>
              <a:tabLst>
                <a:tab pos="457200" algn="l"/>
              </a:tabLst>
            </a:pPr>
            <a:r>
              <a:rPr lang="en-US" sz="2000" dirty="0" smtClean="0">
                <a:solidFill>
                  <a:srgbClr val="FFFF00"/>
                </a:solidFill>
              </a:rPr>
              <a:t>	- Of Counsel </a:t>
            </a:r>
          </a:p>
          <a:p>
            <a:pPr>
              <a:tabLst>
                <a:tab pos="457200" algn="l"/>
              </a:tabLst>
            </a:pPr>
            <a:r>
              <a:rPr lang="en-US" sz="2000" dirty="0" smtClean="0">
                <a:solidFill>
                  <a:srgbClr val="FFFF00"/>
                </a:solidFill>
              </a:rPr>
              <a:t>	</a:t>
            </a:r>
            <a:r>
              <a:rPr lang="en-US" sz="2000" b="1" dirty="0" smtClean="0">
                <a:solidFill>
                  <a:srgbClr val="FFFF00"/>
                </a:solidFill>
              </a:rPr>
              <a:t>- Associates</a:t>
            </a:r>
            <a:endParaRPr lang="en-US" sz="2000" b="1" dirty="0">
              <a:solidFill>
                <a:srgbClr val="FFFF00"/>
              </a:solidFill>
            </a:endParaRPr>
          </a:p>
        </p:txBody>
      </p:sp>
      <p:sp>
        <p:nvSpPr>
          <p:cNvPr id="9" name="TextBox 8"/>
          <p:cNvSpPr txBox="1"/>
          <p:nvPr/>
        </p:nvSpPr>
        <p:spPr>
          <a:xfrm>
            <a:off x="5462943" y="4845784"/>
            <a:ext cx="3147657" cy="1631216"/>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Secretaries, Paralegals,  </a:t>
            </a:r>
          </a:p>
          <a:p>
            <a:pPr>
              <a:tabLst>
                <a:tab pos="457200" algn="l"/>
              </a:tabLst>
            </a:pPr>
            <a:r>
              <a:rPr lang="en-US" sz="2000" dirty="0" smtClean="0">
                <a:solidFill>
                  <a:srgbClr val="FFFF00"/>
                </a:solidFill>
              </a:rPr>
              <a:t>	Office managers</a:t>
            </a:r>
          </a:p>
          <a:p>
            <a:pPr>
              <a:tabLst>
                <a:tab pos="457200" algn="l"/>
              </a:tabLst>
            </a:pPr>
            <a:r>
              <a:rPr lang="en-US" sz="2000" dirty="0" smtClean="0">
                <a:solidFill>
                  <a:srgbClr val="FFFF00"/>
                </a:solidFill>
              </a:rPr>
              <a:t>	IT, Finance, Marketing, </a:t>
            </a: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3313151"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Owners, must be Lawyers</a:t>
            </a:r>
            <a:endParaRPr lang="en-US" sz="2000" dirty="0">
              <a:solidFill>
                <a:srgbClr val="FFFF00"/>
              </a:solidFill>
            </a:endParaRPr>
          </a:p>
        </p:txBody>
      </p:sp>
      <p:sp>
        <p:nvSpPr>
          <p:cNvPr id="8" name="TextBox 7"/>
          <p:cNvSpPr txBox="1"/>
          <p:nvPr/>
        </p:nvSpPr>
        <p:spPr>
          <a:xfrm>
            <a:off x="4724400" y="3245584"/>
            <a:ext cx="3238835" cy="1631216"/>
          </a:xfrm>
          <a:prstGeom prst="rect">
            <a:avLst/>
          </a:prstGeom>
          <a:noFill/>
        </p:spPr>
        <p:txBody>
          <a:bodyPr wrap="none" rtlCol="0">
            <a:spAutoFit/>
          </a:bodyPr>
          <a:lstStyle/>
          <a:p>
            <a:r>
              <a:rPr lang="en-US" sz="4000" dirty="0" smtClean="0"/>
              <a:t>Other Lawyers</a:t>
            </a:r>
          </a:p>
          <a:p>
            <a:pPr>
              <a:tabLst>
                <a:tab pos="457200" algn="l"/>
              </a:tabLst>
            </a:pPr>
            <a:r>
              <a:rPr lang="en-US" sz="2000" dirty="0" smtClean="0"/>
              <a:t>	</a:t>
            </a:r>
            <a:r>
              <a:rPr lang="en-US" sz="2000" dirty="0" smtClean="0">
                <a:solidFill>
                  <a:srgbClr val="FFFF00"/>
                </a:solidFill>
              </a:rPr>
              <a:t>- Non-equity “partners”</a:t>
            </a:r>
          </a:p>
          <a:p>
            <a:pPr>
              <a:tabLst>
                <a:tab pos="457200" algn="l"/>
              </a:tabLst>
            </a:pPr>
            <a:r>
              <a:rPr lang="en-US" sz="2000" dirty="0" smtClean="0">
                <a:solidFill>
                  <a:srgbClr val="FFFF00"/>
                </a:solidFill>
              </a:rPr>
              <a:t>	- Of Counsel </a:t>
            </a:r>
          </a:p>
          <a:p>
            <a:pPr>
              <a:tabLst>
                <a:tab pos="457200" algn="l"/>
              </a:tabLst>
            </a:pPr>
            <a:r>
              <a:rPr lang="en-US" sz="2000" dirty="0" smtClean="0">
                <a:solidFill>
                  <a:srgbClr val="FFFF00"/>
                </a:solidFill>
              </a:rPr>
              <a:t>	</a:t>
            </a:r>
            <a:r>
              <a:rPr lang="en-US" sz="2000" b="1" dirty="0" smtClean="0">
                <a:solidFill>
                  <a:srgbClr val="FFFF00"/>
                </a:solidFill>
              </a:rPr>
              <a:t>- Associates</a:t>
            </a:r>
            <a:endParaRPr lang="en-US" sz="2000" b="1" dirty="0">
              <a:solidFill>
                <a:srgbClr val="FFFF00"/>
              </a:solidFill>
            </a:endParaRPr>
          </a:p>
        </p:txBody>
      </p:sp>
      <p:sp>
        <p:nvSpPr>
          <p:cNvPr id="9" name="TextBox 8"/>
          <p:cNvSpPr txBox="1"/>
          <p:nvPr/>
        </p:nvSpPr>
        <p:spPr>
          <a:xfrm>
            <a:off x="5462943" y="4845784"/>
            <a:ext cx="3147657" cy="1631216"/>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Secretaries, Paralegals,  </a:t>
            </a:r>
          </a:p>
          <a:p>
            <a:pPr>
              <a:tabLst>
                <a:tab pos="457200" algn="l"/>
              </a:tabLst>
            </a:pPr>
            <a:r>
              <a:rPr lang="en-US" sz="2000" dirty="0" smtClean="0">
                <a:solidFill>
                  <a:srgbClr val="FFFF00"/>
                </a:solidFill>
              </a:rPr>
              <a:t>	Office managers</a:t>
            </a:r>
          </a:p>
          <a:p>
            <a:pPr>
              <a:tabLst>
                <a:tab pos="457200" algn="l"/>
              </a:tabLst>
            </a:pPr>
            <a:r>
              <a:rPr lang="en-US" sz="2000" dirty="0" smtClean="0">
                <a:solidFill>
                  <a:srgbClr val="FFFF00"/>
                </a:solidFill>
              </a:rPr>
              <a:t>	IT, Finance, Marketing, </a:t>
            </a:r>
            <a:endParaRPr lang="en-US" sz="2000" dirty="0">
              <a:solidFill>
                <a:srgbClr val="FFFF00"/>
              </a:solidFill>
            </a:endParaRPr>
          </a:p>
        </p:txBody>
      </p:sp>
      <p:sp>
        <p:nvSpPr>
          <p:cNvPr id="10" name="Rectangle 9"/>
          <p:cNvSpPr/>
          <p:nvPr/>
        </p:nvSpPr>
        <p:spPr>
          <a:xfrm>
            <a:off x="1981200" y="3276600"/>
            <a:ext cx="1905000" cy="76200"/>
          </a:xfrm>
          <a:prstGeom prst="rect">
            <a:avLst/>
          </a:prstGeom>
          <a:solidFill>
            <a:schemeClr val="tx1"/>
          </a:solidFill>
          <a:ln>
            <a:noFill/>
          </a:ln>
          <a:scene3d>
            <a:camera prst="orthographicFront"/>
            <a:lightRig rig="threePt" dir="t"/>
          </a:scene3d>
          <a:sp3d>
            <a:bevelT w="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4724400"/>
            <a:ext cx="3733800" cy="76200"/>
          </a:xfrm>
          <a:prstGeom prst="rect">
            <a:avLst/>
          </a:prstGeom>
          <a:solidFill>
            <a:schemeClr val="tx1"/>
          </a:solidFill>
          <a:ln>
            <a:noFill/>
          </a:ln>
          <a:scene3d>
            <a:camera prst="orthographicFront"/>
            <a:lightRig rig="threePt" dir="t"/>
          </a:scene3d>
          <a:sp3d>
            <a:bevelT w="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3313151" cy="1015663"/>
          </a:xfrm>
          <a:prstGeom prst="rect">
            <a:avLst/>
          </a:prstGeom>
          <a:noFill/>
        </p:spPr>
        <p:txBody>
          <a:bodyPr wrap="none" rtlCol="0">
            <a:spAutoFit/>
          </a:bodyPr>
          <a:lstStyle/>
          <a:p>
            <a:r>
              <a:rPr lang="en-US" sz="4000" dirty="0" smtClean="0"/>
              <a:t>Partners</a:t>
            </a:r>
          </a:p>
          <a:p>
            <a:pPr>
              <a:tabLst>
                <a:tab pos="457200" algn="l"/>
              </a:tabLst>
            </a:pPr>
            <a:r>
              <a:rPr lang="en-US" sz="2000" dirty="0" smtClean="0">
                <a:solidFill>
                  <a:srgbClr val="FFFF00"/>
                </a:solidFill>
              </a:rPr>
              <a:t>	Owners, must be Lawyers</a:t>
            </a:r>
            <a:endParaRPr lang="en-US" sz="2000" dirty="0">
              <a:solidFill>
                <a:srgbClr val="FFFF00"/>
              </a:solidFill>
            </a:endParaRPr>
          </a:p>
        </p:txBody>
      </p:sp>
      <p:sp>
        <p:nvSpPr>
          <p:cNvPr id="8" name="TextBox 7"/>
          <p:cNvSpPr txBox="1"/>
          <p:nvPr/>
        </p:nvSpPr>
        <p:spPr>
          <a:xfrm>
            <a:off x="4724400" y="3245584"/>
            <a:ext cx="3238835" cy="1631216"/>
          </a:xfrm>
          <a:prstGeom prst="rect">
            <a:avLst/>
          </a:prstGeom>
          <a:noFill/>
        </p:spPr>
        <p:txBody>
          <a:bodyPr wrap="none" rtlCol="0">
            <a:spAutoFit/>
          </a:bodyPr>
          <a:lstStyle/>
          <a:p>
            <a:r>
              <a:rPr lang="en-US" sz="4000" dirty="0" smtClean="0"/>
              <a:t>Other Lawyers</a:t>
            </a:r>
          </a:p>
          <a:p>
            <a:pPr>
              <a:tabLst>
                <a:tab pos="457200" algn="l"/>
              </a:tabLst>
            </a:pPr>
            <a:r>
              <a:rPr lang="en-US" sz="2000" dirty="0" smtClean="0"/>
              <a:t>	</a:t>
            </a:r>
            <a:r>
              <a:rPr lang="en-US" sz="2000" dirty="0" smtClean="0">
                <a:solidFill>
                  <a:srgbClr val="FFFF00"/>
                </a:solidFill>
              </a:rPr>
              <a:t>- Non-equity “partners”</a:t>
            </a:r>
          </a:p>
          <a:p>
            <a:pPr>
              <a:tabLst>
                <a:tab pos="457200" algn="l"/>
              </a:tabLst>
            </a:pPr>
            <a:r>
              <a:rPr lang="en-US" sz="2000" dirty="0" smtClean="0">
                <a:solidFill>
                  <a:srgbClr val="FFFF00"/>
                </a:solidFill>
              </a:rPr>
              <a:t>	- Of Counsel </a:t>
            </a:r>
          </a:p>
          <a:p>
            <a:pPr>
              <a:tabLst>
                <a:tab pos="457200" algn="l"/>
              </a:tabLst>
            </a:pPr>
            <a:r>
              <a:rPr lang="en-US" sz="2000" dirty="0" smtClean="0">
                <a:solidFill>
                  <a:srgbClr val="FFFF00"/>
                </a:solidFill>
              </a:rPr>
              <a:t>	</a:t>
            </a:r>
            <a:r>
              <a:rPr lang="en-US" sz="2000" b="1" dirty="0" smtClean="0">
                <a:solidFill>
                  <a:srgbClr val="FFFF00"/>
                </a:solidFill>
              </a:rPr>
              <a:t>- Associates</a:t>
            </a:r>
            <a:endParaRPr lang="en-US" sz="2000" b="1" dirty="0">
              <a:solidFill>
                <a:srgbClr val="FFFF00"/>
              </a:solidFill>
            </a:endParaRPr>
          </a:p>
        </p:txBody>
      </p:sp>
      <p:sp>
        <p:nvSpPr>
          <p:cNvPr id="9" name="TextBox 8"/>
          <p:cNvSpPr txBox="1"/>
          <p:nvPr/>
        </p:nvSpPr>
        <p:spPr>
          <a:xfrm>
            <a:off x="5462943" y="4845784"/>
            <a:ext cx="3147657" cy="1631216"/>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Secretaries, Paralegals,  </a:t>
            </a:r>
          </a:p>
          <a:p>
            <a:pPr>
              <a:tabLst>
                <a:tab pos="457200" algn="l"/>
              </a:tabLst>
            </a:pPr>
            <a:r>
              <a:rPr lang="en-US" sz="2000" dirty="0" smtClean="0">
                <a:solidFill>
                  <a:srgbClr val="FFFF00"/>
                </a:solidFill>
              </a:rPr>
              <a:t>	Office managers</a:t>
            </a:r>
          </a:p>
          <a:p>
            <a:pPr>
              <a:tabLst>
                <a:tab pos="457200" algn="l"/>
              </a:tabLst>
            </a:pPr>
            <a:r>
              <a:rPr lang="en-US" sz="2000" dirty="0" smtClean="0">
                <a:solidFill>
                  <a:srgbClr val="FFFF00"/>
                </a:solidFill>
              </a:rPr>
              <a:t>	IT, Finance, Marketing, </a:t>
            </a: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0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0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3" name="Content Placeholder 2"/>
          <p:cNvSpPr>
            <a:spLocks noGrp="1"/>
          </p:cNvSpPr>
          <p:nvPr>
            <p:ph idx="1"/>
          </p:nvPr>
        </p:nvSpPr>
        <p:spPr>
          <a:xfrm>
            <a:off x="4495800" y="3733800"/>
            <a:ext cx="2209800" cy="838200"/>
          </a:xfrm>
        </p:spPr>
        <p:txBody>
          <a:bodyPr>
            <a:normAutofit/>
          </a:bodyPr>
          <a:lstStyle/>
          <a:p>
            <a:pPr>
              <a:buNone/>
            </a:pPr>
            <a:r>
              <a:rPr lang="en-US" sz="2800" dirty="0" smtClean="0"/>
              <a:t>Regulations</a:t>
            </a:r>
          </a:p>
        </p:txBody>
      </p:sp>
      <p:sp>
        <p:nvSpPr>
          <p:cNvPr id="5" name="Isosceles Triangle 4"/>
          <p:cNvSpPr/>
          <p:nvPr/>
        </p:nvSpPr>
        <p:spPr>
          <a:xfrm>
            <a:off x="952500" y="1676400"/>
            <a:ext cx="3429000" cy="304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
        <p:nvSpPr>
          <p:cNvPr id="12" name="TextBox 11"/>
          <p:cNvSpPr txBox="1"/>
          <p:nvPr/>
        </p:nvSpPr>
        <p:spPr>
          <a:xfrm>
            <a:off x="6096000" y="2514600"/>
            <a:ext cx="2466253" cy="1200329"/>
          </a:xfrm>
          <a:prstGeom prst="rect">
            <a:avLst/>
          </a:prstGeom>
          <a:noFill/>
        </p:spPr>
        <p:txBody>
          <a:bodyPr wrap="none" rtlCol="0">
            <a:spAutoFit/>
          </a:bodyPr>
          <a:lstStyle/>
          <a:p>
            <a:pPr lvl="1"/>
            <a:r>
              <a:rPr lang="en-US" dirty="0" smtClean="0"/>
              <a:t>Passed by Congress</a:t>
            </a:r>
          </a:p>
          <a:p>
            <a:pPr lvl="1"/>
            <a:r>
              <a:rPr lang="en-US" dirty="0" smtClean="0"/>
              <a:t>35 U.S.C. </a:t>
            </a:r>
          </a:p>
          <a:p>
            <a:pPr lvl="1"/>
            <a:r>
              <a:rPr lang="en-US" dirty="0" smtClean="0"/>
              <a:t>85,000 words</a:t>
            </a:r>
          </a:p>
          <a:p>
            <a:endParaRPr lang="en-US" dirty="0"/>
          </a:p>
        </p:txBody>
      </p:sp>
    </p:spTree>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0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advTm="50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advTm="50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19" name="TextBox 18"/>
          <p:cNvSpPr txBox="1"/>
          <p:nvPr/>
        </p:nvSpPr>
        <p:spPr>
          <a:xfrm>
            <a:off x="2209800" y="62484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advTm="50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19" name="TextBox 18"/>
          <p:cNvSpPr txBox="1"/>
          <p:nvPr/>
        </p:nvSpPr>
        <p:spPr>
          <a:xfrm>
            <a:off x="2209800" y="62484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20" name="TextBox 19"/>
          <p:cNvSpPr txBox="1"/>
          <p:nvPr/>
        </p:nvSpPr>
        <p:spPr>
          <a:xfrm>
            <a:off x="990600" y="48768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advTm="50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1981200"/>
            <a:ext cx="1929759" cy="707886"/>
          </a:xfrm>
          <a:prstGeom prst="rect">
            <a:avLst/>
          </a:prstGeom>
          <a:noFill/>
        </p:spPr>
        <p:txBody>
          <a:bodyPr wrap="none" rtlCol="0">
            <a:spAutoFit/>
          </a:bodyPr>
          <a:lstStyle/>
          <a:p>
            <a:r>
              <a:rPr lang="en-US" sz="4000" dirty="0" smtClean="0"/>
              <a:t>Partners</a:t>
            </a:r>
          </a:p>
        </p:txBody>
      </p:sp>
      <p:sp>
        <p:nvSpPr>
          <p:cNvPr id="8" name="TextBox 7"/>
          <p:cNvSpPr txBox="1"/>
          <p:nvPr/>
        </p:nvSpPr>
        <p:spPr>
          <a:xfrm>
            <a:off x="4724400" y="3245584"/>
            <a:ext cx="3195555" cy="707886"/>
          </a:xfrm>
          <a:prstGeom prst="rect">
            <a:avLst/>
          </a:prstGeom>
          <a:noFill/>
        </p:spPr>
        <p:txBody>
          <a:bodyPr wrap="none" rtlCol="0">
            <a:spAutoFit/>
          </a:bodyPr>
          <a:lstStyle/>
          <a:p>
            <a:r>
              <a:rPr lang="en-US" sz="4000" dirty="0" smtClean="0"/>
              <a:t>Other Lawyers</a:t>
            </a:r>
          </a:p>
        </p:txBody>
      </p:sp>
      <p:sp>
        <p:nvSpPr>
          <p:cNvPr id="9" name="TextBox 8"/>
          <p:cNvSpPr txBox="1"/>
          <p:nvPr/>
        </p:nvSpPr>
        <p:spPr>
          <a:xfrm>
            <a:off x="5462943" y="4845784"/>
            <a:ext cx="2917915" cy="1015663"/>
          </a:xfrm>
          <a:prstGeom prst="rect">
            <a:avLst/>
          </a:prstGeom>
          <a:noFill/>
        </p:spPr>
        <p:txBody>
          <a:bodyPr wrap="none" rtlCol="0">
            <a:spAutoFit/>
          </a:bodyPr>
          <a:lstStyle/>
          <a:p>
            <a:r>
              <a:rPr lang="en-US" sz="4000" dirty="0" smtClean="0"/>
              <a:t>Support Staff</a:t>
            </a:r>
          </a:p>
          <a:p>
            <a:pPr>
              <a:tabLst>
                <a:tab pos="457200" algn="l"/>
              </a:tabLst>
            </a:pPr>
            <a:r>
              <a:rPr lang="en-US" sz="2000" dirty="0" smtClean="0">
                <a:solidFill>
                  <a:srgbClr val="FFFF00"/>
                </a:solidFill>
              </a:rPr>
              <a:t>	</a:t>
            </a:r>
            <a:endParaRPr lang="en-US" sz="2000" dirty="0">
              <a:solidFill>
                <a:srgbClr val="FFFF00"/>
              </a:solidFill>
            </a:endParaRPr>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19" name="TextBox 18"/>
          <p:cNvSpPr txBox="1"/>
          <p:nvPr/>
        </p:nvSpPr>
        <p:spPr>
          <a:xfrm>
            <a:off x="2209800" y="62484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20" name="TextBox 19"/>
          <p:cNvSpPr txBox="1"/>
          <p:nvPr/>
        </p:nvSpPr>
        <p:spPr>
          <a:xfrm>
            <a:off x="990600" y="48768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21" name="TextBox 20"/>
          <p:cNvSpPr txBox="1"/>
          <p:nvPr/>
        </p:nvSpPr>
        <p:spPr>
          <a:xfrm>
            <a:off x="4343400" y="5486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19" name="TextBox 18"/>
          <p:cNvSpPr txBox="1"/>
          <p:nvPr/>
        </p:nvSpPr>
        <p:spPr>
          <a:xfrm>
            <a:off x="2209800" y="62484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20" name="TextBox 19"/>
          <p:cNvSpPr txBox="1"/>
          <p:nvPr/>
        </p:nvSpPr>
        <p:spPr>
          <a:xfrm>
            <a:off x="990600" y="48768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21" name="TextBox 20"/>
          <p:cNvSpPr txBox="1"/>
          <p:nvPr/>
        </p:nvSpPr>
        <p:spPr>
          <a:xfrm>
            <a:off x="4343400" y="5486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6404767">
            <a:off x="150147" y="4208028"/>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157363" y="42692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733800" y="5029200"/>
            <a:ext cx="1708929" cy="58477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25" name="TextBox 24"/>
          <p:cNvSpPr txBox="1"/>
          <p:nvPr/>
        </p:nvSpPr>
        <p:spPr>
          <a:xfrm>
            <a:off x="304800" y="5029200"/>
            <a:ext cx="2098460" cy="58477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sp>
        <p:nvSpPr>
          <p:cNvPr id="26" name="TextBox 25"/>
          <p:cNvSpPr txBox="1"/>
          <p:nvPr/>
        </p:nvSpPr>
        <p:spPr>
          <a:xfrm>
            <a:off x="1905000" y="5791200"/>
            <a:ext cx="1692899" cy="58477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Electrical</a:t>
            </a:r>
            <a:endParaRPr lang="en-US" sz="3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3" name="Content Placeholder 2"/>
          <p:cNvSpPr>
            <a:spLocks noGrp="1"/>
          </p:cNvSpPr>
          <p:nvPr>
            <p:ph idx="1"/>
          </p:nvPr>
        </p:nvSpPr>
        <p:spPr>
          <a:xfrm>
            <a:off x="4495800" y="3733800"/>
            <a:ext cx="2209800" cy="838200"/>
          </a:xfrm>
        </p:spPr>
        <p:txBody>
          <a:bodyPr>
            <a:normAutofit/>
          </a:bodyPr>
          <a:lstStyle/>
          <a:p>
            <a:pPr>
              <a:buNone/>
            </a:pPr>
            <a:r>
              <a:rPr lang="en-US" sz="2800" dirty="0" smtClean="0"/>
              <a:t>Regulations</a:t>
            </a:r>
          </a:p>
        </p:txBody>
      </p:sp>
      <p:sp>
        <p:nvSpPr>
          <p:cNvPr id="5" name="Isosceles Triangle 4"/>
          <p:cNvSpPr/>
          <p:nvPr/>
        </p:nvSpPr>
        <p:spPr>
          <a:xfrm>
            <a:off x="952500" y="1676400"/>
            <a:ext cx="3429000" cy="304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
        <p:nvSpPr>
          <p:cNvPr id="12" name="TextBox 11"/>
          <p:cNvSpPr txBox="1"/>
          <p:nvPr/>
        </p:nvSpPr>
        <p:spPr>
          <a:xfrm>
            <a:off x="6096000" y="2514600"/>
            <a:ext cx="2466253" cy="1200329"/>
          </a:xfrm>
          <a:prstGeom prst="rect">
            <a:avLst/>
          </a:prstGeom>
          <a:noFill/>
        </p:spPr>
        <p:txBody>
          <a:bodyPr wrap="none" rtlCol="0">
            <a:spAutoFit/>
          </a:bodyPr>
          <a:lstStyle/>
          <a:p>
            <a:pPr lvl="1"/>
            <a:r>
              <a:rPr lang="en-US" dirty="0" smtClean="0"/>
              <a:t>Passed by Congress</a:t>
            </a:r>
          </a:p>
          <a:p>
            <a:pPr lvl="1"/>
            <a:r>
              <a:rPr lang="en-US" dirty="0" smtClean="0"/>
              <a:t>35 U.S.C. </a:t>
            </a:r>
          </a:p>
          <a:p>
            <a:pPr lvl="1"/>
            <a:r>
              <a:rPr lang="en-US" dirty="0" smtClean="0"/>
              <a:t>85,000 words</a:t>
            </a:r>
          </a:p>
          <a:p>
            <a:endParaRPr lang="en-US" dirty="0"/>
          </a:p>
        </p:txBody>
      </p:sp>
      <p:sp>
        <p:nvSpPr>
          <p:cNvPr id="13" name="TextBox 12"/>
          <p:cNvSpPr txBox="1"/>
          <p:nvPr/>
        </p:nvSpPr>
        <p:spPr>
          <a:xfrm>
            <a:off x="6231536" y="3505200"/>
            <a:ext cx="2912464" cy="1477328"/>
          </a:xfrm>
          <a:prstGeom prst="rect">
            <a:avLst/>
          </a:prstGeom>
          <a:noFill/>
        </p:spPr>
        <p:txBody>
          <a:bodyPr wrap="none" rtlCol="0">
            <a:spAutoFit/>
          </a:bodyPr>
          <a:lstStyle/>
          <a:p>
            <a:pPr lvl="1"/>
            <a:r>
              <a:rPr lang="en-US" dirty="0" smtClean="0"/>
              <a:t>Promulgated by US PTO </a:t>
            </a:r>
          </a:p>
          <a:p>
            <a:pPr lvl="1"/>
            <a:r>
              <a:rPr lang="en-US" dirty="0" smtClean="0"/>
              <a:t>37 C.F.R.</a:t>
            </a:r>
          </a:p>
          <a:p>
            <a:pPr lvl="1"/>
            <a:r>
              <a:rPr lang="en-US" dirty="0" smtClean="0"/>
              <a:t>304,000 words</a:t>
            </a:r>
          </a:p>
          <a:p>
            <a:pPr lvl="1"/>
            <a:r>
              <a:rPr lang="en-US" dirty="0" smtClean="0"/>
              <a:t>Handbooks, guides, …</a:t>
            </a:r>
          </a:p>
          <a:p>
            <a:endParaRPr lang="en-US" dirty="0"/>
          </a:p>
        </p:txBody>
      </p:sp>
    </p:spTree>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19" name="TextBox 18"/>
          <p:cNvSpPr txBox="1"/>
          <p:nvPr/>
        </p:nvSpPr>
        <p:spPr>
          <a:xfrm>
            <a:off x="2209800" y="62484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20" name="TextBox 19"/>
          <p:cNvSpPr txBox="1"/>
          <p:nvPr/>
        </p:nvSpPr>
        <p:spPr>
          <a:xfrm>
            <a:off x="990600" y="48768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21" name="TextBox 20"/>
          <p:cNvSpPr txBox="1"/>
          <p:nvPr/>
        </p:nvSpPr>
        <p:spPr>
          <a:xfrm>
            <a:off x="4343400" y="5486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Firm Organization:</a:t>
            </a:r>
            <a:br>
              <a:rPr lang="en-US" dirty="0" smtClean="0"/>
            </a:br>
            <a:r>
              <a:rPr lang="en-US" dirty="0" smtClean="0"/>
              <a:t>A Simple Business Model</a:t>
            </a:r>
            <a:endParaRPr lang="en-US" dirty="0"/>
          </a:p>
        </p:txBody>
      </p:sp>
      <p:sp>
        <p:nvSpPr>
          <p:cNvPr id="4" name="Isosceles Triangle 3"/>
          <p:cNvSpPr/>
          <p:nvPr/>
        </p:nvSpPr>
        <p:spPr>
          <a:xfrm>
            <a:off x="762000" y="2057400"/>
            <a:ext cx="44196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24000" y="2057400"/>
            <a:ext cx="2895600" cy="2667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49308" y="2057400"/>
            <a:ext cx="1447800" cy="1295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6448283">
            <a:off x="24148" y="4276506"/>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952493">
            <a:off x="390349" y="4420450"/>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815005" y="4366595"/>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860600">
            <a:off x="1233563" y="4345432"/>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312395">
            <a:off x="1571912" y="4269239"/>
            <a:ext cx="4387660" cy="7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54864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19" name="TextBox 18"/>
          <p:cNvSpPr txBox="1"/>
          <p:nvPr/>
        </p:nvSpPr>
        <p:spPr>
          <a:xfrm>
            <a:off x="2209800" y="62484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20" name="TextBox 19"/>
          <p:cNvSpPr txBox="1"/>
          <p:nvPr/>
        </p:nvSpPr>
        <p:spPr>
          <a:xfrm>
            <a:off x="990600" y="48768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21" name="TextBox 20"/>
          <p:cNvSpPr txBox="1"/>
          <p:nvPr/>
        </p:nvSpPr>
        <p:spPr>
          <a:xfrm>
            <a:off x="4343400" y="5486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2" name="TextBox 21"/>
          <p:cNvSpPr txBox="1"/>
          <p:nvPr/>
        </p:nvSpPr>
        <p:spPr>
          <a:xfrm>
            <a:off x="1295400" y="56388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
        <p:nvSpPr>
          <p:cNvPr id="23" name="TextBox 22"/>
          <p:cNvSpPr txBox="1"/>
          <p:nvPr/>
        </p:nvSpPr>
        <p:spPr>
          <a:xfrm>
            <a:off x="3733800" y="6019800"/>
            <a:ext cx="58894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a:t>
            </a:r>
            <a:endParaRPr lang="en-US" sz="2400" dirty="0"/>
          </a:p>
        </p:txBody>
      </p:sp>
      <p:sp>
        <p:nvSpPr>
          <p:cNvPr id="24" name="Content Placeholder 2"/>
          <p:cNvSpPr>
            <a:spLocks noGrp="1"/>
          </p:cNvSpPr>
          <p:nvPr>
            <p:ph idx="1"/>
          </p:nvPr>
        </p:nvSpPr>
        <p:spPr>
          <a:xfrm>
            <a:off x="4572000" y="1905000"/>
            <a:ext cx="4267200" cy="1981200"/>
          </a:xfrm>
        </p:spPr>
        <p:txBody>
          <a:bodyPr>
            <a:normAutofit fontScale="92500" lnSpcReduction="10000"/>
          </a:bodyPr>
          <a:lstStyle/>
          <a:p>
            <a:pPr>
              <a:buNone/>
            </a:pPr>
            <a:r>
              <a:rPr lang="en-US" dirty="0" smtClean="0"/>
              <a:t>- Billing attorney / originating attorney</a:t>
            </a:r>
          </a:p>
          <a:p>
            <a:pPr>
              <a:buNone/>
            </a:pPr>
            <a:r>
              <a:rPr lang="en-US" dirty="0" smtClean="0"/>
              <a:t>- Supervising attorney </a:t>
            </a:r>
          </a:p>
          <a:p>
            <a:pPr>
              <a:buNone/>
            </a:pPr>
            <a:r>
              <a:rPr lang="en-US" dirty="0" smtClean="0"/>
              <a:t>- Working attorney</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5" cstate="print"/>
          <a:srcRect/>
          <a:stretch>
            <a:fillRect/>
          </a:stretch>
        </p:blipFill>
        <p:spPr bwMode="auto">
          <a:xfrm>
            <a:off x="6096000" y="1676400"/>
            <a:ext cx="2521458" cy="1257601"/>
          </a:xfrm>
          <a:prstGeom prst="rect">
            <a:avLst/>
          </a:prstGeom>
          <a:noFill/>
        </p:spPr>
      </p:pic>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5"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6" cstate="print"/>
          <a:srcRect/>
          <a:stretch>
            <a:fillRect/>
          </a:stretch>
        </p:blipFill>
        <p:spPr bwMode="auto">
          <a:xfrm>
            <a:off x="5888714" y="2895601"/>
            <a:ext cx="2873829" cy="1676400"/>
          </a:xfrm>
          <a:prstGeom prst="rect">
            <a:avLst/>
          </a:prstGeom>
          <a:noFill/>
        </p:spPr>
      </p:pic>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5"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6" cstate="print"/>
          <a:srcRect/>
          <a:stretch>
            <a:fillRect/>
          </a:stretch>
        </p:blipFill>
        <p:spPr bwMode="auto">
          <a:xfrm>
            <a:off x="5888714" y="2895601"/>
            <a:ext cx="2873829" cy="1676400"/>
          </a:xfrm>
          <a:prstGeom prst="rect">
            <a:avLst/>
          </a:prstGeom>
          <a:noFill/>
        </p:spPr>
      </p:pic>
      <p:pic>
        <p:nvPicPr>
          <p:cNvPr id="11" name="Picture 11" descr="C:\Users\pdmlynek\AppData\Local\Microsoft\Windows\Temporary Internet Files\Content.IE5\73M6KCD9\MC900337858[1].wmf"/>
          <p:cNvPicPr>
            <a:picLocks noChangeAspect="1" noChangeArrowheads="1"/>
          </p:cNvPicPr>
          <p:nvPr/>
        </p:nvPicPr>
        <p:blipFill>
          <a:blip r:embed="rId7" cstate="print"/>
          <a:srcRect/>
          <a:stretch>
            <a:fillRect/>
          </a:stretch>
        </p:blipFill>
        <p:spPr bwMode="auto">
          <a:xfrm flipH="1">
            <a:off x="5638800" y="4800600"/>
            <a:ext cx="3021724" cy="11430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3" name="Content Placeholder 2"/>
          <p:cNvSpPr>
            <a:spLocks noGrp="1"/>
          </p:cNvSpPr>
          <p:nvPr>
            <p:ph idx="1"/>
          </p:nvPr>
        </p:nvSpPr>
        <p:spPr>
          <a:xfrm>
            <a:off x="4495800" y="3733800"/>
            <a:ext cx="2209800" cy="838200"/>
          </a:xfrm>
        </p:spPr>
        <p:txBody>
          <a:bodyPr>
            <a:normAutofit/>
          </a:bodyPr>
          <a:lstStyle/>
          <a:p>
            <a:pPr>
              <a:buNone/>
            </a:pPr>
            <a:r>
              <a:rPr lang="en-US" sz="2800" dirty="0" smtClean="0"/>
              <a:t>Regulations</a:t>
            </a:r>
          </a:p>
        </p:txBody>
      </p:sp>
      <p:sp>
        <p:nvSpPr>
          <p:cNvPr id="4" name="Isosceles Triangle 3"/>
          <p:cNvSpPr/>
          <p:nvPr/>
        </p:nvSpPr>
        <p:spPr>
          <a:xfrm>
            <a:off x="381000" y="1676400"/>
            <a:ext cx="45720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52500" y="1676400"/>
            <a:ext cx="3429000" cy="304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
        <p:nvSpPr>
          <p:cNvPr id="12" name="TextBox 11"/>
          <p:cNvSpPr txBox="1"/>
          <p:nvPr/>
        </p:nvSpPr>
        <p:spPr>
          <a:xfrm>
            <a:off x="6096000" y="2514600"/>
            <a:ext cx="2466253" cy="1200329"/>
          </a:xfrm>
          <a:prstGeom prst="rect">
            <a:avLst/>
          </a:prstGeom>
          <a:noFill/>
        </p:spPr>
        <p:txBody>
          <a:bodyPr wrap="none" rtlCol="0">
            <a:spAutoFit/>
          </a:bodyPr>
          <a:lstStyle/>
          <a:p>
            <a:pPr lvl="1"/>
            <a:r>
              <a:rPr lang="en-US" dirty="0" smtClean="0"/>
              <a:t>Passed by Congress</a:t>
            </a:r>
          </a:p>
          <a:p>
            <a:pPr lvl="1"/>
            <a:r>
              <a:rPr lang="en-US" dirty="0" smtClean="0"/>
              <a:t>35 U.S.C. </a:t>
            </a:r>
          </a:p>
          <a:p>
            <a:pPr lvl="1"/>
            <a:r>
              <a:rPr lang="en-US" dirty="0" smtClean="0"/>
              <a:t>85,000 words</a:t>
            </a:r>
          </a:p>
          <a:p>
            <a:endParaRPr lang="en-US" dirty="0"/>
          </a:p>
        </p:txBody>
      </p:sp>
      <p:sp>
        <p:nvSpPr>
          <p:cNvPr id="13" name="TextBox 12"/>
          <p:cNvSpPr txBox="1"/>
          <p:nvPr/>
        </p:nvSpPr>
        <p:spPr>
          <a:xfrm>
            <a:off x="6231536" y="3505200"/>
            <a:ext cx="2912464" cy="1477328"/>
          </a:xfrm>
          <a:prstGeom prst="rect">
            <a:avLst/>
          </a:prstGeom>
          <a:noFill/>
        </p:spPr>
        <p:txBody>
          <a:bodyPr wrap="none" rtlCol="0">
            <a:spAutoFit/>
          </a:bodyPr>
          <a:lstStyle/>
          <a:p>
            <a:pPr lvl="1"/>
            <a:r>
              <a:rPr lang="en-US" dirty="0" smtClean="0"/>
              <a:t>Promulgated by US PTO </a:t>
            </a:r>
          </a:p>
          <a:p>
            <a:pPr lvl="1"/>
            <a:r>
              <a:rPr lang="en-US" dirty="0" smtClean="0"/>
              <a:t>37 C.F.R.</a:t>
            </a:r>
          </a:p>
          <a:p>
            <a:pPr lvl="1"/>
            <a:r>
              <a:rPr lang="en-US" dirty="0" smtClean="0"/>
              <a:t>304,000 words</a:t>
            </a:r>
          </a:p>
          <a:p>
            <a:pPr lvl="1"/>
            <a:r>
              <a:rPr lang="en-US" dirty="0" smtClean="0"/>
              <a:t>Handbooks, guides, …</a:t>
            </a:r>
          </a:p>
          <a:p>
            <a:endParaRPr lang="en-US" dirty="0"/>
          </a:p>
        </p:txBody>
      </p:sp>
    </p:spTree>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dmlynek\AppData\Local\Microsoft\Windows\Temporary Internet Files\Content.IE5\3B2FLS9H\MC900440401[1].png"/>
          <p:cNvPicPr>
            <a:picLocks noChangeAspect="1" noChangeArrowheads="1"/>
          </p:cNvPicPr>
          <p:nvPr/>
        </p:nvPicPr>
        <p:blipFill>
          <a:blip r:embed="rId2" cstate="print"/>
          <a:srcRect/>
          <a:stretch>
            <a:fillRect/>
          </a:stretch>
        </p:blipFill>
        <p:spPr bwMode="auto">
          <a:xfrm>
            <a:off x="7467600" y="1219200"/>
            <a:ext cx="1143000" cy="1143000"/>
          </a:xfrm>
          <a:prstGeom prst="rect">
            <a:avLst/>
          </a:prstGeom>
          <a:noFill/>
        </p:spPr>
      </p:pic>
      <p:pic>
        <p:nvPicPr>
          <p:cNvPr id="7" name="Picture 9" descr="C:\Users\pdmlynek\AppData\Local\Microsoft\Windows\Temporary Internet Files\Content.IE5\73M6KCD9\MC900018704[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5"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6"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7" cstate="print"/>
          <a:srcRect/>
          <a:stretch>
            <a:fillRect/>
          </a:stretch>
        </p:blipFill>
        <p:spPr bwMode="auto">
          <a:xfrm>
            <a:off x="5888714" y="2895601"/>
            <a:ext cx="2873829" cy="1676400"/>
          </a:xfrm>
          <a:prstGeom prst="rect">
            <a:avLst/>
          </a:prstGeom>
          <a:noFill/>
        </p:spPr>
      </p:pic>
      <p:pic>
        <p:nvPicPr>
          <p:cNvPr id="11" name="Picture 11" descr="C:\Users\pdmlynek\AppData\Local\Microsoft\Windows\Temporary Internet Files\Content.IE5\73M6KCD9\MC900337858[1].wmf"/>
          <p:cNvPicPr>
            <a:picLocks noChangeAspect="1" noChangeArrowheads="1"/>
          </p:cNvPicPr>
          <p:nvPr/>
        </p:nvPicPr>
        <p:blipFill>
          <a:blip r:embed="rId8" cstate="print"/>
          <a:srcRect/>
          <a:stretch>
            <a:fillRect/>
          </a:stretch>
        </p:blipFill>
        <p:spPr bwMode="auto">
          <a:xfrm flipH="1">
            <a:off x="5638800" y="4800600"/>
            <a:ext cx="3021724" cy="1143000"/>
          </a:xfrm>
          <a:prstGeom prst="rect">
            <a:avLst/>
          </a:prstGeom>
          <a:noFill/>
        </p:spPr>
      </p:pic>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pdmlynek\AppData\Local\Microsoft\Windows\Temporary Internet Files\Content.IE5\3B2FLS9H\MC900440401[1].png"/>
          <p:cNvPicPr>
            <a:picLocks noChangeAspect="1" noChangeArrowheads="1"/>
          </p:cNvPicPr>
          <p:nvPr/>
        </p:nvPicPr>
        <p:blipFill>
          <a:blip r:embed="rId2" cstate="print"/>
          <a:srcRect/>
          <a:stretch>
            <a:fillRect/>
          </a:stretch>
        </p:blipFill>
        <p:spPr bwMode="auto">
          <a:xfrm>
            <a:off x="7620000" y="4343400"/>
            <a:ext cx="1143000" cy="1143000"/>
          </a:xfrm>
          <a:prstGeom prst="rect">
            <a:avLst/>
          </a:prstGeom>
          <a:noFill/>
        </p:spPr>
      </p:pic>
      <p:pic>
        <p:nvPicPr>
          <p:cNvPr id="3074" name="Picture 2" descr="C:\Users\pdmlynek\AppData\Local\Microsoft\Windows\Temporary Internet Files\Content.IE5\3B2FLS9H\MC900440401[1].png"/>
          <p:cNvPicPr>
            <a:picLocks noChangeAspect="1" noChangeArrowheads="1"/>
          </p:cNvPicPr>
          <p:nvPr/>
        </p:nvPicPr>
        <p:blipFill>
          <a:blip r:embed="rId2" cstate="print"/>
          <a:srcRect/>
          <a:stretch>
            <a:fillRect/>
          </a:stretch>
        </p:blipFill>
        <p:spPr bwMode="auto">
          <a:xfrm>
            <a:off x="7467600" y="1219200"/>
            <a:ext cx="1143000" cy="1143000"/>
          </a:xfrm>
          <a:prstGeom prst="rect">
            <a:avLst/>
          </a:prstGeom>
          <a:noFill/>
        </p:spPr>
      </p:pic>
      <p:pic>
        <p:nvPicPr>
          <p:cNvPr id="7" name="Picture 9" descr="C:\Users\pdmlynek\AppData\Local\Microsoft\Windows\Temporary Internet Files\Content.IE5\73M6KCD9\MC900018704[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5"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6"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7" cstate="print"/>
          <a:srcRect/>
          <a:stretch>
            <a:fillRect/>
          </a:stretch>
        </p:blipFill>
        <p:spPr bwMode="auto">
          <a:xfrm>
            <a:off x="5888714" y="2895601"/>
            <a:ext cx="2873829" cy="1676400"/>
          </a:xfrm>
          <a:prstGeom prst="rect">
            <a:avLst/>
          </a:prstGeom>
          <a:noFill/>
        </p:spPr>
      </p:pic>
      <p:pic>
        <p:nvPicPr>
          <p:cNvPr id="11" name="Picture 11" descr="C:\Users\pdmlynek\AppData\Local\Microsoft\Windows\Temporary Internet Files\Content.IE5\73M6KCD9\MC900337858[1].wmf"/>
          <p:cNvPicPr>
            <a:picLocks noChangeAspect="1" noChangeArrowheads="1"/>
          </p:cNvPicPr>
          <p:nvPr/>
        </p:nvPicPr>
        <p:blipFill>
          <a:blip r:embed="rId8" cstate="print"/>
          <a:srcRect/>
          <a:stretch>
            <a:fillRect/>
          </a:stretch>
        </p:blipFill>
        <p:spPr bwMode="auto">
          <a:xfrm flipH="1">
            <a:off x="5638800" y="4800600"/>
            <a:ext cx="3021724" cy="1143000"/>
          </a:xfrm>
          <a:prstGeom prst="rect">
            <a:avLst/>
          </a:prstGeom>
          <a:noFill/>
        </p:spPr>
      </p:pic>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10"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pic>
        <p:nvPicPr>
          <p:cNvPr id="8" name="Picture 91" descr="C:\Users\pdmlynek\AppData\Local\Microsoft\Windows\Temporary Internet Files\Content.IE5\FGW8M9ED\MC900234349[1].wmf"/>
          <p:cNvPicPr>
            <a:picLocks noChangeAspect="1" noChangeArrowheads="1"/>
          </p:cNvPicPr>
          <p:nvPr/>
        </p:nvPicPr>
        <p:blipFill>
          <a:blip r:embed="rId4" cstate="print"/>
          <a:srcRect/>
          <a:stretch>
            <a:fillRect/>
          </a:stretch>
        </p:blipFill>
        <p:spPr bwMode="auto">
          <a:xfrm>
            <a:off x="2362200" y="1066800"/>
            <a:ext cx="2183394" cy="1714123"/>
          </a:xfrm>
          <a:prstGeom prst="rect">
            <a:avLst/>
          </a:prstGeom>
          <a:noFill/>
        </p:spPr>
      </p:pic>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3" name="Content Placeholder 2"/>
          <p:cNvSpPr>
            <a:spLocks noGrp="1"/>
          </p:cNvSpPr>
          <p:nvPr>
            <p:ph idx="1"/>
          </p:nvPr>
        </p:nvSpPr>
        <p:spPr>
          <a:xfrm>
            <a:off x="4495800" y="3733800"/>
            <a:ext cx="2209800" cy="838200"/>
          </a:xfrm>
        </p:spPr>
        <p:txBody>
          <a:bodyPr>
            <a:normAutofit/>
          </a:bodyPr>
          <a:lstStyle/>
          <a:p>
            <a:pPr>
              <a:buNone/>
            </a:pPr>
            <a:r>
              <a:rPr lang="en-US" sz="2800" dirty="0" smtClean="0"/>
              <a:t>Regulations</a:t>
            </a:r>
          </a:p>
        </p:txBody>
      </p:sp>
      <p:sp>
        <p:nvSpPr>
          <p:cNvPr id="4" name="Isosceles Triangle 3"/>
          <p:cNvSpPr/>
          <p:nvPr/>
        </p:nvSpPr>
        <p:spPr>
          <a:xfrm>
            <a:off x="381000" y="1676400"/>
            <a:ext cx="4572000" cy="403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952500" y="1676400"/>
            <a:ext cx="3429000" cy="304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0" name="TextBox 9"/>
          <p:cNvSpPr txBox="1"/>
          <p:nvPr/>
        </p:nvSpPr>
        <p:spPr>
          <a:xfrm>
            <a:off x="5105400" y="4953000"/>
            <a:ext cx="2819400" cy="954107"/>
          </a:xfrm>
          <a:prstGeom prst="rect">
            <a:avLst/>
          </a:prstGeom>
          <a:noFill/>
        </p:spPr>
        <p:txBody>
          <a:bodyPr wrap="square" rtlCol="0">
            <a:spAutoFit/>
          </a:bodyPr>
          <a:lstStyle/>
          <a:p>
            <a:r>
              <a:rPr lang="en-US" sz="2800" dirty="0" smtClean="0"/>
              <a:t>Court Decisions</a:t>
            </a:r>
          </a:p>
          <a:p>
            <a:endParaRPr lang="en-US" sz="2800"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
        <p:nvSpPr>
          <p:cNvPr id="12" name="TextBox 11"/>
          <p:cNvSpPr txBox="1"/>
          <p:nvPr/>
        </p:nvSpPr>
        <p:spPr>
          <a:xfrm>
            <a:off x="6096000" y="2514600"/>
            <a:ext cx="2466253" cy="1200329"/>
          </a:xfrm>
          <a:prstGeom prst="rect">
            <a:avLst/>
          </a:prstGeom>
          <a:noFill/>
        </p:spPr>
        <p:txBody>
          <a:bodyPr wrap="none" rtlCol="0">
            <a:spAutoFit/>
          </a:bodyPr>
          <a:lstStyle/>
          <a:p>
            <a:pPr lvl="1"/>
            <a:r>
              <a:rPr lang="en-US" dirty="0" smtClean="0"/>
              <a:t>Passed by Congress</a:t>
            </a:r>
          </a:p>
          <a:p>
            <a:pPr lvl="1"/>
            <a:r>
              <a:rPr lang="en-US" dirty="0" smtClean="0"/>
              <a:t>35 U.S.C. </a:t>
            </a:r>
          </a:p>
          <a:p>
            <a:pPr lvl="1"/>
            <a:r>
              <a:rPr lang="en-US" dirty="0" smtClean="0"/>
              <a:t>85,000 words</a:t>
            </a:r>
          </a:p>
          <a:p>
            <a:endParaRPr lang="en-US" dirty="0"/>
          </a:p>
        </p:txBody>
      </p:sp>
      <p:sp>
        <p:nvSpPr>
          <p:cNvPr id="13" name="TextBox 12"/>
          <p:cNvSpPr txBox="1"/>
          <p:nvPr/>
        </p:nvSpPr>
        <p:spPr>
          <a:xfrm>
            <a:off x="6231536" y="3505200"/>
            <a:ext cx="2912464" cy="1477328"/>
          </a:xfrm>
          <a:prstGeom prst="rect">
            <a:avLst/>
          </a:prstGeom>
          <a:noFill/>
        </p:spPr>
        <p:txBody>
          <a:bodyPr wrap="none" rtlCol="0">
            <a:spAutoFit/>
          </a:bodyPr>
          <a:lstStyle/>
          <a:p>
            <a:pPr lvl="1"/>
            <a:r>
              <a:rPr lang="en-US" dirty="0" smtClean="0"/>
              <a:t>Promulgated by US PTO </a:t>
            </a:r>
          </a:p>
          <a:p>
            <a:pPr lvl="1"/>
            <a:r>
              <a:rPr lang="en-US" dirty="0" smtClean="0"/>
              <a:t>37 C.F.R.</a:t>
            </a:r>
          </a:p>
          <a:p>
            <a:pPr lvl="1"/>
            <a:r>
              <a:rPr lang="en-US" dirty="0" smtClean="0"/>
              <a:t>304,000 words</a:t>
            </a:r>
          </a:p>
          <a:p>
            <a:pPr lvl="1"/>
            <a:r>
              <a:rPr lang="en-US" dirty="0" smtClean="0"/>
              <a:t>Handbooks, guides, …</a:t>
            </a:r>
          </a:p>
          <a:p>
            <a:endParaRPr lang="en-US" dirty="0"/>
          </a:p>
        </p:txBody>
      </p:sp>
    </p:spTree>
  </p:cSld>
  <p:clrMapOvr>
    <a:masterClrMapping/>
  </p:clrMapOvr>
  <p:transition>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6"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6"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6"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
        <p:nvSpPr>
          <p:cNvPr id="21" name="Right Arrow 20"/>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Courts  System in the US</a:t>
            </a:r>
            <a:br>
              <a:rPr lang="en-US" dirty="0" smtClean="0"/>
            </a:br>
            <a:r>
              <a:rPr lang="en-US" dirty="0" smtClean="0"/>
              <a:t>State Courts</a:t>
            </a:r>
            <a:endParaRPr lang="en-US" dirty="0"/>
          </a:p>
        </p:txBody>
      </p:sp>
      <p:sp>
        <p:nvSpPr>
          <p:cNvPr id="19" name="Content Placeholder 18"/>
          <p:cNvSpPr>
            <a:spLocks noGrp="1"/>
          </p:cNvSpPr>
          <p:nvPr>
            <p:ph idx="1"/>
          </p:nvPr>
        </p:nvSpPr>
        <p:spPr>
          <a:xfrm>
            <a:off x="4343400" y="4572000"/>
            <a:ext cx="3657600" cy="1295400"/>
          </a:xfrm>
        </p:spPr>
        <p:txBody>
          <a:bodyPr>
            <a:normAutofit/>
          </a:bodyPr>
          <a:lstStyle/>
          <a:p>
            <a:pPr>
              <a:buNone/>
            </a:pPr>
            <a:r>
              <a:rPr lang="en-US" sz="2800" dirty="0" smtClean="0"/>
              <a:t>Court of Common Pleas</a:t>
            </a:r>
          </a:p>
          <a:p>
            <a:pPr lvl="1">
              <a:buNone/>
            </a:pPr>
            <a:r>
              <a:rPr lang="en-US" dirty="0" smtClean="0"/>
              <a:t>    </a:t>
            </a:r>
            <a:r>
              <a:rPr lang="en-US" sz="2000" dirty="0" smtClean="0"/>
              <a:t>60 districts</a:t>
            </a:r>
          </a:p>
          <a:p>
            <a:endParaRPr lang="en-US" dirty="0"/>
          </a:p>
        </p:txBody>
      </p:sp>
      <p:sp>
        <p:nvSpPr>
          <p:cNvPr id="5" name="Isosceles Triangle 4"/>
          <p:cNvSpPr/>
          <p:nvPr/>
        </p:nvSpPr>
        <p:spPr>
          <a:xfrm>
            <a:off x="762000" y="2133600"/>
            <a:ext cx="3429000" cy="3048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409700" y="2133600"/>
            <a:ext cx="2133600" cy="19050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000250" y="21336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90600" y="5486400"/>
            <a:ext cx="3415935" cy="830997"/>
          </a:xfrm>
          <a:prstGeom prst="rect">
            <a:avLst/>
          </a:prstGeom>
          <a:noFill/>
        </p:spPr>
        <p:txBody>
          <a:bodyPr wrap="none" rtlCol="0">
            <a:spAutoFit/>
          </a:bodyPr>
          <a:lstStyle/>
          <a:p>
            <a:r>
              <a:rPr lang="en-US" sz="4800" dirty="0" smtClean="0"/>
              <a:t>Pennsylvania</a:t>
            </a:r>
            <a:endParaRPr lang="en-US" sz="4800" dirty="0"/>
          </a:p>
        </p:txBody>
      </p:sp>
      <p:sp>
        <p:nvSpPr>
          <p:cNvPr id="9" name="TextBox 8"/>
          <p:cNvSpPr txBox="1"/>
          <p:nvPr/>
        </p:nvSpPr>
        <p:spPr>
          <a:xfrm>
            <a:off x="3276600" y="2133600"/>
            <a:ext cx="2387257" cy="800219"/>
          </a:xfrm>
          <a:prstGeom prst="rect">
            <a:avLst/>
          </a:prstGeom>
          <a:noFill/>
        </p:spPr>
        <p:txBody>
          <a:bodyPr wrap="none" rtlCol="0">
            <a:spAutoFit/>
          </a:bodyPr>
          <a:lstStyle/>
          <a:p>
            <a:r>
              <a:rPr lang="en-US" sz="2800" dirty="0" smtClean="0"/>
              <a:t>Supreme Court</a:t>
            </a:r>
          </a:p>
          <a:p>
            <a:endParaRPr lang="en-US" dirty="0"/>
          </a:p>
        </p:txBody>
      </p:sp>
      <p:sp>
        <p:nvSpPr>
          <p:cNvPr id="10" name="TextBox 9"/>
          <p:cNvSpPr txBox="1"/>
          <p:nvPr/>
        </p:nvSpPr>
        <p:spPr>
          <a:xfrm>
            <a:off x="3581400" y="2971800"/>
            <a:ext cx="3894849" cy="1815882"/>
          </a:xfrm>
          <a:prstGeom prst="rect">
            <a:avLst/>
          </a:prstGeom>
          <a:noFill/>
        </p:spPr>
        <p:txBody>
          <a:bodyPr wrap="none" rtlCol="0">
            <a:spAutoFit/>
          </a:bodyPr>
          <a:lstStyle/>
          <a:p>
            <a:r>
              <a:rPr lang="en-US" sz="2800" dirty="0" smtClean="0"/>
              <a:t>Superior Court &amp; </a:t>
            </a:r>
          </a:p>
          <a:p>
            <a:r>
              <a:rPr lang="en-US" sz="2800" dirty="0" smtClean="0"/>
              <a:t>      Commonwealth Court</a:t>
            </a:r>
          </a:p>
          <a:p>
            <a:pPr lvl="1">
              <a:buNone/>
            </a:pPr>
            <a:r>
              <a:rPr lang="en-US" sz="2800" dirty="0" smtClean="0"/>
              <a:t>               </a:t>
            </a:r>
            <a:r>
              <a:rPr lang="en-US" sz="2000" dirty="0" smtClean="0"/>
              <a:t>3 locations </a:t>
            </a:r>
          </a:p>
          <a:p>
            <a:endParaRPr lang="en-US" sz="2800" dirty="0"/>
          </a:p>
        </p:txBody>
      </p:sp>
    </p:spTree>
  </p:cSld>
  <p:clrMapOvr>
    <a:masterClrMapping/>
  </p:clrMapOvr>
  <p:transition>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4" name="Right Arrow 33"/>
          <p:cNvSpPr/>
          <p:nvPr/>
        </p:nvSpPr>
        <p:spPr>
          <a:xfrm rot="8796762">
            <a:off x="1891377" y="4321304"/>
            <a:ext cx="172130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4" name="Right Arrow 33"/>
          <p:cNvSpPr/>
          <p:nvPr/>
        </p:nvSpPr>
        <p:spPr>
          <a:xfrm rot="8796762">
            <a:off x="1891377" y="4321304"/>
            <a:ext cx="172130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pic>
        <p:nvPicPr>
          <p:cNvPr id="4105" name="Picture 9" descr="C:\Users\pdmlynek\AppData\Local\Microsoft\Windows\Temporary Internet Files\Content.IE5\N6W6HYFI\MC900441517[1].wmf"/>
          <p:cNvPicPr>
            <a:picLocks noChangeAspect="1" noChangeArrowheads="1"/>
          </p:cNvPicPr>
          <p:nvPr/>
        </p:nvPicPr>
        <p:blipFill>
          <a:blip r:embed="rId8" cstate="print"/>
          <a:srcRect/>
          <a:stretch>
            <a:fillRect/>
          </a:stretch>
        </p:blipFill>
        <p:spPr bwMode="auto">
          <a:xfrm>
            <a:off x="457200" y="5181600"/>
            <a:ext cx="1914525" cy="1108075"/>
          </a:xfrm>
          <a:prstGeom prst="rect">
            <a:avLst/>
          </a:prstGeom>
          <a:noFill/>
        </p:spPr>
      </p:pic>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91" descr="C:\Users\pdmlynek\AppData\Local\Microsoft\Windows\Temporary Internet Files\Content.IE5\FGW8M9ED\MC900234349[1].wmf"/>
          <p:cNvPicPr>
            <a:picLocks noChangeAspect="1" noChangeArrowheads="1"/>
          </p:cNvPicPr>
          <p:nvPr/>
        </p:nvPicPr>
        <p:blipFill>
          <a:blip r:embed="rId2" cstate="print"/>
          <a:srcRect/>
          <a:stretch>
            <a:fillRect/>
          </a:stretch>
        </p:blipFill>
        <p:spPr bwMode="auto">
          <a:xfrm>
            <a:off x="2362200" y="1066800"/>
            <a:ext cx="2183394" cy="1714123"/>
          </a:xfrm>
          <a:prstGeom prst="rect">
            <a:avLst/>
          </a:prstGeom>
          <a:noFill/>
        </p:spPr>
      </p:pic>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3"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4" name="Right Arrow 33"/>
          <p:cNvSpPr/>
          <p:nvPr/>
        </p:nvSpPr>
        <p:spPr>
          <a:xfrm rot="8796762">
            <a:off x="1891377" y="4321304"/>
            <a:ext cx="172130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39" name="TextBox 38"/>
          <p:cNvSpPr txBox="1"/>
          <p:nvPr/>
        </p:nvSpPr>
        <p:spPr>
          <a:xfrm>
            <a:off x="762000" y="4495800"/>
            <a:ext cx="1138453"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Licensing</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pic>
        <p:nvPicPr>
          <p:cNvPr id="4105" name="Picture 9" descr="C:\Users\pdmlynek\AppData\Local\Microsoft\Windows\Temporary Internet Files\Content.IE5\N6W6HYFI\MC900441517[1].wmf"/>
          <p:cNvPicPr>
            <a:picLocks noChangeAspect="1" noChangeArrowheads="1"/>
          </p:cNvPicPr>
          <p:nvPr/>
        </p:nvPicPr>
        <p:blipFill>
          <a:blip r:embed="rId8" cstate="print"/>
          <a:srcRect/>
          <a:stretch>
            <a:fillRect/>
          </a:stretch>
        </p:blipFill>
        <p:spPr bwMode="auto">
          <a:xfrm>
            <a:off x="457200" y="5181600"/>
            <a:ext cx="1914525" cy="1108075"/>
          </a:xfrm>
          <a:prstGeom prst="rect">
            <a:avLst/>
          </a:prstGeom>
          <a:noFill/>
        </p:spPr>
      </p:pic>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Courts</a:t>
            </a:r>
            <a:endParaRPr lang="en-US" dirty="0"/>
          </a:p>
        </p:txBody>
      </p:sp>
      <p:sp>
        <p:nvSpPr>
          <p:cNvPr id="19" name="Content Placeholder 18"/>
          <p:cNvSpPr>
            <a:spLocks noGrp="1"/>
          </p:cNvSpPr>
          <p:nvPr>
            <p:ph idx="1"/>
          </p:nvPr>
        </p:nvSpPr>
        <p:spPr>
          <a:xfrm>
            <a:off x="3733800" y="3200400"/>
            <a:ext cx="3657600" cy="2392363"/>
          </a:xfrm>
        </p:spPr>
        <p:txBody>
          <a:bodyPr>
            <a:normAutofit/>
          </a:bodyPr>
          <a:lstStyle/>
          <a:p>
            <a:pPr>
              <a:buNone/>
            </a:pPr>
            <a:r>
              <a:rPr lang="en-US" sz="2800" dirty="0" smtClean="0"/>
              <a:t>Court of Appeals</a:t>
            </a:r>
          </a:p>
          <a:p>
            <a:endParaRPr lang="en-US" dirty="0"/>
          </a:p>
        </p:txBody>
      </p:sp>
      <p:sp>
        <p:nvSpPr>
          <p:cNvPr id="5" name="Isosceles Triangle 4"/>
          <p:cNvSpPr/>
          <p:nvPr/>
        </p:nvSpPr>
        <p:spPr>
          <a:xfrm>
            <a:off x="762000" y="2133600"/>
            <a:ext cx="3429000" cy="304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409700" y="2133600"/>
            <a:ext cx="2133600" cy="1905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000250" y="21336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05000" y="5562600"/>
            <a:ext cx="1212511" cy="830997"/>
          </a:xfrm>
          <a:prstGeom prst="rect">
            <a:avLst/>
          </a:prstGeom>
          <a:noFill/>
        </p:spPr>
        <p:txBody>
          <a:bodyPr wrap="none" rtlCol="0">
            <a:spAutoFit/>
          </a:bodyPr>
          <a:lstStyle/>
          <a:p>
            <a:r>
              <a:rPr lang="en-US" sz="4800" dirty="0" smtClean="0"/>
              <a:t>USA</a:t>
            </a:r>
            <a:endParaRPr lang="en-US" sz="4800" dirty="0"/>
          </a:p>
        </p:txBody>
      </p:sp>
      <p:sp>
        <p:nvSpPr>
          <p:cNvPr id="9" name="Rectangle 8"/>
          <p:cNvSpPr/>
          <p:nvPr/>
        </p:nvSpPr>
        <p:spPr>
          <a:xfrm>
            <a:off x="3276600" y="2209800"/>
            <a:ext cx="2864951" cy="523220"/>
          </a:xfrm>
          <a:prstGeom prst="rect">
            <a:avLst/>
          </a:prstGeom>
        </p:spPr>
        <p:txBody>
          <a:bodyPr wrap="none">
            <a:spAutoFit/>
          </a:bodyPr>
          <a:lstStyle/>
          <a:p>
            <a:r>
              <a:rPr lang="en-US" sz="2800" dirty="0" smtClean="0"/>
              <a:t>US Supreme Court</a:t>
            </a:r>
          </a:p>
        </p:txBody>
      </p:sp>
      <p:sp>
        <p:nvSpPr>
          <p:cNvPr id="10" name="Rectangle 9"/>
          <p:cNvSpPr/>
          <p:nvPr/>
        </p:nvSpPr>
        <p:spPr>
          <a:xfrm>
            <a:off x="4267200" y="4267200"/>
            <a:ext cx="4572000" cy="800219"/>
          </a:xfrm>
          <a:prstGeom prst="rect">
            <a:avLst/>
          </a:prstGeom>
        </p:spPr>
        <p:txBody>
          <a:bodyPr>
            <a:spAutoFit/>
          </a:bodyPr>
          <a:lstStyle/>
          <a:p>
            <a:r>
              <a:rPr lang="en-US" sz="2800" dirty="0" smtClean="0"/>
              <a:t>District Courts</a:t>
            </a:r>
          </a:p>
          <a:p>
            <a:pPr lvl="1"/>
            <a:r>
              <a:rPr lang="en-US" dirty="0" smtClean="0"/>
              <a:t>94 districts</a:t>
            </a:r>
          </a:p>
        </p:txBody>
      </p:sp>
      <p:sp>
        <p:nvSpPr>
          <p:cNvPr id="11" name="Rectangle 10"/>
          <p:cNvSpPr/>
          <p:nvPr/>
        </p:nvSpPr>
        <p:spPr>
          <a:xfrm>
            <a:off x="6248400" y="2895600"/>
            <a:ext cx="2590800" cy="1200329"/>
          </a:xfrm>
          <a:prstGeom prst="rect">
            <a:avLst/>
          </a:prstGeom>
        </p:spPr>
        <p:txBody>
          <a:bodyPr wrap="square">
            <a:spAutoFit/>
          </a:bodyPr>
          <a:lstStyle/>
          <a:p>
            <a:pPr lvl="1"/>
            <a:r>
              <a:rPr lang="en-US" sz="2400" dirty="0" smtClean="0"/>
              <a:t>11 Circuits</a:t>
            </a:r>
          </a:p>
          <a:p>
            <a:pPr lvl="1"/>
            <a:r>
              <a:rPr lang="en-US" sz="2400" dirty="0" smtClean="0"/>
              <a:t>DC Circuit</a:t>
            </a:r>
          </a:p>
          <a:p>
            <a:pPr lvl="1"/>
            <a:r>
              <a:rPr lang="en-US" sz="2400" dirty="0" smtClean="0"/>
              <a:t>Federal Circuit</a:t>
            </a:r>
          </a:p>
        </p:txBody>
      </p:sp>
    </p:spTree>
  </p:cSld>
  <p:clrMapOvr>
    <a:masterClrMapping/>
  </p:clrMapOvr>
  <p:transition>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sp>
        <p:nvSpPr>
          <p:cNvPr id="202" name="TextBox 201"/>
          <p:cNvSpPr txBox="1"/>
          <p:nvPr/>
        </p:nvSpPr>
        <p:spPr>
          <a:xfrm>
            <a:off x="6400800" y="2526268"/>
            <a:ext cx="1186543" cy="369332"/>
          </a:xfrm>
          <a:prstGeom prst="rect">
            <a:avLst/>
          </a:prstGeom>
          <a:noFill/>
        </p:spPr>
        <p:txBody>
          <a:bodyPr wrap="none" rtlCol="0">
            <a:spAutoFit/>
          </a:bodyPr>
          <a:lstStyle/>
          <a:p>
            <a:r>
              <a:rPr lang="en-US" dirty="0" smtClean="0"/>
              <a:t>$4K - $10K</a:t>
            </a:r>
            <a:endParaRPr lang="en-US" dirty="0"/>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1" name="TextBox 200"/>
          <p:cNvSpPr txBox="1"/>
          <p:nvPr/>
        </p:nvSpPr>
        <p:spPr>
          <a:xfrm>
            <a:off x="6477000" y="4495800"/>
            <a:ext cx="1682320" cy="1200329"/>
          </a:xfrm>
          <a:prstGeom prst="rect">
            <a:avLst/>
          </a:prstGeom>
          <a:noFill/>
        </p:spPr>
        <p:txBody>
          <a:bodyPr wrap="none" rtlCol="0">
            <a:spAutoFit/>
          </a:bodyPr>
          <a:lstStyle/>
          <a:p>
            <a:r>
              <a:rPr lang="en-US" dirty="0" smtClean="0"/>
              <a:t>$380 Filing fee</a:t>
            </a:r>
          </a:p>
          <a:p>
            <a:r>
              <a:rPr lang="en-US" dirty="0" smtClean="0"/>
              <a:t>$620 Search fee</a:t>
            </a:r>
          </a:p>
          <a:p>
            <a:r>
              <a:rPr lang="en-US" dirty="0" smtClean="0"/>
              <a:t>$250 Exam fee</a:t>
            </a:r>
          </a:p>
          <a:p>
            <a:pPr algn="ct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 name="TextBox 199"/>
          <p:cNvSpPr txBox="1"/>
          <p:nvPr/>
        </p:nvSpPr>
        <p:spPr>
          <a:xfrm>
            <a:off x="5559876" y="5410200"/>
            <a:ext cx="1069524" cy="646331"/>
          </a:xfrm>
          <a:prstGeom prst="rect">
            <a:avLst/>
          </a:prstGeom>
          <a:noFill/>
        </p:spPr>
        <p:txBody>
          <a:bodyPr wrap="none" rtlCol="0">
            <a:spAutoFit/>
          </a:bodyPr>
          <a:lstStyle/>
          <a:p>
            <a:pPr algn="ctr"/>
            <a:r>
              <a:rPr lang="en-US" dirty="0" smtClean="0"/>
              <a:t>$3K - $8K</a:t>
            </a:r>
          </a:p>
          <a:p>
            <a:pPr algn="ctr"/>
            <a:r>
              <a:rPr lang="en-US" dirty="0" smtClean="0"/>
              <a:t>2-4 years</a:t>
            </a:r>
            <a:endParaRPr lang="en-US" dirty="0"/>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descr="https://upload.wikimedia.org/wikipedia/commons/thumb/d/df/US_Court_of_Appeals_and_District_Court_map.svg/2560px-US_Court_of_Appeals_and_District_Court_map.svg.png"/>
          <p:cNvPicPr>
            <a:picLocks noChangeAspect="1" noChangeArrowheads="1"/>
          </p:cNvPicPr>
          <p:nvPr/>
        </p:nvPicPr>
        <p:blipFill>
          <a:blip r:embed="rId2" cstate="print"/>
          <a:srcRect/>
          <a:stretch>
            <a:fillRect/>
          </a:stretch>
        </p:blipFill>
        <p:spPr bwMode="auto">
          <a:xfrm>
            <a:off x="685800" y="762000"/>
            <a:ext cx="7978661" cy="5173663"/>
          </a:xfrm>
          <a:prstGeom prst="rect">
            <a:avLst/>
          </a:prstGeom>
          <a:noFill/>
        </p:spPr>
      </p:pic>
    </p:spTree>
  </p:cSld>
  <p:clrMapOvr>
    <a:masterClrMapping/>
  </p:clrMapOvr>
  <p:transition>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8" name="TextBox 197"/>
          <p:cNvSpPr txBox="1"/>
          <p:nvPr/>
        </p:nvSpPr>
        <p:spPr>
          <a:xfrm>
            <a:off x="2724331" y="5486400"/>
            <a:ext cx="933269" cy="646331"/>
          </a:xfrm>
          <a:prstGeom prst="rect">
            <a:avLst/>
          </a:prstGeom>
          <a:noFill/>
        </p:spPr>
        <p:txBody>
          <a:bodyPr wrap="none" rtlCol="0">
            <a:spAutoFit/>
          </a:bodyPr>
          <a:lstStyle/>
          <a:p>
            <a:pPr algn="ctr"/>
            <a:r>
              <a:rPr lang="en-US" dirty="0" smtClean="0"/>
              <a:t>$1,760  </a:t>
            </a:r>
          </a:p>
          <a:p>
            <a:pPr algn="ctr"/>
            <a:r>
              <a:rPr lang="en-US" dirty="0" smtClean="0"/>
              <a:t>to PTO</a:t>
            </a:r>
            <a:endParaRPr lang="en-US" dirty="0"/>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4" cstate="print"/>
          <a:srcRect/>
          <a:stretch>
            <a:fillRect/>
          </a:stretch>
        </p:blipFill>
        <p:spPr bwMode="auto">
          <a:xfrm>
            <a:off x="2895600" y="5410200"/>
            <a:ext cx="838200" cy="617748"/>
          </a:xfrm>
          <a:prstGeom prst="rect">
            <a:avLst/>
          </a:prstGeom>
          <a:noFill/>
        </p:spPr>
      </p:pic>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sp>
        <p:nvSpPr>
          <p:cNvPr id="196" name="TextBox 195"/>
          <p:cNvSpPr txBox="1"/>
          <p:nvPr/>
        </p:nvSpPr>
        <p:spPr>
          <a:xfrm>
            <a:off x="914400" y="2286000"/>
            <a:ext cx="2073709" cy="923330"/>
          </a:xfrm>
          <a:prstGeom prst="rect">
            <a:avLst/>
          </a:prstGeom>
          <a:noFill/>
        </p:spPr>
        <p:txBody>
          <a:bodyPr wrap="none" rtlCol="0">
            <a:spAutoFit/>
          </a:bodyPr>
          <a:lstStyle/>
          <a:p>
            <a:r>
              <a:rPr lang="en-US" dirty="0" smtClean="0"/>
              <a:t>$1,130 at 3.5 years</a:t>
            </a:r>
          </a:p>
          <a:p>
            <a:r>
              <a:rPr lang="en-US" dirty="0" smtClean="0"/>
              <a:t>$2,850 at 7.5 years</a:t>
            </a:r>
          </a:p>
          <a:p>
            <a:r>
              <a:rPr lang="en-US" dirty="0" smtClean="0"/>
              <a:t>$4,730 at 11.5 years</a:t>
            </a:r>
            <a:endParaRPr lang="en-US" dirty="0"/>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Why so much to get a patent?</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pic>
        <p:nvPicPr>
          <p:cNvPr id="195" name="Picture 194"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1905000" y="2514600"/>
            <a:ext cx="838200" cy="617748"/>
          </a:xfrm>
          <a:prstGeom prst="rect">
            <a:avLst/>
          </a:prstGeom>
          <a:noFill/>
        </p:spPr>
      </p:pic>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pic>
        <p:nvPicPr>
          <p:cNvPr id="195" name="Picture 194"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1905000" y="2514600"/>
            <a:ext cx="838200" cy="617748"/>
          </a:xfrm>
          <a:prstGeom prst="rect">
            <a:avLst/>
          </a:prstGeom>
          <a:noFill/>
        </p:spPr>
      </p:pic>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pic>
        <p:nvPicPr>
          <p:cNvPr id="195" name="Picture 194"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1905000" y="2514600"/>
            <a:ext cx="838200" cy="617748"/>
          </a:xfrm>
          <a:prstGeom prst="rect">
            <a:avLst/>
          </a:prstGeom>
          <a:noFill/>
        </p:spPr>
      </p:pic>
      <p:sp>
        <p:nvSpPr>
          <p:cNvPr id="196" name="TextBox 195"/>
          <p:cNvSpPr txBox="1"/>
          <p:nvPr/>
        </p:nvSpPr>
        <p:spPr>
          <a:xfrm>
            <a:off x="911560" y="1447800"/>
            <a:ext cx="1180581"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to</a:t>
            </a:r>
          </a:p>
          <a:p>
            <a:pPr algn="ctr"/>
            <a:r>
              <a:rPr lang="en-US" dirty="0" smtClean="0"/>
              <a:t>the USPTO</a:t>
            </a:r>
            <a:endParaRPr lang="en-US" dirty="0"/>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pic>
        <p:nvPicPr>
          <p:cNvPr id="195" name="Picture 194"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1905000" y="2514600"/>
            <a:ext cx="838200" cy="617748"/>
          </a:xfrm>
          <a:prstGeom prst="rect">
            <a:avLst/>
          </a:prstGeom>
          <a:noFill/>
        </p:spPr>
      </p:pic>
      <p:sp>
        <p:nvSpPr>
          <p:cNvPr id="193" name="TextBox 192"/>
          <p:cNvSpPr txBox="1"/>
          <p:nvPr/>
        </p:nvSpPr>
        <p:spPr>
          <a:xfrm>
            <a:off x="7086600" y="1447800"/>
            <a:ext cx="1479700"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for</a:t>
            </a:r>
          </a:p>
          <a:p>
            <a:pPr algn="ctr"/>
            <a:r>
              <a:rPr lang="en-US" dirty="0" smtClean="0"/>
              <a:t>patent lawyer</a:t>
            </a:r>
            <a:endParaRPr lang="en-US" dirty="0"/>
          </a:p>
        </p:txBody>
      </p:sp>
      <p:sp>
        <p:nvSpPr>
          <p:cNvPr id="196" name="TextBox 195"/>
          <p:cNvSpPr txBox="1"/>
          <p:nvPr/>
        </p:nvSpPr>
        <p:spPr>
          <a:xfrm>
            <a:off x="911560" y="1447800"/>
            <a:ext cx="1180581"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to</a:t>
            </a:r>
          </a:p>
          <a:p>
            <a:pPr algn="ctr"/>
            <a:r>
              <a:rPr lang="en-US" dirty="0" smtClean="0"/>
              <a:t>the USPTO</a:t>
            </a:r>
            <a:endParaRPr lang="en-US" dirty="0"/>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pic>
        <p:nvPicPr>
          <p:cNvPr id="195" name="Picture 194"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1905000" y="2514600"/>
            <a:ext cx="838200" cy="617748"/>
          </a:xfrm>
          <a:prstGeom prst="rect">
            <a:avLst/>
          </a:prstGeom>
          <a:noFill/>
        </p:spPr>
      </p:pic>
      <p:sp>
        <p:nvSpPr>
          <p:cNvPr id="193" name="TextBox 192"/>
          <p:cNvSpPr txBox="1"/>
          <p:nvPr/>
        </p:nvSpPr>
        <p:spPr>
          <a:xfrm>
            <a:off x="7086600" y="1447800"/>
            <a:ext cx="1479700"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for</a:t>
            </a:r>
          </a:p>
          <a:p>
            <a:pPr algn="ctr"/>
            <a:r>
              <a:rPr lang="en-US" dirty="0" smtClean="0"/>
              <a:t>patent lawyer</a:t>
            </a:r>
            <a:endParaRPr lang="en-US" dirty="0"/>
          </a:p>
        </p:txBody>
      </p:sp>
      <p:sp>
        <p:nvSpPr>
          <p:cNvPr id="196" name="TextBox 195"/>
          <p:cNvSpPr txBox="1"/>
          <p:nvPr/>
        </p:nvSpPr>
        <p:spPr>
          <a:xfrm>
            <a:off x="911560" y="1447800"/>
            <a:ext cx="1180581"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to</a:t>
            </a:r>
          </a:p>
          <a:p>
            <a:pPr algn="ctr"/>
            <a:r>
              <a:rPr lang="en-US" dirty="0" smtClean="0"/>
              <a:t>the USPTO</a:t>
            </a:r>
            <a:endParaRPr lang="en-US" dirty="0"/>
          </a:p>
        </p:txBody>
      </p:sp>
      <p:cxnSp>
        <p:nvCxnSpPr>
          <p:cNvPr id="206" name="Straight Arrow Connector 205"/>
          <p:cNvCxnSpPr/>
          <p:nvPr/>
        </p:nvCxnSpPr>
        <p:spPr>
          <a:xfrm>
            <a:off x="1524000" y="2133600"/>
            <a:ext cx="457200" cy="4572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1524000" y="2133600"/>
            <a:ext cx="1371600" cy="34290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6477000" y="5181600"/>
            <a:ext cx="381000" cy="12954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524000" y="2133600"/>
            <a:ext cx="0" cy="4267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1524000" y="6400800"/>
            <a:ext cx="4953000" cy="7620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14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grpSp>
        <p:nvGrpSpPr>
          <p:cNvPr id="3" name="Group 4"/>
          <p:cNvGrpSpPr>
            <a:grpSpLocks noChangeAspect="1"/>
          </p:cNvGrpSpPr>
          <p:nvPr/>
        </p:nvGrpSpPr>
        <p:grpSpPr bwMode="auto">
          <a:xfrm>
            <a:off x="6477000" y="2286000"/>
            <a:ext cx="884238" cy="990600"/>
            <a:chOff x="4608" y="1008"/>
            <a:chExt cx="557" cy="624"/>
          </a:xfrm>
        </p:grpSpPr>
        <p:sp>
          <p:nvSpPr>
            <p:cNvPr id="1027"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5410200" y="5257800"/>
            <a:ext cx="884238" cy="990600"/>
            <a:chOff x="4608" y="1008"/>
            <a:chExt cx="557" cy="624"/>
          </a:xfrm>
        </p:grpSpPr>
        <p:sp>
          <p:nvSpPr>
            <p:cNvPr id="104" name="AutoShape 3"/>
            <p:cNvSpPr>
              <a:spLocks noChangeAspect="1" noChangeArrowheads="1" noTextEdit="1"/>
            </p:cNvSpPr>
            <p:nvPr/>
          </p:nvSpPr>
          <p:spPr bwMode="auto">
            <a:xfrm>
              <a:off x="4608" y="1008"/>
              <a:ext cx="557"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a:off x="4628" y="1114"/>
              <a:ext cx="533" cy="506"/>
            </a:xfrm>
            <a:custGeom>
              <a:avLst/>
              <a:gdLst/>
              <a:ahLst/>
              <a:cxnLst>
                <a:cxn ang="0">
                  <a:pos x="2115" y="1048"/>
                </a:cxn>
                <a:cxn ang="0">
                  <a:pos x="2105" y="873"/>
                </a:cxn>
                <a:cxn ang="0">
                  <a:pos x="2020" y="747"/>
                </a:cxn>
                <a:cxn ang="0">
                  <a:pos x="1952" y="627"/>
                </a:cxn>
                <a:cxn ang="0">
                  <a:pos x="1939" y="511"/>
                </a:cxn>
                <a:cxn ang="0">
                  <a:pos x="1913" y="408"/>
                </a:cxn>
                <a:cxn ang="0">
                  <a:pos x="1818" y="284"/>
                </a:cxn>
                <a:cxn ang="0">
                  <a:pos x="1678" y="196"/>
                </a:cxn>
                <a:cxn ang="0">
                  <a:pos x="1516" y="154"/>
                </a:cxn>
                <a:cxn ang="0">
                  <a:pos x="1348" y="153"/>
                </a:cxn>
                <a:cxn ang="0">
                  <a:pos x="1191" y="114"/>
                </a:cxn>
                <a:cxn ang="0">
                  <a:pos x="1036" y="53"/>
                </a:cxn>
                <a:cxn ang="0">
                  <a:pos x="877" y="10"/>
                </a:cxn>
                <a:cxn ang="0">
                  <a:pos x="710" y="3"/>
                </a:cxn>
                <a:cxn ang="0">
                  <a:pos x="592" y="39"/>
                </a:cxn>
                <a:cxn ang="0">
                  <a:pos x="520" y="109"/>
                </a:cxn>
                <a:cxn ang="0">
                  <a:pos x="475" y="201"/>
                </a:cxn>
                <a:cxn ang="0">
                  <a:pos x="453" y="303"/>
                </a:cxn>
                <a:cxn ang="0">
                  <a:pos x="447" y="461"/>
                </a:cxn>
                <a:cxn ang="0">
                  <a:pos x="396" y="621"/>
                </a:cxn>
                <a:cxn ang="0">
                  <a:pos x="279" y="695"/>
                </a:cxn>
                <a:cxn ang="0">
                  <a:pos x="164" y="760"/>
                </a:cxn>
                <a:cxn ang="0">
                  <a:pos x="67" y="839"/>
                </a:cxn>
                <a:cxn ang="0">
                  <a:pos x="7" y="949"/>
                </a:cxn>
                <a:cxn ang="0">
                  <a:pos x="24" y="1125"/>
                </a:cxn>
                <a:cxn ang="0">
                  <a:pos x="130" y="1289"/>
                </a:cxn>
                <a:cxn ang="0">
                  <a:pos x="195" y="1437"/>
                </a:cxn>
                <a:cxn ang="0">
                  <a:pos x="194" y="1586"/>
                </a:cxn>
                <a:cxn ang="0">
                  <a:pos x="230" y="1713"/>
                </a:cxn>
                <a:cxn ang="0">
                  <a:pos x="322" y="1801"/>
                </a:cxn>
                <a:cxn ang="0">
                  <a:pos x="384" y="1821"/>
                </a:cxn>
                <a:cxn ang="0">
                  <a:pos x="424" y="1820"/>
                </a:cxn>
                <a:cxn ang="0">
                  <a:pos x="443" y="1828"/>
                </a:cxn>
                <a:cxn ang="0">
                  <a:pos x="466" y="1830"/>
                </a:cxn>
                <a:cxn ang="0">
                  <a:pos x="549" y="1886"/>
                </a:cxn>
                <a:cxn ang="0">
                  <a:pos x="645" y="1964"/>
                </a:cxn>
                <a:cxn ang="0">
                  <a:pos x="738" y="2006"/>
                </a:cxn>
                <a:cxn ang="0">
                  <a:pos x="830" y="2011"/>
                </a:cxn>
                <a:cxn ang="0">
                  <a:pos x="928" y="1972"/>
                </a:cxn>
                <a:cxn ang="0">
                  <a:pos x="1016" y="1900"/>
                </a:cxn>
                <a:cxn ang="0">
                  <a:pos x="1081" y="1867"/>
                </a:cxn>
                <a:cxn ang="0">
                  <a:pos x="1138" y="1867"/>
                </a:cxn>
                <a:cxn ang="0">
                  <a:pos x="1214" y="1898"/>
                </a:cxn>
                <a:cxn ang="0">
                  <a:pos x="1294" y="1941"/>
                </a:cxn>
                <a:cxn ang="0">
                  <a:pos x="1372" y="1982"/>
                </a:cxn>
                <a:cxn ang="0">
                  <a:pos x="1455" y="2008"/>
                </a:cxn>
                <a:cxn ang="0">
                  <a:pos x="1521" y="2016"/>
                </a:cxn>
                <a:cxn ang="0">
                  <a:pos x="1583" y="2023"/>
                </a:cxn>
                <a:cxn ang="0">
                  <a:pos x="1641" y="2021"/>
                </a:cxn>
                <a:cxn ang="0">
                  <a:pos x="1691" y="1996"/>
                </a:cxn>
                <a:cxn ang="0">
                  <a:pos x="1742" y="1873"/>
                </a:cxn>
                <a:cxn ang="0">
                  <a:pos x="1789" y="1724"/>
                </a:cxn>
                <a:cxn ang="0">
                  <a:pos x="1860" y="1654"/>
                </a:cxn>
                <a:cxn ang="0">
                  <a:pos x="1927" y="1617"/>
                </a:cxn>
                <a:cxn ang="0">
                  <a:pos x="1995" y="1580"/>
                </a:cxn>
                <a:cxn ang="0">
                  <a:pos x="2057" y="1534"/>
                </a:cxn>
                <a:cxn ang="0">
                  <a:pos x="2101" y="1481"/>
                </a:cxn>
                <a:cxn ang="0">
                  <a:pos x="2125" y="1422"/>
                </a:cxn>
                <a:cxn ang="0">
                  <a:pos x="2132" y="1323"/>
                </a:cxn>
                <a:cxn ang="0">
                  <a:pos x="2109" y="1221"/>
                </a:cxn>
                <a:cxn ang="0">
                  <a:pos x="2072" y="1174"/>
                </a:cxn>
              </a:cxnLst>
              <a:rect l="0" t="0" r="r" b="b"/>
              <a:pathLst>
                <a:path w="2132" h="2025">
                  <a:moveTo>
                    <a:pt x="2061" y="1169"/>
                  </a:moveTo>
                  <a:lnTo>
                    <a:pt x="2084" y="1131"/>
                  </a:lnTo>
                  <a:lnTo>
                    <a:pt x="2101" y="1090"/>
                  </a:lnTo>
                  <a:lnTo>
                    <a:pt x="2115" y="1048"/>
                  </a:lnTo>
                  <a:lnTo>
                    <a:pt x="2121" y="1004"/>
                  </a:lnTo>
                  <a:lnTo>
                    <a:pt x="2123" y="959"/>
                  </a:lnTo>
                  <a:lnTo>
                    <a:pt x="2118" y="916"/>
                  </a:lnTo>
                  <a:lnTo>
                    <a:pt x="2105" y="873"/>
                  </a:lnTo>
                  <a:lnTo>
                    <a:pt x="2086" y="834"/>
                  </a:lnTo>
                  <a:lnTo>
                    <a:pt x="2066" y="804"/>
                  </a:lnTo>
                  <a:lnTo>
                    <a:pt x="2043" y="775"/>
                  </a:lnTo>
                  <a:lnTo>
                    <a:pt x="2020" y="747"/>
                  </a:lnTo>
                  <a:lnTo>
                    <a:pt x="1999" y="718"/>
                  </a:lnTo>
                  <a:lnTo>
                    <a:pt x="1980" y="689"/>
                  </a:lnTo>
                  <a:lnTo>
                    <a:pt x="1963" y="659"/>
                  </a:lnTo>
                  <a:lnTo>
                    <a:pt x="1952" y="627"/>
                  </a:lnTo>
                  <a:lnTo>
                    <a:pt x="1947" y="592"/>
                  </a:lnTo>
                  <a:lnTo>
                    <a:pt x="1945" y="565"/>
                  </a:lnTo>
                  <a:lnTo>
                    <a:pt x="1943" y="537"/>
                  </a:lnTo>
                  <a:lnTo>
                    <a:pt x="1939" y="511"/>
                  </a:lnTo>
                  <a:lnTo>
                    <a:pt x="1936" y="484"/>
                  </a:lnTo>
                  <a:lnTo>
                    <a:pt x="1929" y="458"/>
                  </a:lnTo>
                  <a:lnTo>
                    <a:pt x="1922" y="432"/>
                  </a:lnTo>
                  <a:lnTo>
                    <a:pt x="1913" y="408"/>
                  </a:lnTo>
                  <a:lnTo>
                    <a:pt x="1900" y="384"/>
                  </a:lnTo>
                  <a:lnTo>
                    <a:pt x="1875" y="348"/>
                  </a:lnTo>
                  <a:lnTo>
                    <a:pt x="1848" y="315"/>
                  </a:lnTo>
                  <a:lnTo>
                    <a:pt x="1818" y="284"/>
                  </a:lnTo>
                  <a:lnTo>
                    <a:pt x="1785" y="258"/>
                  </a:lnTo>
                  <a:lnTo>
                    <a:pt x="1751" y="234"/>
                  </a:lnTo>
                  <a:lnTo>
                    <a:pt x="1716" y="214"/>
                  </a:lnTo>
                  <a:lnTo>
                    <a:pt x="1678" y="196"/>
                  </a:lnTo>
                  <a:lnTo>
                    <a:pt x="1639" y="181"/>
                  </a:lnTo>
                  <a:lnTo>
                    <a:pt x="1598" y="169"/>
                  </a:lnTo>
                  <a:lnTo>
                    <a:pt x="1558" y="161"/>
                  </a:lnTo>
                  <a:lnTo>
                    <a:pt x="1516" y="154"/>
                  </a:lnTo>
                  <a:lnTo>
                    <a:pt x="1474" y="151"/>
                  </a:lnTo>
                  <a:lnTo>
                    <a:pt x="1431" y="149"/>
                  </a:lnTo>
                  <a:lnTo>
                    <a:pt x="1390" y="151"/>
                  </a:lnTo>
                  <a:lnTo>
                    <a:pt x="1348" y="153"/>
                  </a:lnTo>
                  <a:lnTo>
                    <a:pt x="1308" y="159"/>
                  </a:lnTo>
                  <a:lnTo>
                    <a:pt x="1268" y="144"/>
                  </a:lnTo>
                  <a:lnTo>
                    <a:pt x="1231" y="129"/>
                  </a:lnTo>
                  <a:lnTo>
                    <a:pt x="1191" y="114"/>
                  </a:lnTo>
                  <a:lnTo>
                    <a:pt x="1152" y="97"/>
                  </a:lnTo>
                  <a:lnTo>
                    <a:pt x="1114" y="82"/>
                  </a:lnTo>
                  <a:lnTo>
                    <a:pt x="1075" y="67"/>
                  </a:lnTo>
                  <a:lnTo>
                    <a:pt x="1036" y="53"/>
                  </a:lnTo>
                  <a:lnTo>
                    <a:pt x="997" y="41"/>
                  </a:lnTo>
                  <a:lnTo>
                    <a:pt x="958" y="28"/>
                  </a:lnTo>
                  <a:lnTo>
                    <a:pt x="917" y="19"/>
                  </a:lnTo>
                  <a:lnTo>
                    <a:pt x="877" y="10"/>
                  </a:lnTo>
                  <a:lnTo>
                    <a:pt x="836" y="5"/>
                  </a:lnTo>
                  <a:lnTo>
                    <a:pt x="795" y="1"/>
                  </a:lnTo>
                  <a:lnTo>
                    <a:pt x="753" y="0"/>
                  </a:lnTo>
                  <a:lnTo>
                    <a:pt x="710" y="3"/>
                  </a:lnTo>
                  <a:lnTo>
                    <a:pt x="667" y="9"/>
                  </a:lnTo>
                  <a:lnTo>
                    <a:pt x="640" y="17"/>
                  </a:lnTo>
                  <a:lnTo>
                    <a:pt x="615" y="27"/>
                  </a:lnTo>
                  <a:lnTo>
                    <a:pt x="592" y="39"/>
                  </a:lnTo>
                  <a:lnTo>
                    <a:pt x="572" y="53"/>
                  </a:lnTo>
                  <a:lnTo>
                    <a:pt x="553" y="70"/>
                  </a:lnTo>
                  <a:lnTo>
                    <a:pt x="535" y="89"/>
                  </a:lnTo>
                  <a:lnTo>
                    <a:pt x="520" y="109"/>
                  </a:lnTo>
                  <a:lnTo>
                    <a:pt x="506" y="130"/>
                  </a:lnTo>
                  <a:lnTo>
                    <a:pt x="495" y="153"/>
                  </a:lnTo>
                  <a:lnTo>
                    <a:pt x="485" y="177"/>
                  </a:lnTo>
                  <a:lnTo>
                    <a:pt x="475" y="201"/>
                  </a:lnTo>
                  <a:lnTo>
                    <a:pt x="468" y="226"/>
                  </a:lnTo>
                  <a:lnTo>
                    <a:pt x="462" y="252"/>
                  </a:lnTo>
                  <a:lnTo>
                    <a:pt x="457" y="278"/>
                  </a:lnTo>
                  <a:lnTo>
                    <a:pt x="453" y="303"/>
                  </a:lnTo>
                  <a:lnTo>
                    <a:pt x="451" y="329"/>
                  </a:lnTo>
                  <a:lnTo>
                    <a:pt x="448" y="372"/>
                  </a:lnTo>
                  <a:lnTo>
                    <a:pt x="448" y="417"/>
                  </a:lnTo>
                  <a:lnTo>
                    <a:pt x="447" y="461"/>
                  </a:lnTo>
                  <a:lnTo>
                    <a:pt x="443" y="506"/>
                  </a:lnTo>
                  <a:lnTo>
                    <a:pt x="436" y="547"/>
                  </a:lnTo>
                  <a:lnTo>
                    <a:pt x="420" y="587"/>
                  </a:lnTo>
                  <a:lnTo>
                    <a:pt x="396" y="621"/>
                  </a:lnTo>
                  <a:lnTo>
                    <a:pt x="362" y="648"/>
                  </a:lnTo>
                  <a:lnTo>
                    <a:pt x="336" y="665"/>
                  </a:lnTo>
                  <a:lnTo>
                    <a:pt x="308" y="680"/>
                  </a:lnTo>
                  <a:lnTo>
                    <a:pt x="279" y="695"/>
                  </a:lnTo>
                  <a:lnTo>
                    <a:pt x="250" y="710"/>
                  </a:lnTo>
                  <a:lnTo>
                    <a:pt x="221" y="727"/>
                  </a:lnTo>
                  <a:lnTo>
                    <a:pt x="193" y="742"/>
                  </a:lnTo>
                  <a:lnTo>
                    <a:pt x="164" y="760"/>
                  </a:lnTo>
                  <a:lnTo>
                    <a:pt x="137" y="777"/>
                  </a:lnTo>
                  <a:lnTo>
                    <a:pt x="112" y="796"/>
                  </a:lnTo>
                  <a:lnTo>
                    <a:pt x="88" y="817"/>
                  </a:lnTo>
                  <a:lnTo>
                    <a:pt x="67" y="839"/>
                  </a:lnTo>
                  <a:lnTo>
                    <a:pt x="46" y="863"/>
                  </a:lnTo>
                  <a:lnTo>
                    <a:pt x="30" y="889"/>
                  </a:lnTo>
                  <a:lnTo>
                    <a:pt x="17" y="918"/>
                  </a:lnTo>
                  <a:lnTo>
                    <a:pt x="7" y="949"/>
                  </a:lnTo>
                  <a:lnTo>
                    <a:pt x="1" y="983"/>
                  </a:lnTo>
                  <a:lnTo>
                    <a:pt x="0" y="1034"/>
                  </a:lnTo>
                  <a:lnTo>
                    <a:pt x="8" y="1081"/>
                  </a:lnTo>
                  <a:lnTo>
                    <a:pt x="24" y="1125"/>
                  </a:lnTo>
                  <a:lnTo>
                    <a:pt x="45" y="1168"/>
                  </a:lnTo>
                  <a:lnTo>
                    <a:pt x="70" y="1210"/>
                  </a:lnTo>
                  <a:lnTo>
                    <a:pt x="99" y="1249"/>
                  </a:lnTo>
                  <a:lnTo>
                    <a:pt x="130" y="1289"/>
                  </a:lnTo>
                  <a:lnTo>
                    <a:pt x="161" y="1330"/>
                  </a:lnTo>
                  <a:lnTo>
                    <a:pt x="180" y="1365"/>
                  </a:lnTo>
                  <a:lnTo>
                    <a:pt x="190" y="1400"/>
                  </a:lnTo>
                  <a:lnTo>
                    <a:pt x="195" y="1437"/>
                  </a:lnTo>
                  <a:lnTo>
                    <a:pt x="197" y="1474"/>
                  </a:lnTo>
                  <a:lnTo>
                    <a:pt x="195" y="1512"/>
                  </a:lnTo>
                  <a:lnTo>
                    <a:pt x="194" y="1550"/>
                  </a:lnTo>
                  <a:lnTo>
                    <a:pt x="194" y="1586"/>
                  </a:lnTo>
                  <a:lnTo>
                    <a:pt x="198" y="1623"/>
                  </a:lnTo>
                  <a:lnTo>
                    <a:pt x="204" y="1653"/>
                  </a:lnTo>
                  <a:lnTo>
                    <a:pt x="214" y="1683"/>
                  </a:lnTo>
                  <a:lnTo>
                    <a:pt x="230" y="1713"/>
                  </a:lnTo>
                  <a:lnTo>
                    <a:pt x="249" y="1738"/>
                  </a:lnTo>
                  <a:lnTo>
                    <a:pt x="270" y="1762"/>
                  </a:lnTo>
                  <a:lnTo>
                    <a:pt x="295" y="1783"/>
                  </a:lnTo>
                  <a:lnTo>
                    <a:pt x="322" y="1801"/>
                  </a:lnTo>
                  <a:lnTo>
                    <a:pt x="352" y="1815"/>
                  </a:lnTo>
                  <a:lnTo>
                    <a:pt x="362" y="1817"/>
                  </a:lnTo>
                  <a:lnTo>
                    <a:pt x="372" y="1820"/>
                  </a:lnTo>
                  <a:lnTo>
                    <a:pt x="384" y="1821"/>
                  </a:lnTo>
                  <a:lnTo>
                    <a:pt x="394" y="1821"/>
                  </a:lnTo>
                  <a:lnTo>
                    <a:pt x="404" y="1821"/>
                  </a:lnTo>
                  <a:lnTo>
                    <a:pt x="414" y="1820"/>
                  </a:lnTo>
                  <a:lnTo>
                    <a:pt x="424" y="1820"/>
                  </a:lnTo>
                  <a:lnTo>
                    <a:pt x="434" y="1820"/>
                  </a:lnTo>
                  <a:lnTo>
                    <a:pt x="438" y="1821"/>
                  </a:lnTo>
                  <a:lnTo>
                    <a:pt x="441" y="1825"/>
                  </a:lnTo>
                  <a:lnTo>
                    <a:pt x="443" y="1828"/>
                  </a:lnTo>
                  <a:lnTo>
                    <a:pt x="446" y="1829"/>
                  </a:lnTo>
                  <a:lnTo>
                    <a:pt x="453" y="1830"/>
                  </a:lnTo>
                  <a:lnTo>
                    <a:pt x="461" y="1830"/>
                  </a:lnTo>
                  <a:lnTo>
                    <a:pt x="466" y="1830"/>
                  </a:lnTo>
                  <a:lnTo>
                    <a:pt x="471" y="1830"/>
                  </a:lnTo>
                  <a:lnTo>
                    <a:pt x="499" y="1847"/>
                  </a:lnTo>
                  <a:lnTo>
                    <a:pt x="525" y="1865"/>
                  </a:lnTo>
                  <a:lnTo>
                    <a:pt x="549" y="1886"/>
                  </a:lnTo>
                  <a:lnTo>
                    <a:pt x="573" y="1906"/>
                  </a:lnTo>
                  <a:lnTo>
                    <a:pt x="597" y="1927"/>
                  </a:lnTo>
                  <a:lnTo>
                    <a:pt x="621" y="1946"/>
                  </a:lnTo>
                  <a:lnTo>
                    <a:pt x="645" y="1964"/>
                  </a:lnTo>
                  <a:lnTo>
                    <a:pt x="672" y="1979"/>
                  </a:lnTo>
                  <a:lnTo>
                    <a:pt x="693" y="1991"/>
                  </a:lnTo>
                  <a:lnTo>
                    <a:pt x="715" y="1999"/>
                  </a:lnTo>
                  <a:lnTo>
                    <a:pt x="738" y="2006"/>
                  </a:lnTo>
                  <a:lnTo>
                    <a:pt x="760" y="2010"/>
                  </a:lnTo>
                  <a:lnTo>
                    <a:pt x="783" y="2012"/>
                  </a:lnTo>
                  <a:lnTo>
                    <a:pt x="806" y="2012"/>
                  </a:lnTo>
                  <a:lnTo>
                    <a:pt x="830" y="2011"/>
                  </a:lnTo>
                  <a:lnTo>
                    <a:pt x="853" y="2006"/>
                  </a:lnTo>
                  <a:lnTo>
                    <a:pt x="880" y="1998"/>
                  </a:lnTo>
                  <a:lnTo>
                    <a:pt x="906" y="1986"/>
                  </a:lnTo>
                  <a:lnTo>
                    <a:pt x="928" y="1972"/>
                  </a:lnTo>
                  <a:lnTo>
                    <a:pt x="951" y="1955"/>
                  </a:lnTo>
                  <a:lnTo>
                    <a:pt x="973" y="1936"/>
                  </a:lnTo>
                  <a:lnTo>
                    <a:pt x="994" y="1919"/>
                  </a:lnTo>
                  <a:lnTo>
                    <a:pt x="1016" y="1900"/>
                  </a:lnTo>
                  <a:lnTo>
                    <a:pt x="1038" y="1882"/>
                  </a:lnTo>
                  <a:lnTo>
                    <a:pt x="1052" y="1874"/>
                  </a:lnTo>
                  <a:lnTo>
                    <a:pt x="1066" y="1869"/>
                  </a:lnTo>
                  <a:lnTo>
                    <a:pt x="1081" y="1867"/>
                  </a:lnTo>
                  <a:lnTo>
                    <a:pt x="1095" y="1864"/>
                  </a:lnTo>
                  <a:lnTo>
                    <a:pt x="1109" y="1864"/>
                  </a:lnTo>
                  <a:lnTo>
                    <a:pt x="1124" y="1865"/>
                  </a:lnTo>
                  <a:lnTo>
                    <a:pt x="1138" y="1867"/>
                  </a:lnTo>
                  <a:lnTo>
                    <a:pt x="1152" y="1871"/>
                  </a:lnTo>
                  <a:lnTo>
                    <a:pt x="1174" y="1879"/>
                  </a:lnTo>
                  <a:lnTo>
                    <a:pt x="1194" y="1888"/>
                  </a:lnTo>
                  <a:lnTo>
                    <a:pt x="1214" y="1898"/>
                  </a:lnTo>
                  <a:lnTo>
                    <a:pt x="1234" y="1908"/>
                  </a:lnTo>
                  <a:lnTo>
                    <a:pt x="1255" y="1920"/>
                  </a:lnTo>
                  <a:lnTo>
                    <a:pt x="1273" y="1931"/>
                  </a:lnTo>
                  <a:lnTo>
                    <a:pt x="1294" y="1941"/>
                  </a:lnTo>
                  <a:lnTo>
                    <a:pt x="1313" y="1953"/>
                  </a:lnTo>
                  <a:lnTo>
                    <a:pt x="1333" y="1963"/>
                  </a:lnTo>
                  <a:lnTo>
                    <a:pt x="1352" y="1973"/>
                  </a:lnTo>
                  <a:lnTo>
                    <a:pt x="1372" y="1982"/>
                  </a:lnTo>
                  <a:lnTo>
                    <a:pt x="1392" y="1991"/>
                  </a:lnTo>
                  <a:lnTo>
                    <a:pt x="1412" y="1998"/>
                  </a:lnTo>
                  <a:lnTo>
                    <a:pt x="1434" y="2003"/>
                  </a:lnTo>
                  <a:lnTo>
                    <a:pt x="1455" y="2008"/>
                  </a:lnTo>
                  <a:lnTo>
                    <a:pt x="1477" y="2011"/>
                  </a:lnTo>
                  <a:lnTo>
                    <a:pt x="1491" y="2012"/>
                  </a:lnTo>
                  <a:lnTo>
                    <a:pt x="1506" y="2013"/>
                  </a:lnTo>
                  <a:lnTo>
                    <a:pt x="1521" y="2016"/>
                  </a:lnTo>
                  <a:lnTo>
                    <a:pt x="1536" y="2018"/>
                  </a:lnTo>
                  <a:lnTo>
                    <a:pt x="1552" y="2021"/>
                  </a:lnTo>
                  <a:lnTo>
                    <a:pt x="1567" y="2022"/>
                  </a:lnTo>
                  <a:lnTo>
                    <a:pt x="1583" y="2023"/>
                  </a:lnTo>
                  <a:lnTo>
                    <a:pt x="1598" y="2025"/>
                  </a:lnTo>
                  <a:lnTo>
                    <a:pt x="1613" y="2025"/>
                  </a:lnTo>
                  <a:lnTo>
                    <a:pt x="1627" y="2023"/>
                  </a:lnTo>
                  <a:lnTo>
                    <a:pt x="1641" y="2021"/>
                  </a:lnTo>
                  <a:lnTo>
                    <a:pt x="1655" y="2017"/>
                  </a:lnTo>
                  <a:lnTo>
                    <a:pt x="1668" y="2012"/>
                  </a:lnTo>
                  <a:lnTo>
                    <a:pt x="1679" y="2004"/>
                  </a:lnTo>
                  <a:lnTo>
                    <a:pt x="1691" y="1996"/>
                  </a:lnTo>
                  <a:lnTo>
                    <a:pt x="1699" y="1984"/>
                  </a:lnTo>
                  <a:lnTo>
                    <a:pt x="1718" y="1949"/>
                  </a:lnTo>
                  <a:lnTo>
                    <a:pt x="1732" y="1911"/>
                  </a:lnTo>
                  <a:lnTo>
                    <a:pt x="1742" y="1873"/>
                  </a:lnTo>
                  <a:lnTo>
                    <a:pt x="1751" y="1834"/>
                  </a:lnTo>
                  <a:lnTo>
                    <a:pt x="1760" y="1796"/>
                  </a:lnTo>
                  <a:lnTo>
                    <a:pt x="1771" y="1758"/>
                  </a:lnTo>
                  <a:lnTo>
                    <a:pt x="1789" y="1724"/>
                  </a:lnTo>
                  <a:lnTo>
                    <a:pt x="1813" y="1691"/>
                  </a:lnTo>
                  <a:lnTo>
                    <a:pt x="1828" y="1678"/>
                  </a:lnTo>
                  <a:lnTo>
                    <a:pt x="1843" y="1666"/>
                  </a:lnTo>
                  <a:lnTo>
                    <a:pt x="1860" y="1654"/>
                  </a:lnTo>
                  <a:lnTo>
                    <a:pt x="1876" y="1644"/>
                  </a:lnTo>
                  <a:lnTo>
                    <a:pt x="1893" y="1634"/>
                  </a:lnTo>
                  <a:lnTo>
                    <a:pt x="1909" y="1625"/>
                  </a:lnTo>
                  <a:lnTo>
                    <a:pt x="1927" y="1617"/>
                  </a:lnTo>
                  <a:lnTo>
                    <a:pt x="1945" y="1608"/>
                  </a:lnTo>
                  <a:lnTo>
                    <a:pt x="1961" y="1599"/>
                  </a:lnTo>
                  <a:lnTo>
                    <a:pt x="1977" y="1589"/>
                  </a:lnTo>
                  <a:lnTo>
                    <a:pt x="1995" y="1580"/>
                  </a:lnTo>
                  <a:lnTo>
                    <a:pt x="2012" y="1570"/>
                  </a:lnTo>
                  <a:lnTo>
                    <a:pt x="2027" y="1558"/>
                  </a:lnTo>
                  <a:lnTo>
                    <a:pt x="2042" y="1547"/>
                  </a:lnTo>
                  <a:lnTo>
                    <a:pt x="2057" y="1534"/>
                  </a:lnTo>
                  <a:lnTo>
                    <a:pt x="2071" y="1520"/>
                  </a:lnTo>
                  <a:lnTo>
                    <a:pt x="2082" y="1508"/>
                  </a:lnTo>
                  <a:lnTo>
                    <a:pt x="2092" y="1495"/>
                  </a:lnTo>
                  <a:lnTo>
                    <a:pt x="2101" y="1481"/>
                  </a:lnTo>
                  <a:lnTo>
                    <a:pt x="2109" y="1467"/>
                  </a:lnTo>
                  <a:lnTo>
                    <a:pt x="2115" y="1452"/>
                  </a:lnTo>
                  <a:lnTo>
                    <a:pt x="2121" y="1437"/>
                  </a:lnTo>
                  <a:lnTo>
                    <a:pt x="2125" y="1422"/>
                  </a:lnTo>
                  <a:lnTo>
                    <a:pt x="2128" y="1407"/>
                  </a:lnTo>
                  <a:lnTo>
                    <a:pt x="2129" y="1379"/>
                  </a:lnTo>
                  <a:lnTo>
                    <a:pt x="2130" y="1351"/>
                  </a:lnTo>
                  <a:lnTo>
                    <a:pt x="2132" y="1323"/>
                  </a:lnTo>
                  <a:lnTo>
                    <a:pt x="2130" y="1296"/>
                  </a:lnTo>
                  <a:lnTo>
                    <a:pt x="2128" y="1269"/>
                  </a:lnTo>
                  <a:lnTo>
                    <a:pt x="2121" y="1244"/>
                  </a:lnTo>
                  <a:lnTo>
                    <a:pt x="2109" y="1221"/>
                  </a:lnTo>
                  <a:lnTo>
                    <a:pt x="2091" y="1201"/>
                  </a:lnTo>
                  <a:lnTo>
                    <a:pt x="2085" y="1192"/>
                  </a:lnTo>
                  <a:lnTo>
                    <a:pt x="2080" y="1183"/>
                  </a:lnTo>
                  <a:lnTo>
                    <a:pt x="2072" y="1174"/>
                  </a:lnTo>
                  <a:lnTo>
                    <a:pt x="2061" y="1169"/>
                  </a:lnTo>
                  <a:close/>
                </a:path>
              </a:pathLst>
            </a:custGeom>
            <a:solidFill>
              <a:srgbClr val="7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a:off x="4964" y="1533"/>
              <a:ext cx="73" cy="74"/>
            </a:xfrm>
            <a:custGeom>
              <a:avLst/>
              <a:gdLst/>
              <a:ahLst/>
              <a:cxnLst>
                <a:cxn ang="0">
                  <a:pos x="0" y="108"/>
                </a:cxn>
                <a:cxn ang="0">
                  <a:pos x="32" y="274"/>
                </a:cxn>
                <a:cxn ang="0">
                  <a:pos x="32" y="252"/>
                </a:cxn>
                <a:cxn ang="0">
                  <a:pos x="34" y="204"/>
                </a:cxn>
                <a:cxn ang="0">
                  <a:pos x="38" y="159"/>
                </a:cxn>
                <a:cxn ang="0">
                  <a:pos x="47" y="140"/>
                </a:cxn>
                <a:cxn ang="0">
                  <a:pos x="56" y="143"/>
                </a:cxn>
                <a:cxn ang="0">
                  <a:pos x="69" y="146"/>
                </a:cxn>
                <a:cxn ang="0">
                  <a:pos x="86" y="150"/>
                </a:cxn>
                <a:cxn ang="0">
                  <a:pos x="105" y="154"/>
                </a:cxn>
                <a:cxn ang="0">
                  <a:pos x="121" y="159"/>
                </a:cxn>
                <a:cxn ang="0">
                  <a:pos x="136" y="161"/>
                </a:cxn>
                <a:cxn ang="0">
                  <a:pos x="147" y="164"/>
                </a:cxn>
                <a:cxn ang="0">
                  <a:pos x="150" y="165"/>
                </a:cxn>
                <a:cxn ang="0">
                  <a:pos x="233" y="294"/>
                </a:cxn>
                <a:cxn ang="0">
                  <a:pos x="201" y="140"/>
                </a:cxn>
                <a:cxn ang="0">
                  <a:pos x="258" y="83"/>
                </a:cxn>
                <a:cxn ang="0">
                  <a:pos x="279" y="124"/>
                </a:cxn>
                <a:cxn ang="0">
                  <a:pos x="294" y="26"/>
                </a:cxn>
                <a:cxn ang="0">
                  <a:pos x="181" y="0"/>
                </a:cxn>
                <a:cxn ang="0">
                  <a:pos x="0" y="108"/>
                </a:cxn>
              </a:cxnLst>
              <a:rect l="0" t="0" r="r" b="b"/>
              <a:pathLst>
                <a:path w="294" h="294">
                  <a:moveTo>
                    <a:pt x="0" y="108"/>
                  </a:moveTo>
                  <a:lnTo>
                    <a:pt x="32" y="274"/>
                  </a:lnTo>
                  <a:lnTo>
                    <a:pt x="32" y="252"/>
                  </a:lnTo>
                  <a:lnTo>
                    <a:pt x="34" y="204"/>
                  </a:lnTo>
                  <a:lnTo>
                    <a:pt x="38" y="159"/>
                  </a:lnTo>
                  <a:lnTo>
                    <a:pt x="47" y="140"/>
                  </a:lnTo>
                  <a:lnTo>
                    <a:pt x="56" y="143"/>
                  </a:lnTo>
                  <a:lnTo>
                    <a:pt x="69" y="146"/>
                  </a:lnTo>
                  <a:lnTo>
                    <a:pt x="86" y="150"/>
                  </a:lnTo>
                  <a:lnTo>
                    <a:pt x="105" y="154"/>
                  </a:lnTo>
                  <a:lnTo>
                    <a:pt x="121" y="159"/>
                  </a:lnTo>
                  <a:lnTo>
                    <a:pt x="136" y="161"/>
                  </a:lnTo>
                  <a:lnTo>
                    <a:pt x="147" y="164"/>
                  </a:lnTo>
                  <a:lnTo>
                    <a:pt x="150" y="165"/>
                  </a:lnTo>
                  <a:lnTo>
                    <a:pt x="233" y="294"/>
                  </a:lnTo>
                  <a:lnTo>
                    <a:pt x="201" y="140"/>
                  </a:lnTo>
                  <a:lnTo>
                    <a:pt x="258" y="83"/>
                  </a:lnTo>
                  <a:lnTo>
                    <a:pt x="279" y="124"/>
                  </a:lnTo>
                  <a:lnTo>
                    <a:pt x="294" y="26"/>
                  </a:lnTo>
                  <a:lnTo>
                    <a:pt x="181" y="0"/>
                  </a:ln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a:off x="4960" y="1532"/>
              <a:ext cx="69" cy="34"/>
            </a:xfrm>
            <a:custGeom>
              <a:avLst/>
              <a:gdLst/>
              <a:ahLst/>
              <a:cxnLst>
                <a:cxn ang="0">
                  <a:pos x="139" y="0"/>
                </a:cxn>
                <a:cxn ang="0">
                  <a:pos x="0" y="93"/>
                </a:cxn>
                <a:cxn ang="0">
                  <a:pos x="170" y="134"/>
                </a:cxn>
                <a:cxn ang="0">
                  <a:pos x="278" y="31"/>
                </a:cxn>
                <a:cxn ang="0">
                  <a:pos x="139" y="0"/>
                </a:cxn>
              </a:cxnLst>
              <a:rect l="0" t="0" r="r" b="b"/>
              <a:pathLst>
                <a:path w="278" h="134">
                  <a:moveTo>
                    <a:pt x="139" y="0"/>
                  </a:moveTo>
                  <a:lnTo>
                    <a:pt x="0" y="93"/>
                  </a:lnTo>
                  <a:lnTo>
                    <a:pt x="170" y="134"/>
                  </a:lnTo>
                  <a:lnTo>
                    <a:pt x="278" y="31"/>
                  </a:lnTo>
                  <a:lnTo>
                    <a:pt x="139" y="0"/>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4782" y="1516"/>
              <a:ext cx="1" cy="10"/>
            </a:xfrm>
            <a:custGeom>
              <a:avLst/>
              <a:gdLst/>
              <a:ahLst/>
              <a:cxnLst>
                <a:cxn ang="0">
                  <a:pos x="3" y="40"/>
                </a:cxn>
                <a:cxn ang="0">
                  <a:pos x="0" y="30"/>
                </a:cxn>
                <a:cxn ang="0">
                  <a:pos x="0" y="19"/>
                </a:cxn>
                <a:cxn ang="0">
                  <a:pos x="0" y="11"/>
                </a:cxn>
                <a:cxn ang="0">
                  <a:pos x="1" y="0"/>
                </a:cxn>
                <a:cxn ang="0">
                  <a:pos x="3" y="9"/>
                </a:cxn>
                <a:cxn ang="0">
                  <a:pos x="4" y="19"/>
                </a:cxn>
                <a:cxn ang="0">
                  <a:pos x="4" y="30"/>
                </a:cxn>
                <a:cxn ang="0">
                  <a:pos x="3" y="40"/>
                </a:cxn>
              </a:cxnLst>
              <a:rect l="0" t="0" r="r" b="b"/>
              <a:pathLst>
                <a:path w="4" h="40">
                  <a:moveTo>
                    <a:pt x="3" y="40"/>
                  </a:moveTo>
                  <a:lnTo>
                    <a:pt x="0" y="30"/>
                  </a:lnTo>
                  <a:lnTo>
                    <a:pt x="0" y="19"/>
                  </a:lnTo>
                  <a:lnTo>
                    <a:pt x="0" y="11"/>
                  </a:lnTo>
                  <a:lnTo>
                    <a:pt x="1" y="0"/>
                  </a:lnTo>
                  <a:lnTo>
                    <a:pt x="3" y="9"/>
                  </a:lnTo>
                  <a:lnTo>
                    <a:pt x="4" y="19"/>
                  </a:lnTo>
                  <a:lnTo>
                    <a:pt x="4" y="30"/>
                  </a:lnTo>
                  <a:lnTo>
                    <a:pt x="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p:cNvSpPr>
            <p:nvPr/>
          </p:nvSpPr>
          <p:spPr bwMode="auto">
            <a:xfrm>
              <a:off x="4608" y="1372"/>
              <a:ext cx="132" cy="194"/>
            </a:xfrm>
            <a:custGeom>
              <a:avLst/>
              <a:gdLst/>
              <a:ahLst/>
              <a:cxnLst>
                <a:cxn ang="0">
                  <a:pos x="177" y="0"/>
                </a:cxn>
                <a:cxn ang="0">
                  <a:pos x="0" y="188"/>
                </a:cxn>
                <a:cxn ang="0">
                  <a:pos x="75" y="302"/>
                </a:cxn>
                <a:cxn ang="0">
                  <a:pos x="15" y="395"/>
                </a:cxn>
                <a:cxn ang="0">
                  <a:pos x="162" y="585"/>
                </a:cxn>
                <a:cxn ang="0">
                  <a:pos x="249" y="548"/>
                </a:cxn>
                <a:cxn ang="0">
                  <a:pos x="281" y="614"/>
                </a:cxn>
                <a:cxn ang="0">
                  <a:pos x="163" y="708"/>
                </a:cxn>
                <a:cxn ang="0">
                  <a:pos x="196" y="776"/>
                </a:cxn>
                <a:cxn ang="0">
                  <a:pos x="423" y="700"/>
                </a:cxn>
                <a:cxn ang="0">
                  <a:pos x="516" y="591"/>
                </a:cxn>
                <a:cxn ang="0">
                  <a:pos x="498" y="512"/>
                </a:cxn>
                <a:cxn ang="0">
                  <a:pos x="430" y="517"/>
                </a:cxn>
                <a:cxn ang="0">
                  <a:pos x="427" y="479"/>
                </a:cxn>
                <a:cxn ang="0">
                  <a:pos x="530" y="399"/>
                </a:cxn>
                <a:cxn ang="0">
                  <a:pos x="440" y="47"/>
                </a:cxn>
                <a:cxn ang="0">
                  <a:pos x="177" y="0"/>
                </a:cxn>
              </a:cxnLst>
              <a:rect l="0" t="0" r="r" b="b"/>
              <a:pathLst>
                <a:path w="530" h="776">
                  <a:moveTo>
                    <a:pt x="177" y="0"/>
                  </a:moveTo>
                  <a:lnTo>
                    <a:pt x="0" y="188"/>
                  </a:lnTo>
                  <a:lnTo>
                    <a:pt x="75" y="302"/>
                  </a:lnTo>
                  <a:lnTo>
                    <a:pt x="15" y="395"/>
                  </a:lnTo>
                  <a:lnTo>
                    <a:pt x="162" y="585"/>
                  </a:lnTo>
                  <a:lnTo>
                    <a:pt x="249" y="548"/>
                  </a:lnTo>
                  <a:lnTo>
                    <a:pt x="281" y="614"/>
                  </a:lnTo>
                  <a:lnTo>
                    <a:pt x="163" y="708"/>
                  </a:lnTo>
                  <a:lnTo>
                    <a:pt x="196" y="776"/>
                  </a:lnTo>
                  <a:lnTo>
                    <a:pt x="423" y="700"/>
                  </a:lnTo>
                  <a:lnTo>
                    <a:pt x="516" y="591"/>
                  </a:lnTo>
                  <a:lnTo>
                    <a:pt x="498" y="512"/>
                  </a:lnTo>
                  <a:lnTo>
                    <a:pt x="430" y="517"/>
                  </a:lnTo>
                  <a:lnTo>
                    <a:pt x="427" y="479"/>
                  </a:lnTo>
                  <a:lnTo>
                    <a:pt x="530" y="399"/>
                  </a:lnTo>
                  <a:lnTo>
                    <a:pt x="440" y="47"/>
                  </a:lnTo>
                  <a:lnTo>
                    <a:pt x="1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p:nvSpPr>
          <p:spPr bwMode="auto">
            <a:xfrm>
              <a:off x="4644" y="1509"/>
              <a:ext cx="144" cy="121"/>
            </a:xfrm>
            <a:custGeom>
              <a:avLst/>
              <a:gdLst/>
              <a:ahLst/>
              <a:cxnLst>
                <a:cxn ang="0">
                  <a:pos x="62" y="198"/>
                </a:cxn>
                <a:cxn ang="0">
                  <a:pos x="0" y="280"/>
                </a:cxn>
                <a:cxn ang="0">
                  <a:pos x="148" y="484"/>
                </a:cxn>
                <a:cxn ang="0">
                  <a:pos x="67" y="299"/>
                </a:cxn>
                <a:cxn ang="0">
                  <a:pos x="312" y="266"/>
                </a:cxn>
                <a:cxn ang="0">
                  <a:pos x="386" y="479"/>
                </a:cxn>
                <a:cxn ang="0">
                  <a:pos x="381" y="245"/>
                </a:cxn>
                <a:cxn ang="0">
                  <a:pos x="529" y="113"/>
                </a:cxn>
                <a:cxn ang="0">
                  <a:pos x="550" y="256"/>
                </a:cxn>
                <a:cxn ang="0">
                  <a:pos x="577" y="0"/>
                </a:cxn>
                <a:cxn ang="0">
                  <a:pos x="355" y="21"/>
                </a:cxn>
                <a:cxn ang="0">
                  <a:pos x="62" y="198"/>
                </a:cxn>
              </a:cxnLst>
              <a:rect l="0" t="0" r="r" b="b"/>
              <a:pathLst>
                <a:path w="577" h="484">
                  <a:moveTo>
                    <a:pt x="62" y="198"/>
                  </a:moveTo>
                  <a:lnTo>
                    <a:pt x="0" y="280"/>
                  </a:lnTo>
                  <a:lnTo>
                    <a:pt x="148" y="484"/>
                  </a:lnTo>
                  <a:lnTo>
                    <a:pt x="67" y="299"/>
                  </a:lnTo>
                  <a:lnTo>
                    <a:pt x="312" y="266"/>
                  </a:lnTo>
                  <a:lnTo>
                    <a:pt x="386" y="479"/>
                  </a:lnTo>
                  <a:lnTo>
                    <a:pt x="381" y="245"/>
                  </a:lnTo>
                  <a:lnTo>
                    <a:pt x="529" y="113"/>
                  </a:lnTo>
                  <a:lnTo>
                    <a:pt x="550" y="256"/>
                  </a:lnTo>
                  <a:lnTo>
                    <a:pt x="577" y="0"/>
                  </a:lnTo>
                  <a:lnTo>
                    <a:pt x="355" y="21"/>
                  </a:lnTo>
                  <a:lnTo>
                    <a:pt x="62" y="1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4676" y="1398"/>
              <a:ext cx="47" cy="66"/>
            </a:xfrm>
            <a:custGeom>
              <a:avLst/>
              <a:gdLst/>
              <a:ahLst/>
              <a:cxnLst>
                <a:cxn ang="0">
                  <a:pos x="0" y="0"/>
                </a:cxn>
                <a:cxn ang="0">
                  <a:pos x="113" y="267"/>
                </a:cxn>
                <a:cxn ang="0">
                  <a:pos x="187" y="244"/>
                </a:cxn>
                <a:cxn ang="0">
                  <a:pos x="124" y="14"/>
                </a:cxn>
                <a:cxn ang="0">
                  <a:pos x="0" y="0"/>
                </a:cxn>
              </a:cxnLst>
              <a:rect l="0" t="0" r="r" b="b"/>
              <a:pathLst>
                <a:path w="187" h="267">
                  <a:moveTo>
                    <a:pt x="0" y="0"/>
                  </a:moveTo>
                  <a:lnTo>
                    <a:pt x="113" y="267"/>
                  </a:lnTo>
                  <a:lnTo>
                    <a:pt x="187" y="244"/>
                  </a:lnTo>
                  <a:lnTo>
                    <a:pt x="124"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4710" y="1549"/>
              <a:ext cx="7" cy="3"/>
            </a:xfrm>
            <a:custGeom>
              <a:avLst/>
              <a:gdLst/>
              <a:ahLst/>
              <a:cxnLst>
                <a:cxn ang="0">
                  <a:pos x="14" y="0"/>
                </a:cxn>
                <a:cxn ang="0">
                  <a:pos x="0" y="11"/>
                </a:cxn>
                <a:cxn ang="0">
                  <a:pos x="19" y="12"/>
                </a:cxn>
                <a:cxn ang="0">
                  <a:pos x="29" y="2"/>
                </a:cxn>
                <a:cxn ang="0">
                  <a:pos x="14" y="0"/>
                </a:cxn>
              </a:cxnLst>
              <a:rect l="0" t="0" r="r" b="b"/>
              <a:pathLst>
                <a:path w="29" h="12">
                  <a:moveTo>
                    <a:pt x="14" y="0"/>
                  </a:moveTo>
                  <a:lnTo>
                    <a:pt x="0" y="11"/>
                  </a:lnTo>
                  <a:lnTo>
                    <a:pt x="19" y="12"/>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4717" y="1544"/>
              <a:ext cx="7" cy="3"/>
            </a:xfrm>
            <a:custGeom>
              <a:avLst/>
              <a:gdLst/>
              <a:ahLst/>
              <a:cxnLst>
                <a:cxn ang="0">
                  <a:pos x="12" y="0"/>
                </a:cxn>
                <a:cxn ang="0">
                  <a:pos x="0" y="12"/>
                </a:cxn>
                <a:cxn ang="0">
                  <a:pos x="17" y="13"/>
                </a:cxn>
                <a:cxn ang="0">
                  <a:pos x="28" y="3"/>
                </a:cxn>
                <a:cxn ang="0">
                  <a:pos x="12" y="0"/>
                </a:cxn>
              </a:cxnLst>
              <a:rect l="0" t="0" r="r" b="b"/>
              <a:pathLst>
                <a:path w="28" h="13">
                  <a:moveTo>
                    <a:pt x="12" y="0"/>
                  </a:moveTo>
                  <a:lnTo>
                    <a:pt x="0" y="12"/>
                  </a:lnTo>
                  <a:lnTo>
                    <a:pt x="17"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4723" y="1539"/>
              <a:ext cx="7" cy="3"/>
            </a:xfrm>
            <a:custGeom>
              <a:avLst/>
              <a:gdLst/>
              <a:ahLst/>
              <a:cxnLst>
                <a:cxn ang="0">
                  <a:pos x="13" y="0"/>
                </a:cxn>
                <a:cxn ang="0">
                  <a:pos x="0" y="12"/>
                </a:cxn>
                <a:cxn ang="0">
                  <a:pos x="18" y="14"/>
                </a:cxn>
                <a:cxn ang="0">
                  <a:pos x="28" y="3"/>
                </a:cxn>
                <a:cxn ang="0">
                  <a:pos x="13" y="0"/>
                </a:cxn>
              </a:cxnLst>
              <a:rect l="0" t="0" r="r" b="b"/>
              <a:pathLst>
                <a:path w="28" h="14">
                  <a:moveTo>
                    <a:pt x="13" y="0"/>
                  </a:moveTo>
                  <a:lnTo>
                    <a:pt x="0" y="12"/>
                  </a:lnTo>
                  <a:lnTo>
                    <a:pt x="18" y="14"/>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4730" y="1534"/>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4737" y="1529"/>
              <a:ext cx="7" cy="3"/>
            </a:xfrm>
            <a:custGeom>
              <a:avLst/>
              <a:gdLst/>
              <a:ahLst/>
              <a:cxnLst>
                <a:cxn ang="0">
                  <a:pos x="12" y="0"/>
                </a:cxn>
                <a:cxn ang="0">
                  <a:pos x="0" y="11"/>
                </a:cxn>
                <a:cxn ang="0">
                  <a:pos x="17" y="13"/>
                </a:cxn>
                <a:cxn ang="0">
                  <a:pos x="27" y="3"/>
                </a:cxn>
                <a:cxn ang="0">
                  <a:pos x="12" y="0"/>
                </a:cxn>
              </a:cxnLst>
              <a:rect l="0" t="0" r="r" b="b"/>
              <a:pathLst>
                <a:path w="27" h="13">
                  <a:moveTo>
                    <a:pt x="12" y="0"/>
                  </a:moveTo>
                  <a:lnTo>
                    <a:pt x="0" y="11"/>
                  </a:lnTo>
                  <a:lnTo>
                    <a:pt x="17" y="13"/>
                  </a:lnTo>
                  <a:lnTo>
                    <a:pt x="27"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p:nvSpPr>
          <p:spPr bwMode="auto">
            <a:xfrm>
              <a:off x="4744" y="1524"/>
              <a:ext cx="7" cy="3"/>
            </a:xfrm>
            <a:custGeom>
              <a:avLst/>
              <a:gdLst/>
              <a:ahLst/>
              <a:cxnLst>
                <a:cxn ang="0">
                  <a:pos x="13" y="0"/>
                </a:cxn>
                <a:cxn ang="0">
                  <a:pos x="0" y="11"/>
                </a:cxn>
                <a:cxn ang="0">
                  <a:pos x="19" y="14"/>
                </a:cxn>
                <a:cxn ang="0">
                  <a:pos x="29" y="2"/>
                </a:cxn>
                <a:cxn ang="0">
                  <a:pos x="13" y="0"/>
                </a:cxn>
              </a:cxnLst>
              <a:rect l="0" t="0" r="r" b="b"/>
              <a:pathLst>
                <a:path w="29" h="14">
                  <a:moveTo>
                    <a:pt x="13" y="0"/>
                  </a:moveTo>
                  <a:lnTo>
                    <a:pt x="0" y="11"/>
                  </a:lnTo>
                  <a:lnTo>
                    <a:pt x="19" y="14"/>
                  </a:lnTo>
                  <a:lnTo>
                    <a:pt x="29"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4750" y="1520"/>
              <a:ext cx="7" cy="3"/>
            </a:xfrm>
            <a:custGeom>
              <a:avLst/>
              <a:gdLst/>
              <a:ahLst/>
              <a:cxnLst>
                <a:cxn ang="0">
                  <a:pos x="14" y="0"/>
                </a:cxn>
                <a:cxn ang="0">
                  <a:pos x="0" y="12"/>
                </a:cxn>
                <a:cxn ang="0">
                  <a:pos x="19" y="13"/>
                </a:cxn>
                <a:cxn ang="0">
                  <a:pos x="29" y="3"/>
                </a:cxn>
                <a:cxn ang="0">
                  <a:pos x="14" y="0"/>
                </a:cxn>
              </a:cxnLst>
              <a:rect l="0" t="0" r="r" b="b"/>
              <a:pathLst>
                <a:path w="29" h="13">
                  <a:moveTo>
                    <a:pt x="14" y="0"/>
                  </a:moveTo>
                  <a:lnTo>
                    <a:pt x="0" y="12"/>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p:nvSpPr>
          <p:spPr bwMode="auto">
            <a:xfrm>
              <a:off x="4725" y="1549"/>
              <a:ext cx="7" cy="3"/>
            </a:xfrm>
            <a:custGeom>
              <a:avLst/>
              <a:gdLst/>
              <a:ahLst/>
              <a:cxnLst>
                <a:cxn ang="0">
                  <a:pos x="12" y="0"/>
                </a:cxn>
                <a:cxn ang="0">
                  <a:pos x="0" y="12"/>
                </a:cxn>
                <a:cxn ang="0">
                  <a:pos x="18" y="13"/>
                </a:cxn>
                <a:cxn ang="0">
                  <a:pos x="28" y="3"/>
                </a:cxn>
                <a:cxn ang="0">
                  <a:pos x="12" y="0"/>
                </a:cxn>
              </a:cxnLst>
              <a:rect l="0" t="0" r="r" b="b"/>
              <a:pathLst>
                <a:path w="28" h="13">
                  <a:moveTo>
                    <a:pt x="12" y="0"/>
                  </a:moveTo>
                  <a:lnTo>
                    <a:pt x="0" y="12"/>
                  </a:lnTo>
                  <a:lnTo>
                    <a:pt x="18" y="13"/>
                  </a:lnTo>
                  <a:lnTo>
                    <a:pt x="28" y="3"/>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4732" y="1544"/>
              <a:ext cx="7" cy="3"/>
            </a:xfrm>
            <a:custGeom>
              <a:avLst/>
              <a:gdLst/>
              <a:ahLst/>
              <a:cxnLst>
                <a:cxn ang="0">
                  <a:pos x="14" y="0"/>
                </a:cxn>
                <a:cxn ang="0">
                  <a:pos x="0" y="12"/>
                </a:cxn>
                <a:cxn ang="0">
                  <a:pos x="19" y="14"/>
                </a:cxn>
                <a:cxn ang="0">
                  <a:pos x="29" y="3"/>
                </a:cxn>
                <a:cxn ang="0">
                  <a:pos x="14" y="0"/>
                </a:cxn>
              </a:cxnLst>
              <a:rect l="0" t="0" r="r" b="b"/>
              <a:pathLst>
                <a:path w="29" h="14">
                  <a:moveTo>
                    <a:pt x="14" y="0"/>
                  </a:moveTo>
                  <a:lnTo>
                    <a:pt x="0" y="12"/>
                  </a:lnTo>
                  <a:lnTo>
                    <a:pt x="19" y="14"/>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4739" y="1539"/>
              <a:ext cx="7" cy="3"/>
            </a:xfrm>
            <a:custGeom>
              <a:avLst/>
              <a:gdLst/>
              <a:ahLst/>
              <a:cxnLst>
                <a:cxn ang="0">
                  <a:pos x="13" y="0"/>
                </a:cxn>
                <a:cxn ang="0">
                  <a:pos x="0" y="10"/>
                </a:cxn>
                <a:cxn ang="0">
                  <a:pos x="18" y="13"/>
                </a:cxn>
                <a:cxn ang="0">
                  <a:pos x="28" y="3"/>
                </a:cxn>
                <a:cxn ang="0">
                  <a:pos x="13" y="0"/>
                </a:cxn>
              </a:cxnLst>
              <a:rect l="0" t="0" r="r" b="b"/>
              <a:pathLst>
                <a:path w="28" h="13">
                  <a:moveTo>
                    <a:pt x="13" y="0"/>
                  </a:moveTo>
                  <a:lnTo>
                    <a:pt x="0" y="10"/>
                  </a:lnTo>
                  <a:lnTo>
                    <a:pt x="18" y="13"/>
                  </a:lnTo>
                  <a:lnTo>
                    <a:pt x="28" y="3"/>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4745" y="1534"/>
              <a:ext cx="7" cy="3"/>
            </a:xfrm>
            <a:custGeom>
              <a:avLst/>
              <a:gdLst/>
              <a:ahLst/>
              <a:cxnLst>
                <a:cxn ang="0">
                  <a:pos x="12" y="0"/>
                </a:cxn>
                <a:cxn ang="0">
                  <a:pos x="0" y="11"/>
                </a:cxn>
                <a:cxn ang="0">
                  <a:pos x="19" y="13"/>
                </a:cxn>
                <a:cxn ang="0">
                  <a:pos x="28" y="2"/>
                </a:cxn>
                <a:cxn ang="0">
                  <a:pos x="12" y="0"/>
                </a:cxn>
              </a:cxnLst>
              <a:rect l="0" t="0" r="r" b="b"/>
              <a:pathLst>
                <a:path w="28" h="13">
                  <a:moveTo>
                    <a:pt x="12" y="0"/>
                  </a:moveTo>
                  <a:lnTo>
                    <a:pt x="0" y="11"/>
                  </a:lnTo>
                  <a:lnTo>
                    <a:pt x="19" y="13"/>
                  </a:lnTo>
                  <a:lnTo>
                    <a:pt x="28" y="2"/>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4752" y="1529"/>
              <a:ext cx="7" cy="3"/>
            </a:xfrm>
            <a:custGeom>
              <a:avLst/>
              <a:gdLst/>
              <a:ahLst/>
              <a:cxnLst>
                <a:cxn ang="0">
                  <a:pos x="14" y="0"/>
                </a:cxn>
                <a:cxn ang="0">
                  <a:pos x="0" y="11"/>
                </a:cxn>
                <a:cxn ang="0">
                  <a:pos x="19" y="14"/>
                </a:cxn>
                <a:cxn ang="0">
                  <a:pos x="29" y="2"/>
                </a:cxn>
                <a:cxn ang="0">
                  <a:pos x="14" y="0"/>
                </a:cxn>
              </a:cxnLst>
              <a:rect l="0" t="0" r="r" b="b"/>
              <a:pathLst>
                <a:path w="29" h="14">
                  <a:moveTo>
                    <a:pt x="14" y="0"/>
                  </a:moveTo>
                  <a:lnTo>
                    <a:pt x="0" y="11"/>
                  </a:lnTo>
                  <a:lnTo>
                    <a:pt x="19" y="14"/>
                  </a:lnTo>
                  <a:lnTo>
                    <a:pt x="29" y="2"/>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4759" y="1524"/>
              <a:ext cx="7" cy="3"/>
            </a:xfrm>
            <a:custGeom>
              <a:avLst/>
              <a:gdLst/>
              <a:ahLst/>
              <a:cxnLst>
                <a:cxn ang="0">
                  <a:pos x="13" y="0"/>
                </a:cxn>
                <a:cxn ang="0">
                  <a:pos x="0" y="10"/>
                </a:cxn>
                <a:cxn ang="0">
                  <a:pos x="18" y="12"/>
                </a:cxn>
                <a:cxn ang="0">
                  <a:pos x="28" y="2"/>
                </a:cxn>
                <a:cxn ang="0">
                  <a:pos x="13" y="0"/>
                </a:cxn>
              </a:cxnLst>
              <a:rect l="0" t="0" r="r" b="b"/>
              <a:pathLst>
                <a:path w="28" h="12">
                  <a:moveTo>
                    <a:pt x="13" y="0"/>
                  </a:moveTo>
                  <a:lnTo>
                    <a:pt x="0" y="10"/>
                  </a:lnTo>
                  <a:lnTo>
                    <a:pt x="18" y="12"/>
                  </a:lnTo>
                  <a:lnTo>
                    <a:pt x="28" y="2"/>
                  </a:ln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4765" y="1520"/>
              <a:ext cx="7" cy="3"/>
            </a:xfrm>
            <a:custGeom>
              <a:avLst/>
              <a:gdLst/>
              <a:ahLst/>
              <a:cxnLst>
                <a:cxn ang="0">
                  <a:pos x="14" y="0"/>
                </a:cxn>
                <a:cxn ang="0">
                  <a:pos x="0" y="11"/>
                </a:cxn>
                <a:cxn ang="0">
                  <a:pos x="19" y="13"/>
                </a:cxn>
                <a:cxn ang="0">
                  <a:pos x="29" y="3"/>
                </a:cxn>
                <a:cxn ang="0">
                  <a:pos x="14" y="0"/>
                </a:cxn>
              </a:cxnLst>
              <a:rect l="0" t="0" r="r" b="b"/>
              <a:pathLst>
                <a:path w="29" h="13">
                  <a:moveTo>
                    <a:pt x="14" y="0"/>
                  </a:moveTo>
                  <a:lnTo>
                    <a:pt x="0" y="11"/>
                  </a:lnTo>
                  <a:lnTo>
                    <a:pt x="19" y="13"/>
                  </a:lnTo>
                  <a:lnTo>
                    <a:pt x="29" y="3"/>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4734" y="1008"/>
              <a:ext cx="349" cy="624"/>
            </a:xfrm>
            <a:custGeom>
              <a:avLst/>
              <a:gdLst/>
              <a:ahLst/>
              <a:cxnLst>
                <a:cxn ang="0">
                  <a:pos x="89" y="1975"/>
                </a:cxn>
                <a:cxn ang="0">
                  <a:pos x="51" y="1973"/>
                </a:cxn>
                <a:cxn ang="0">
                  <a:pos x="13" y="1944"/>
                </a:cxn>
                <a:cxn ang="0">
                  <a:pos x="70" y="1817"/>
                </a:cxn>
                <a:cxn ang="0">
                  <a:pos x="221" y="1743"/>
                </a:cxn>
                <a:cxn ang="0">
                  <a:pos x="329" y="1656"/>
                </a:cxn>
                <a:cxn ang="0">
                  <a:pos x="339" y="1536"/>
                </a:cxn>
                <a:cxn ang="0">
                  <a:pos x="389" y="1465"/>
                </a:cxn>
                <a:cxn ang="0">
                  <a:pos x="355" y="1337"/>
                </a:cxn>
                <a:cxn ang="0">
                  <a:pos x="354" y="1079"/>
                </a:cxn>
                <a:cxn ang="0">
                  <a:pos x="257" y="918"/>
                </a:cxn>
                <a:cxn ang="0">
                  <a:pos x="223" y="766"/>
                </a:cxn>
                <a:cxn ang="0">
                  <a:pos x="326" y="612"/>
                </a:cxn>
                <a:cxn ang="0">
                  <a:pos x="430" y="345"/>
                </a:cxn>
                <a:cxn ang="0">
                  <a:pos x="638" y="205"/>
                </a:cxn>
                <a:cxn ang="0">
                  <a:pos x="684" y="182"/>
                </a:cxn>
                <a:cxn ang="0">
                  <a:pos x="700" y="164"/>
                </a:cxn>
                <a:cxn ang="0">
                  <a:pos x="631" y="128"/>
                </a:cxn>
                <a:cxn ang="0">
                  <a:pos x="679" y="112"/>
                </a:cxn>
                <a:cxn ang="0">
                  <a:pos x="786" y="114"/>
                </a:cxn>
                <a:cxn ang="0">
                  <a:pos x="836" y="115"/>
                </a:cxn>
                <a:cxn ang="0">
                  <a:pos x="873" y="96"/>
                </a:cxn>
                <a:cxn ang="0">
                  <a:pos x="914" y="73"/>
                </a:cxn>
                <a:cxn ang="0">
                  <a:pos x="935" y="66"/>
                </a:cxn>
                <a:cxn ang="0">
                  <a:pos x="1009" y="209"/>
                </a:cxn>
                <a:cxn ang="0">
                  <a:pos x="1034" y="59"/>
                </a:cxn>
                <a:cxn ang="0">
                  <a:pos x="1074" y="214"/>
                </a:cxn>
                <a:cxn ang="0">
                  <a:pos x="1125" y="123"/>
                </a:cxn>
                <a:cxn ang="0">
                  <a:pos x="1193" y="164"/>
                </a:cxn>
                <a:cxn ang="0">
                  <a:pos x="1245" y="145"/>
                </a:cxn>
                <a:cxn ang="0">
                  <a:pos x="1275" y="227"/>
                </a:cxn>
                <a:cxn ang="0">
                  <a:pos x="1294" y="236"/>
                </a:cxn>
                <a:cxn ang="0">
                  <a:pos x="1269" y="300"/>
                </a:cxn>
                <a:cxn ang="0">
                  <a:pos x="1330" y="302"/>
                </a:cxn>
                <a:cxn ang="0">
                  <a:pos x="1360" y="341"/>
                </a:cxn>
                <a:cxn ang="0">
                  <a:pos x="1292" y="372"/>
                </a:cxn>
                <a:cxn ang="0">
                  <a:pos x="1263" y="543"/>
                </a:cxn>
                <a:cxn ang="0">
                  <a:pos x="1283" y="883"/>
                </a:cxn>
                <a:cxn ang="0">
                  <a:pos x="1337" y="1069"/>
                </a:cxn>
                <a:cxn ang="0">
                  <a:pos x="1270" y="1225"/>
                </a:cxn>
                <a:cxn ang="0">
                  <a:pos x="1279" y="1496"/>
                </a:cxn>
                <a:cxn ang="0">
                  <a:pos x="1282" y="1701"/>
                </a:cxn>
                <a:cxn ang="0">
                  <a:pos x="1256" y="2030"/>
                </a:cxn>
                <a:cxn ang="0">
                  <a:pos x="1129" y="2127"/>
                </a:cxn>
                <a:cxn ang="0">
                  <a:pos x="939" y="2229"/>
                </a:cxn>
                <a:cxn ang="0">
                  <a:pos x="719" y="2466"/>
                </a:cxn>
                <a:cxn ang="0">
                  <a:pos x="681" y="2432"/>
                </a:cxn>
                <a:cxn ang="0">
                  <a:pos x="714" y="2150"/>
                </a:cxn>
                <a:cxn ang="0">
                  <a:pos x="513" y="2217"/>
                </a:cxn>
                <a:cxn ang="0">
                  <a:pos x="395" y="2290"/>
                </a:cxn>
                <a:cxn ang="0">
                  <a:pos x="467" y="2112"/>
                </a:cxn>
                <a:cxn ang="0">
                  <a:pos x="472" y="1958"/>
                </a:cxn>
                <a:cxn ang="0">
                  <a:pos x="343" y="1993"/>
                </a:cxn>
                <a:cxn ang="0">
                  <a:pos x="249" y="2078"/>
                </a:cxn>
                <a:cxn ang="0">
                  <a:pos x="209" y="2071"/>
                </a:cxn>
                <a:cxn ang="0">
                  <a:pos x="177" y="2035"/>
                </a:cxn>
                <a:cxn ang="0">
                  <a:pos x="278" y="1910"/>
                </a:cxn>
                <a:cxn ang="0">
                  <a:pos x="398" y="1875"/>
                </a:cxn>
                <a:cxn ang="0">
                  <a:pos x="367" y="1810"/>
                </a:cxn>
                <a:cxn ang="0">
                  <a:pos x="221" y="1820"/>
                </a:cxn>
              </a:cxnLst>
              <a:rect l="0" t="0" r="r" b="b"/>
              <a:pathLst>
                <a:path w="1394" h="2496">
                  <a:moveTo>
                    <a:pt x="172" y="1867"/>
                  </a:moveTo>
                  <a:lnTo>
                    <a:pt x="163" y="1873"/>
                  </a:lnTo>
                  <a:lnTo>
                    <a:pt x="156" y="1878"/>
                  </a:lnTo>
                  <a:lnTo>
                    <a:pt x="148" y="1884"/>
                  </a:lnTo>
                  <a:lnTo>
                    <a:pt x="142" y="1891"/>
                  </a:lnTo>
                  <a:lnTo>
                    <a:pt x="139" y="1903"/>
                  </a:lnTo>
                  <a:lnTo>
                    <a:pt x="135" y="1916"/>
                  </a:lnTo>
                  <a:lnTo>
                    <a:pt x="132" y="1929"/>
                  </a:lnTo>
                  <a:lnTo>
                    <a:pt x="127" y="1940"/>
                  </a:lnTo>
                  <a:lnTo>
                    <a:pt x="119" y="1951"/>
                  </a:lnTo>
                  <a:lnTo>
                    <a:pt x="111" y="1961"/>
                  </a:lnTo>
                  <a:lnTo>
                    <a:pt x="101" y="1969"/>
                  </a:lnTo>
                  <a:lnTo>
                    <a:pt x="89" y="1975"/>
                  </a:lnTo>
                  <a:lnTo>
                    <a:pt x="85" y="1975"/>
                  </a:lnTo>
                  <a:lnTo>
                    <a:pt x="82" y="1973"/>
                  </a:lnTo>
                  <a:lnTo>
                    <a:pt x="80" y="1968"/>
                  </a:lnTo>
                  <a:lnTo>
                    <a:pt x="80" y="1964"/>
                  </a:lnTo>
                  <a:lnTo>
                    <a:pt x="80" y="1960"/>
                  </a:lnTo>
                  <a:lnTo>
                    <a:pt x="80" y="1955"/>
                  </a:lnTo>
                  <a:lnTo>
                    <a:pt x="80" y="1951"/>
                  </a:lnTo>
                  <a:lnTo>
                    <a:pt x="80" y="1948"/>
                  </a:lnTo>
                  <a:lnTo>
                    <a:pt x="75" y="1953"/>
                  </a:lnTo>
                  <a:lnTo>
                    <a:pt x="68" y="1958"/>
                  </a:lnTo>
                  <a:lnTo>
                    <a:pt x="63" y="1963"/>
                  </a:lnTo>
                  <a:lnTo>
                    <a:pt x="57" y="1968"/>
                  </a:lnTo>
                  <a:lnTo>
                    <a:pt x="51" y="1973"/>
                  </a:lnTo>
                  <a:lnTo>
                    <a:pt x="44" y="1977"/>
                  </a:lnTo>
                  <a:lnTo>
                    <a:pt x="38" y="1979"/>
                  </a:lnTo>
                  <a:lnTo>
                    <a:pt x="31" y="1979"/>
                  </a:lnTo>
                  <a:lnTo>
                    <a:pt x="29" y="1965"/>
                  </a:lnTo>
                  <a:lnTo>
                    <a:pt x="33" y="1951"/>
                  </a:lnTo>
                  <a:lnTo>
                    <a:pt x="38" y="1939"/>
                  </a:lnTo>
                  <a:lnTo>
                    <a:pt x="41" y="1925"/>
                  </a:lnTo>
                  <a:lnTo>
                    <a:pt x="36" y="1927"/>
                  </a:lnTo>
                  <a:lnTo>
                    <a:pt x="32" y="1930"/>
                  </a:lnTo>
                  <a:lnTo>
                    <a:pt x="27" y="1934"/>
                  </a:lnTo>
                  <a:lnTo>
                    <a:pt x="22" y="1937"/>
                  </a:lnTo>
                  <a:lnTo>
                    <a:pt x="17" y="1941"/>
                  </a:lnTo>
                  <a:lnTo>
                    <a:pt x="13" y="1944"/>
                  </a:lnTo>
                  <a:lnTo>
                    <a:pt x="7" y="1946"/>
                  </a:lnTo>
                  <a:lnTo>
                    <a:pt x="2" y="1946"/>
                  </a:lnTo>
                  <a:lnTo>
                    <a:pt x="0" y="1940"/>
                  </a:lnTo>
                  <a:lnTo>
                    <a:pt x="0" y="1935"/>
                  </a:lnTo>
                  <a:lnTo>
                    <a:pt x="4" y="1929"/>
                  </a:lnTo>
                  <a:lnTo>
                    <a:pt x="7" y="1923"/>
                  </a:lnTo>
                  <a:lnTo>
                    <a:pt x="18" y="1910"/>
                  </a:lnTo>
                  <a:lnTo>
                    <a:pt x="28" y="1894"/>
                  </a:lnTo>
                  <a:lnTo>
                    <a:pt x="36" y="1879"/>
                  </a:lnTo>
                  <a:lnTo>
                    <a:pt x="43" y="1863"/>
                  </a:lnTo>
                  <a:lnTo>
                    <a:pt x="51" y="1846"/>
                  </a:lnTo>
                  <a:lnTo>
                    <a:pt x="58" y="1831"/>
                  </a:lnTo>
                  <a:lnTo>
                    <a:pt x="70" y="1817"/>
                  </a:lnTo>
                  <a:lnTo>
                    <a:pt x="82" y="1805"/>
                  </a:lnTo>
                  <a:lnTo>
                    <a:pt x="90" y="1801"/>
                  </a:lnTo>
                  <a:lnTo>
                    <a:pt x="99" y="1798"/>
                  </a:lnTo>
                  <a:lnTo>
                    <a:pt x="108" y="1795"/>
                  </a:lnTo>
                  <a:lnTo>
                    <a:pt x="117" y="1791"/>
                  </a:lnTo>
                  <a:lnTo>
                    <a:pt x="127" y="1787"/>
                  </a:lnTo>
                  <a:lnTo>
                    <a:pt x="135" y="1784"/>
                  </a:lnTo>
                  <a:lnTo>
                    <a:pt x="144" y="1781"/>
                  </a:lnTo>
                  <a:lnTo>
                    <a:pt x="152" y="1778"/>
                  </a:lnTo>
                  <a:lnTo>
                    <a:pt x="170" y="1771"/>
                  </a:lnTo>
                  <a:lnTo>
                    <a:pt x="187" y="1762"/>
                  </a:lnTo>
                  <a:lnTo>
                    <a:pt x="204" y="1753"/>
                  </a:lnTo>
                  <a:lnTo>
                    <a:pt x="221" y="1743"/>
                  </a:lnTo>
                  <a:lnTo>
                    <a:pt x="239" y="1733"/>
                  </a:lnTo>
                  <a:lnTo>
                    <a:pt x="257" y="1724"/>
                  </a:lnTo>
                  <a:lnTo>
                    <a:pt x="274" y="1714"/>
                  </a:lnTo>
                  <a:lnTo>
                    <a:pt x="292" y="1705"/>
                  </a:lnTo>
                  <a:lnTo>
                    <a:pt x="290" y="1696"/>
                  </a:lnTo>
                  <a:lnTo>
                    <a:pt x="286" y="1686"/>
                  </a:lnTo>
                  <a:lnTo>
                    <a:pt x="285" y="1677"/>
                  </a:lnTo>
                  <a:lnTo>
                    <a:pt x="293" y="1672"/>
                  </a:lnTo>
                  <a:lnTo>
                    <a:pt x="300" y="1668"/>
                  </a:lnTo>
                  <a:lnTo>
                    <a:pt x="307" y="1664"/>
                  </a:lnTo>
                  <a:lnTo>
                    <a:pt x="315" y="1662"/>
                  </a:lnTo>
                  <a:lnTo>
                    <a:pt x="321" y="1659"/>
                  </a:lnTo>
                  <a:lnTo>
                    <a:pt x="329" y="1656"/>
                  </a:lnTo>
                  <a:lnTo>
                    <a:pt x="336" y="1653"/>
                  </a:lnTo>
                  <a:lnTo>
                    <a:pt x="343" y="1649"/>
                  </a:lnTo>
                  <a:lnTo>
                    <a:pt x="349" y="1644"/>
                  </a:lnTo>
                  <a:lnTo>
                    <a:pt x="344" y="1632"/>
                  </a:lnTo>
                  <a:lnTo>
                    <a:pt x="338" y="1615"/>
                  </a:lnTo>
                  <a:lnTo>
                    <a:pt x="331" y="1597"/>
                  </a:lnTo>
                  <a:lnTo>
                    <a:pt x="325" y="1577"/>
                  </a:lnTo>
                  <a:lnTo>
                    <a:pt x="319" y="1560"/>
                  </a:lnTo>
                  <a:lnTo>
                    <a:pt x="312" y="1544"/>
                  </a:lnTo>
                  <a:lnTo>
                    <a:pt x="309" y="1533"/>
                  </a:lnTo>
                  <a:lnTo>
                    <a:pt x="307" y="1529"/>
                  </a:lnTo>
                  <a:lnTo>
                    <a:pt x="322" y="1532"/>
                  </a:lnTo>
                  <a:lnTo>
                    <a:pt x="339" y="1536"/>
                  </a:lnTo>
                  <a:lnTo>
                    <a:pt x="354" y="1541"/>
                  </a:lnTo>
                  <a:lnTo>
                    <a:pt x="369" y="1547"/>
                  </a:lnTo>
                  <a:lnTo>
                    <a:pt x="384" y="1553"/>
                  </a:lnTo>
                  <a:lnTo>
                    <a:pt x="400" y="1558"/>
                  </a:lnTo>
                  <a:lnTo>
                    <a:pt x="416" y="1562"/>
                  </a:lnTo>
                  <a:lnTo>
                    <a:pt x="431" y="1565"/>
                  </a:lnTo>
                  <a:lnTo>
                    <a:pt x="419" y="1552"/>
                  </a:lnTo>
                  <a:lnTo>
                    <a:pt x="408" y="1539"/>
                  </a:lnTo>
                  <a:lnTo>
                    <a:pt x="400" y="1525"/>
                  </a:lnTo>
                  <a:lnTo>
                    <a:pt x="395" y="1512"/>
                  </a:lnTo>
                  <a:lnTo>
                    <a:pt x="391" y="1498"/>
                  </a:lnTo>
                  <a:lnTo>
                    <a:pt x="389" y="1481"/>
                  </a:lnTo>
                  <a:lnTo>
                    <a:pt x="389" y="1465"/>
                  </a:lnTo>
                  <a:lnTo>
                    <a:pt x="392" y="1446"/>
                  </a:lnTo>
                  <a:lnTo>
                    <a:pt x="396" y="1428"/>
                  </a:lnTo>
                  <a:lnTo>
                    <a:pt x="401" y="1410"/>
                  </a:lnTo>
                  <a:lnTo>
                    <a:pt x="405" y="1393"/>
                  </a:lnTo>
                  <a:lnTo>
                    <a:pt x="403" y="1374"/>
                  </a:lnTo>
                  <a:lnTo>
                    <a:pt x="397" y="1371"/>
                  </a:lnTo>
                  <a:lnTo>
                    <a:pt x="389" y="1367"/>
                  </a:lnTo>
                  <a:lnTo>
                    <a:pt x="383" y="1364"/>
                  </a:lnTo>
                  <a:lnTo>
                    <a:pt x="376" y="1360"/>
                  </a:lnTo>
                  <a:lnTo>
                    <a:pt x="369" y="1356"/>
                  </a:lnTo>
                  <a:lnTo>
                    <a:pt x="364" y="1350"/>
                  </a:lnTo>
                  <a:lnTo>
                    <a:pt x="359" y="1345"/>
                  </a:lnTo>
                  <a:lnTo>
                    <a:pt x="355" y="1337"/>
                  </a:lnTo>
                  <a:lnTo>
                    <a:pt x="353" y="1324"/>
                  </a:lnTo>
                  <a:lnTo>
                    <a:pt x="353" y="1311"/>
                  </a:lnTo>
                  <a:lnTo>
                    <a:pt x="355" y="1297"/>
                  </a:lnTo>
                  <a:lnTo>
                    <a:pt x="362" y="1285"/>
                  </a:lnTo>
                  <a:lnTo>
                    <a:pt x="350" y="1274"/>
                  </a:lnTo>
                  <a:lnTo>
                    <a:pt x="341" y="1261"/>
                  </a:lnTo>
                  <a:lnTo>
                    <a:pt x="335" y="1247"/>
                  </a:lnTo>
                  <a:lnTo>
                    <a:pt x="333" y="1232"/>
                  </a:lnTo>
                  <a:lnTo>
                    <a:pt x="338" y="1199"/>
                  </a:lnTo>
                  <a:lnTo>
                    <a:pt x="349" y="1168"/>
                  </a:lnTo>
                  <a:lnTo>
                    <a:pt x="358" y="1136"/>
                  </a:lnTo>
                  <a:lnTo>
                    <a:pt x="358" y="1102"/>
                  </a:lnTo>
                  <a:lnTo>
                    <a:pt x="354" y="1079"/>
                  </a:lnTo>
                  <a:lnTo>
                    <a:pt x="349" y="1055"/>
                  </a:lnTo>
                  <a:lnTo>
                    <a:pt x="345" y="1033"/>
                  </a:lnTo>
                  <a:lnTo>
                    <a:pt x="344" y="1009"/>
                  </a:lnTo>
                  <a:lnTo>
                    <a:pt x="331" y="1007"/>
                  </a:lnTo>
                  <a:lnTo>
                    <a:pt x="319" y="1006"/>
                  </a:lnTo>
                  <a:lnTo>
                    <a:pt x="306" y="1003"/>
                  </a:lnTo>
                  <a:lnTo>
                    <a:pt x="293" y="1001"/>
                  </a:lnTo>
                  <a:lnTo>
                    <a:pt x="281" y="997"/>
                  </a:lnTo>
                  <a:lnTo>
                    <a:pt x="271" y="991"/>
                  </a:lnTo>
                  <a:lnTo>
                    <a:pt x="262" y="983"/>
                  </a:lnTo>
                  <a:lnTo>
                    <a:pt x="254" y="972"/>
                  </a:lnTo>
                  <a:lnTo>
                    <a:pt x="252" y="944"/>
                  </a:lnTo>
                  <a:lnTo>
                    <a:pt x="257" y="918"/>
                  </a:lnTo>
                  <a:lnTo>
                    <a:pt x="266" y="892"/>
                  </a:lnTo>
                  <a:lnTo>
                    <a:pt x="276" y="867"/>
                  </a:lnTo>
                  <a:lnTo>
                    <a:pt x="268" y="864"/>
                  </a:lnTo>
                  <a:lnTo>
                    <a:pt x="262" y="862"/>
                  </a:lnTo>
                  <a:lnTo>
                    <a:pt x="254" y="858"/>
                  </a:lnTo>
                  <a:lnTo>
                    <a:pt x="248" y="853"/>
                  </a:lnTo>
                  <a:lnTo>
                    <a:pt x="240" y="848"/>
                  </a:lnTo>
                  <a:lnTo>
                    <a:pt x="235" y="842"/>
                  </a:lnTo>
                  <a:lnTo>
                    <a:pt x="230" y="835"/>
                  </a:lnTo>
                  <a:lnTo>
                    <a:pt x="226" y="828"/>
                  </a:lnTo>
                  <a:lnTo>
                    <a:pt x="220" y="808"/>
                  </a:lnTo>
                  <a:lnTo>
                    <a:pt x="219" y="786"/>
                  </a:lnTo>
                  <a:lnTo>
                    <a:pt x="223" y="766"/>
                  </a:lnTo>
                  <a:lnTo>
                    <a:pt x="232" y="747"/>
                  </a:lnTo>
                  <a:lnTo>
                    <a:pt x="238" y="739"/>
                  </a:lnTo>
                  <a:lnTo>
                    <a:pt x="245" y="734"/>
                  </a:lnTo>
                  <a:lnTo>
                    <a:pt x="253" y="729"/>
                  </a:lnTo>
                  <a:lnTo>
                    <a:pt x="262" y="725"/>
                  </a:lnTo>
                  <a:lnTo>
                    <a:pt x="271" y="722"/>
                  </a:lnTo>
                  <a:lnTo>
                    <a:pt x="280" y="719"/>
                  </a:lnTo>
                  <a:lnTo>
                    <a:pt x="288" y="717"/>
                  </a:lnTo>
                  <a:lnTo>
                    <a:pt x="297" y="714"/>
                  </a:lnTo>
                  <a:lnTo>
                    <a:pt x="296" y="686"/>
                  </a:lnTo>
                  <a:lnTo>
                    <a:pt x="302" y="660"/>
                  </a:lnTo>
                  <a:lnTo>
                    <a:pt x="312" y="636"/>
                  </a:lnTo>
                  <a:lnTo>
                    <a:pt x="326" y="612"/>
                  </a:lnTo>
                  <a:lnTo>
                    <a:pt x="340" y="589"/>
                  </a:lnTo>
                  <a:lnTo>
                    <a:pt x="353" y="565"/>
                  </a:lnTo>
                  <a:lnTo>
                    <a:pt x="363" y="540"/>
                  </a:lnTo>
                  <a:lnTo>
                    <a:pt x="367" y="512"/>
                  </a:lnTo>
                  <a:lnTo>
                    <a:pt x="372" y="482"/>
                  </a:lnTo>
                  <a:lnTo>
                    <a:pt x="377" y="452"/>
                  </a:lnTo>
                  <a:lnTo>
                    <a:pt x="384" y="423"/>
                  </a:lnTo>
                  <a:lnTo>
                    <a:pt x="401" y="398"/>
                  </a:lnTo>
                  <a:lnTo>
                    <a:pt x="407" y="388"/>
                  </a:lnTo>
                  <a:lnTo>
                    <a:pt x="412" y="377"/>
                  </a:lnTo>
                  <a:lnTo>
                    <a:pt x="419" y="367"/>
                  </a:lnTo>
                  <a:lnTo>
                    <a:pt x="424" y="355"/>
                  </a:lnTo>
                  <a:lnTo>
                    <a:pt x="430" y="345"/>
                  </a:lnTo>
                  <a:lnTo>
                    <a:pt x="437" y="335"/>
                  </a:lnTo>
                  <a:lnTo>
                    <a:pt x="446" y="325"/>
                  </a:lnTo>
                  <a:lnTo>
                    <a:pt x="456" y="316"/>
                  </a:lnTo>
                  <a:lnTo>
                    <a:pt x="472" y="297"/>
                  </a:lnTo>
                  <a:lnTo>
                    <a:pt x="489" y="281"/>
                  </a:lnTo>
                  <a:lnTo>
                    <a:pt x="508" y="265"/>
                  </a:lnTo>
                  <a:lnTo>
                    <a:pt x="528" y="253"/>
                  </a:lnTo>
                  <a:lnTo>
                    <a:pt x="549" y="241"/>
                  </a:lnTo>
                  <a:lnTo>
                    <a:pt x="570" y="230"/>
                  </a:lnTo>
                  <a:lnTo>
                    <a:pt x="592" y="220"/>
                  </a:lnTo>
                  <a:lnTo>
                    <a:pt x="612" y="210"/>
                  </a:lnTo>
                  <a:lnTo>
                    <a:pt x="625" y="207"/>
                  </a:lnTo>
                  <a:lnTo>
                    <a:pt x="638" y="205"/>
                  </a:lnTo>
                  <a:lnTo>
                    <a:pt x="652" y="203"/>
                  </a:lnTo>
                  <a:lnTo>
                    <a:pt x="666" y="202"/>
                  </a:lnTo>
                  <a:lnTo>
                    <a:pt x="680" y="201"/>
                  </a:lnTo>
                  <a:lnTo>
                    <a:pt x="694" y="201"/>
                  </a:lnTo>
                  <a:lnTo>
                    <a:pt x="708" y="201"/>
                  </a:lnTo>
                  <a:lnTo>
                    <a:pt x="722" y="202"/>
                  </a:lnTo>
                  <a:lnTo>
                    <a:pt x="717" y="200"/>
                  </a:lnTo>
                  <a:lnTo>
                    <a:pt x="712" y="197"/>
                  </a:lnTo>
                  <a:lnTo>
                    <a:pt x="707" y="195"/>
                  </a:lnTo>
                  <a:lnTo>
                    <a:pt x="700" y="192"/>
                  </a:lnTo>
                  <a:lnTo>
                    <a:pt x="695" y="190"/>
                  </a:lnTo>
                  <a:lnTo>
                    <a:pt x="689" y="186"/>
                  </a:lnTo>
                  <a:lnTo>
                    <a:pt x="684" y="182"/>
                  </a:lnTo>
                  <a:lnTo>
                    <a:pt x="679" y="177"/>
                  </a:lnTo>
                  <a:lnTo>
                    <a:pt x="674" y="177"/>
                  </a:lnTo>
                  <a:lnTo>
                    <a:pt x="669" y="176"/>
                  </a:lnTo>
                  <a:lnTo>
                    <a:pt x="664" y="174"/>
                  </a:lnTo>
                  <a:lnTo>
                    <a:pt x="659" y="173"/>
                  </a:lnTo>
                  <a:lnTo>
                    <a:pt x="654" y="172"/>
                  </a:lnTo>
                  <a:lnTo>
                    <a:pt x="649" y="171"/>
                  </a:lnTo>
                  <a:lnTo>
                    <a:pt x="643" y="168"/>
                  </a:lnTo>
                  <a:lnTo>
                    <a:pt x="640" y="166"/>
                  </a:lnTo>
                  <a:lnTo>
                    <a:pt x="655" y="163"/>
                  </a:lnTo>
                  <a:lnTo>
                    <a:pt x="670" y="163"/>
                  </a:lnTo>
                  <a:lnTo>
                    <a:pt x="685" y="163"/>
                  </a:lnTo>
                  <a:lnTo>
                    <a:pt x="700" y="164"/>
                  </a:lnTo>
                  <a:lnTo>
                    <a:pt x="716" y="167"/>
                  </a:lnTo>
                  <a:lnTo>
                    <a:pt x="731" y="171"/>
                  </a:lnTo>
                  <a:lnTo>
                    <a:pt x="745" y="173"/>
                  </a:lnTo>
                  <a:lnTo>
                    <a:pt x="760" y="176"/>
                  </a:lnTo>
                  <a:lnTo>
                    <a:pt x="746" y="168"/>
                  </a:lnTo>
                  <a:lnTo>
                    <a:pt x="731" y="162"/>
                  </a:lnTo>
                  <a:lnTo>
                    <a:pt x="716" y="155"/>
                  </a:lnTo>
                  <a:lnTo>
                    <a:pt x="700" y="149"/>
                  </a:lnTo>
                  <a:lnTo>
                    <a:pt x="684" y="144"/>
                  </a:lnTo>
                  <a:lnTo>
                    <a:pt x="668" y="139"/>
                  </a:lnTo>
                  <a:lnTo>
                    <a:pt x="651" y="134"/>
                  </a:lnTo>
                  <a:lnTo>
                    <a:pt x="636" y="128"/>
                  </a:lnTo>
                  <a:lnTo>
                    <a:pt x="631" y="128"/>
                  </a:lnTo>
                  <a:lnTo>
                    <a:pt x="626" y="126"/>
                  </a:lnTo>
                  <a:lnTo>
                    <a:pt x="621" y="125"/>
                  </a:lnTo>
                  <a:lnTo>
                    <a:pt x="616" y="124"/>
                  </a:lnTo>
                  <a:lnTo>
                    <a:pt x="611" y="124"/>
                  </a:lnTo>
                  <a:lnTo>
                    <a:pt x="606" y="123"/>
                  </a:lnTo>
                  <a:lnTo>
                    <a:pt x="601" y="121"/>
                  </a:lnTo>
                  <a:lnTo>
                    <a:pt x="595" y="120"/>
                  </a:lnTo>
                  <a:lnTo>
                    <a:pt x="608" y="116"/>
                  </a:lnTo>
                  <a:lnTo>
                    <a:pt x="621" y="112"/>
                  </a:lnTo>
                  <a:lnTo>
                    <a:pt x="635" y="111"/>
                  </a:lnTo>
                  <a:lnTo>
                    <a:pt x="650" y="111"/>
                  </a:lnTo>
                  <a:lnTo>
                    <a:pt x="664" y="111"/>
                  </a:lnTo>
                  <a:lnTo>
                    <a:pt x="679" y="112"/>
                  </a:lnTo>
                  <a:lnTo>
                    <a:pt x="694" y="114"/>
                  </a:lnTo>
                  <a:lnTo>
                    <a:pt x="708" y="115"/>
                  </a:lnTo>
                  <a:lnTo>
                    <a:pt x="722" y="118"/>
                  </a:lnTo>
                  <a:lnTo>
                    <a:pt x="736" y="121"/>
                  </a:lnTo>
                  <a:lnTo>
                    <a:pt x="750" y="125"/>
                  </a:lnTo>
                  <a:lnTo>
                    <a:pt x="764" y="130"/>
                  </a:lnTo>
                  <a:lnTo>
                    <a:pt x="776" y="135"/>
                  </a:lnTo>
                  <a:lnTo>
                    <a:pt x="790" y="140"/>
                  </a:lnTo>
                  <a:lnTo>
                    <a:pt x="803" y="147"/>
                  </a:lnTo>
                  <a:lnTo>
                    <a:pt x="815" y="153"/>
                  </a:lnTo>
                  <a:lnTo>
                    <a:pt x="808" y="139"/>
                  </a:lnTo>
                  <a:lnTo>
                    <a:pt x="798" y="126"/>
                  </a:lnTo>
                  <a:lnTo>
                    <a:pt x="786" y="114"/>
                  </a:lnTo>
                  <a:lnTo>
                    <a:pt x="774" y="101"/>
                  </a:lnTo>
                  <a:lnTo>
                    <a:pt x="761" y="88"/>
                  </a:lnTo>
                  <a:lnTo>
                    <a:pt x="747" y="77"/>
                  </a:lnTo>
                  <a:lnTo>
                    <a:pt x="734" y="66"/>
                  </a:lnTo>
                  <a:lnTo>
                    <a:pt x="722" y="56"/>
                  </a:lnTo>
                  <a:lnTo>
                    <a:pt x="738" y="58"/>
                  </a:lnTo>
                  <a:lnTo>
                    <a:pt x="753" y="63"/>
                  </a:lnTo>
                  <a:lnTo>
                    <a:pt x="769" y="70"/>
                  </a:lnTo>
                  <a:lnTo>
                    <a:pt x="783" y="77"/>
                  </a:lnTo>
                  <a:lnTo>
                    <a:pt x="795" y="86"/>
                  </a:lnTo>
                  <a:lnTo>
                    <a:pt x="809" y="96"/>
                  </a:lnTo>
                  <a:lnTo>
                    <a:pt x="822" y="106"/>
                  </a:lnTo>
                  <a:lnTo>
                    <a:pt x="836" y="115"/>
                  </a:lnTo>
                  <a:lnTo>
                    <a:pt x="844" y="123"/>
                  </a:lnTo>
                  <a:lnTo>
                    <a:pt x="855" y="130"/>
                  </a:lnTo>
                  <a:lnTo>
                    <a:pt x="863" y="138"/>
                  </a:lnTo>
                  <a:lnTo>
                    <a:pt x="871" y="147"/>
                  </a:lnTo>
                  <a:lnTo>
                    <a:pt x="880" y="154"/>
                  </a:lnTo>
                  <a:lnTo>
                    <a:pt x="887" y="163"/>
                  </a:lnTo>
                  <a:lnTo>
                    <a:pt x="895" y="173"/>
                  </a:lnTo>
                  <a:lnTo>
                    <a:pt x="901" y="182"/>
                  </a:lnTo>
                  <a:lnTo>
                    <a:pt x="896" y="164"/>
                  </a:lnTo>
                  <a:lnTo>
                    <a:pt x="891" y="147"/>
                  </a:lnTo>
                  <a:lnTo>
                    <a:pt x="886" y="130"/>
                  </a:lnTo>
                  <a:lnTo>
                    <a:pt x="880" y="112"/>
                  </a:lnTo>
                  <a:lnTo>
                    <a:pt x="873" y="96"/>
                  </a:lnTo>
                  <a:lnTo>
                    <a:pt x="867" y="78"/>
                  </a:lnTo>
                  <a:lnTo>
                    <a:pt x="861" y="62"/>
                  </a:lnTo>
                  <a:lnTo>
                    <a:pt x="853" y="44"/>
                  </a:lnTo>
                  <a:lnTo>
                    <a:pt x="862" y="49"/>
                  </a:lnTo>
                  <a:lnTo>
                    <a:pt x="872" y="56"/>
                  </a:lnTo>
                  <a:lnTo>
                    <a:pt x="881" y="63"/>
                  </a:lnTo>
                  <a:lnTo>
                    <a:pt x="890" y="72"/>
                  </a:lnTo>
                  <a:lnTo>
                    <a:pt x="898" y="81"/>
                  </a:lnTo>
                  <a:lnTo>
                    <a:pt x="906" y="91"/>
                  </a:lnTo>
                  <a:lnTo>
                    <a:pt x="914" y="101"/>
                  </a:lnTo>
                  <a:lnTo>
                    <a:pt x="920" y="111"/>
                  </a:lnTo>
                  <a:lnTo>
                    <a:pt x="918" y="92"/>
                  </a:lnTo>
                  <a:lnTo>
                    <a:pt x="914" y="73"/>
                  </a:lnTo>
                  <a:lnTo>
                    <a:pt x="909" y="56"/>
                  </a:lnTo>
                  <a:lnTo>
                    <a:pt x="901" y="38"/>
                  </a:lnTo>
                  <a:lnTo>
                    <a:pt x="903" y="28"/>
                  </a:lnTo>
                  <a:lnTo>
                    <a:pt x="901" y="19"/>
                  </a:lnTo>
                  <a:lnTo>
                    <a:pt x="898" y="9"/>
                  </a:lnTo>
                  <a:lnTo>
                    <a:pt x="896" y="0"/>
                  </a:lnTo>
                  <a:lnTo>
                    <a:pt x="903" y="6"/>
                  </a:lnTo>
                  <a:lnTo>
                    <a:pt x="908" y="15"/>
                  </a:lnTo>
                  <a:lnTo>
                    <a:pt x="913" y="23"/>
                  </a:lnTo>
                  <a:lnTo>
                    <a:pt x="919" y="29"/>
                  </a:lnTo>
                  <a:lnTo>
                    <a:pt x="923" y="42"/>
                  </a:lnTo>
                  <a:lnTo>
                    <a:pt x="929" y="53"/>
                  </a:lnTo>
                  <a:lnTo>
                    <a:pt x="935" y="66"/>
                  </a:lnTo>
                  <a:lnTo>
                    <a:pt x="942" y="77"/>
                  </a:lnTo>
                  <a:lnTo>
                    <a:pt x="948" y="88"/>
                  </a:lnTo>
                  <a:lnTo>
                    <a:pt x="956" y="100"/>
                  </a:lnTo>
                  <a:lnTo>
                    <a:pt x="962" y="111"/>
                  </a:lnTo>
                  <a:lnTo>
                    <a:pt x="968" y="123"/>
                  </a:lnTo>
                  <a:lnTo>
                    <a:pt x="973" y="134"/>
                  </a:lnTo>
                  <a:lnTo>
                    <a:pt x="977" y="145"/>
                  </a:lnTo>
                  <a:lnTo>
                    <a:pt x="982" y="155"/>
                  </a:lnTo>
                  <a:lnTo>
                    <a:pt x="987" y="166"/>
                  </a:lnTo>
                  <a:lnTo>
                    <a:pt x="992" y="177"/>
                  </a:lnTo>
                  <a:lnTo>
                    <a:pt x="999" y="187"/>
                  </a:lnTo>
                  <a:lnTo>
                    <a:pt x="1004" y="197"/>
                  </a:lnTo>
                  <a:lnTo>
                    <a:pt x="1009" y="209"/>
                  </a:lnTo>
                  <a:lnTo>
                    <a:pt x="1011" y="178"/>
                  </a:lnTo>
                  <a:lnTo>
                    <a:pt x="1010" y="147"/>
                  </a:lnTo>
                  <a:lnTo>
                    <a:pt x="1005" y="118"/>
                  </a:lnTo>
                  <a:lnTo>
                    <a:pt x="997" y="90"/>
                  </a:lnTo>
                  <a:lnTo>
                    <a:pt x="1010" y="107"/>
                  </a:lnTo>
                  <a:lnTo>
                    <a:pt x="1019" y="126"/>
                  </a:lnTo>
                  <a:lnTo>
                    <a:pt x="1025" y="148"/>
                  </a:lnTo>
                  <a:lnTo>
                    <a:pt x="1033" y="168"/>
                  </a:lnTo>
                  <a:lnTo>
                    <a:pt x="1035" y="136"/>
                  </a:lnTo>
                  <a:lnTo>
                    <a:pt x="1034" y="106"/>
                  </a:lnTo>
                  <a:lnTo>
                    <a:pt x="1029" y="76"/>
                  </a:lnTo>
                  <a:lnTo>
                    <a:pt x="1021" y="48"/>
                  </a:lnTo>
                  <a:lnTo>
                    <a:pt x="1034" y="59"/>
                  </a:lnTo>
                  <a:lnTo>
                    <a:pt x="1043" y="72"/>
                  </a:lnTo>
                  <a:lnTo>
                    <a:pt x="1049" y="86"/>
                  </a:lnTo>
                  <a:lnTo>
                    <a:pt x="1054" y="100"/>
                  </a:lnTo>
                  <a:lnTo>
                    <a:pt x="1058" y="115"/>
                  </a:lnTo>
                  <a:lnTo>
                    <a:pt x="1062" y="131"/>
                  </a:lnTo>
                  <a:lnTo>
                    <a:pt x="1066" y="145"/>
                  </a:lnTo>
                  <a:lnTo>
                    <a:pt x="1071" y="161"/>
                  </a:lnTo>
                  <a:lnTo>
                    <a:pt x="1072" y="173"/>
                  </a:lnTo>
                  <a:lnTo>
                    <a:pt x="1072" y="187"/>
                  </a:lnTo>
                  <a:lnTo>
                    <a:pt x="1071" y="200"/>
                  </a:lnTo>
                  <a:lnTo>
                    <a:pt x="1071" y="212"/>
                  </a:lnTo>
                  <a:lnTo>
                    <a:pt x="1072" y="214"/>
                  </a:lnTo>
                  <a:lnTo>
                    <a:pt x="1074" y="214"/>
                  </a:lnTo>
                  <a:lnTo>
                    <a:pt x="1077" y="214"/>
                  </a:lnTo>
                  <a:lnTo>
                    <a:pt x="1078" y="212"/>
                  </a:lnTo>
                  <a:lnTo>
                    <a:pt x="1085" y="200"/>
                  </a:lnTo>
                  <a:lnTo>
                    <a:pt x="1092" y="188"/>
                  </a:lnTo>
                  <a:lnTo>
                    <a:pt x="1098" y="177"/>
                  </a:lnTo>
                  <a:lnTo>
                    <a:pt x="1106" y="164"/>
                  </a:lnTo>
                  <a:lnTo>
                    <a:pt x="1109" y="166"/>
                  </a:lnTo>
                  <a:lnTo>
                    <a:pt x="1111" y="164"/>
                  </a:lnTo>
                  <a:lnTo>
                    <a:pt x="1112" y="161"/>
                  </a:lnTo>
                  <a:lnTo>
                    <a:pt x="1115" y="158"/>
                  </a:lnTo>
                  <a:lnTo>
                    <a:pt x="1119" y="147"/>
                  </a:lnTo>
                  <a:lnTo>
                    <a:pt x="1122" y="134"/>
                  </a:lnTo>
                  <a:lnTo>
                    <a:pt x="1125" y="123"/>
                  </a:lnTo>
                  <a:lnTo>
                    <a:pt x="1125" y="109"/>
                  </a:lnTo>
                  <a:lnTo>
                    <a:pt x="1140" y="138"/>
                  </a:lnTo>
                  <a:lnTo>
                    <a:pt x="1146" y="169"/>
                  </a:lnTo>
                  <a:lnTo>
                    <a:pt x="1148" y="205"/>
                  </a:lnTo>
                  <a:lnTo>
                    <a:pt x="1149" y="239"/>
                  </a:lnTo>
                  <a:lnTo>
                    <a:pt x="1157" y="231"/>
                  </a:lnTo>
                  <a:lnTo>
                    <a:pt x="1164" y="224"/>
                  </a:lnTo>
                  <a:lnTo>
                    <a:pt x="1170" y="215"/>
                  </a:lnTo>
                  <a:lnTo>
                    <a:pt x="1177" y="205"/>
                  </a:lnTo>
                  <a:lnTo>
                    <a:pt x="1182" y="196"/>
                  </a:lnTo>
                  <a:lnTo>
                    <a:pt x="1187" y="186"/>
                  </a:lnTo>
                  <a:lnTo>
                    <a:pt x="1191" y="174"/>
                  </a:lnTo>
                  <a:lnTo>
                    <a:pt x="1193" y="164"/>
                  </a:lnTo>
                  <a:lnTo>
                    <a:pt x="1197" y="187"/>
                  </a:lnTo>
                  <a:lnTo>
                    <a:pt x="1198" y="211"/>
                  </a:lnTo>
                  <a:lnTo>
                    <a:pt x="1197" y="235"/>
                  </a:lnTo>
                  <a:lnTo>
                    <a:pt x="1194" y="258"/>
                  </a:lnTo>
                  <a:lnTo>
                    <a:pt x="1202" y="246"/>
                  </a:lnTo>
                  <a:lnTo>
                    <a:pt x="1208" y="234"/>
                  </a:lnTo>
                  <a:lnTo>
                    <a:pt x="1215" y="221"/>
                  </a:lnTo>
                  <a:lnTo>
                    <a:pt x="1221" y="207"/>
                  </a:lnTo>
                  <a:lnTo>
                    <a:pt x="1226" y="195"/>
                  </a:lnTo>
                  <a:lnTo>
                    <a:pt x="1231" y="181"/>
                  </a:lnTo>
                  <a:lnTo>
                    <a:pt x="1237" y="167"/>
                  </a:lnTo>
                  <a:lnTo>
                    <a:pt x="1244" y="154"/>
                  </a:lnTo>
                  <a:lnTo>
                    <a:pt x="1245" y="145"/>
                  </a:lnTo>
                  <a:lnTo>
                    <a:pt x="1248" y="135"/>
                  </a:lnTo>
                  <a:lnTo>
                    <a:pt x="1249" y="126"/>
                  </a:lnTo>
                  <a:lnTo>
                    <a:pt x="1250" y="116"/>
                  </a:lnTo>
                  <a:lnTo>
                    <a:pt x="1259" y="130"/>
                  </a:lnTo>
                  <a:lnTo>
                    <a:pt x="1261" y="148"/>
                  </a:lnTo>
                  <a:lnTo>
                    <a:pt x="1260" y="167"/>
                  </a:lnTo>
                  <a:lnTo>
                    <a:pt x="1259" y="186"/>
                  </a:lnTo>
                  <a:lnTo>
                    <a:pt x="1258" y="200"/>
                  </a:lnTo>
                  <a:lnTo>
                    <a:pt x="1259" y="214"/>
                  </a:lnTo>
                  <a:lnTo>
                    <a:pt x="1260" y="227"/>
                  </a:lnTo>
                  <a:lnTo>
                    <a:pt x="1256" y="241"/>
                  </a:lnTo>
                  <a:lnTo>
                    <a:pt x="1265" y="235"/>
                  </a:lnTo>
                  <a:lnTo>
                    <a:pt x="1275" y="227"/>
                  </a:lnTo>
                  <a:lnTo>
                    <a:pt x="1284" y="221"/>
                  </a:lnTo>
                  <a:lnTo>
                    <a:pt x="1294" y="214"/>
                  </a:lnTo>
                  <a:lnTo>
                    <a:pt x="1303" y="207"/>
                  </a:lnTo>
                  <a:lnTo>
                    <a:pt x="1313" y="201"/>
                  </a:lnTo>
                  <a:lnTo>
                    <a:pt x="1323" y="195"/>
                  </a:lnTo>
                  <a:lnTo>
                    <a:pt x="1333" y="188"/>
                  </a:lnTo>
                  <a:lnTo>
                    <a:pt x="1331" y="195"/>
                  </a:lnTo>
                  <a:lnTo>
                    <a:pt x="1325" y="200"/>
                  </a:lnTo>
                  <a:lnTo>
                    <a:pt x="1318" y="205"/>
                  </a:lnTo>
                  <a:lnTo>
                    <a:pt x="1316" y="211"/>
                  </a:lnTo>
                  <a:lnTo>
                    <a:pt x="1307" y="219"/>
                  </a:lnTo>
                  <a:lnTo>
                    <a:pt x="1301" y="227"/>
                  </a:lnTo>
                  <a:lnTo>
                    <a:pt x="1294" y="236"/>
                  </a:lnTo>
                  <a:lnTo>
                    <a:pt x="1285" y="244"/>
                  </a:lnTo>
                  <a:lnTo>
                    <a:pt x="1283" y="254"/>
                  </a:lnTo>
                  <a:lnTo>
                    <a:pt x="1277" y="262"/>
                  </a:lnTo>
                  <a:lnTo>
                    <a:pt x="1269" y="268"/>
                  </a:lnTo>
                  <a:lnTo>
                    <a:pt x="1264" y="277"/>
                  </a:lnTo>
                  <a:lnTo>
                    <a:pt x="1260" y="284"/>
                  </a:lnTo>
                  <a:lnTo>
                    <a:pt x="1255" y="291"/>
                  </a:lnTo>
                  <a:lnTo>
                    <a:pt x="1250" y="298"/>
                  </a:lnTo>
                  <a:lnTo>
                    <a:pt x="1245" y="306"/>
                  </a:lnTo>
                  <a:lnTo>
                    <a:pt x="1251" y="306"/>
                  </a:lnTo>
                  <a:lnTo>
                    <a:pt x="1256" y="303"/>
                  </a:lnTo>
                  <a:lnTo>
                    <a:pt x="1263" y="302"/>
                  </a:lnTo>
                  <a:lnTo>
                    <a:pt x="1269" y="300"/>
                  </a:lnTo>
                  <a:lnTo>
                    <a:pt x="1274" y="297"/>
                  </a:lnTo>
                  <a:lnTo>
                    <a:pt x="1280" y="294"/>
                  </a:lnTo>
                  <a:lnTo>
                    <a:pt x="1285" y="292"/>
                  </a:lnTo>
                  <a:lnTo>
                    <a:pt x="1292" y="291"/>
                  </a:lnTo>
                  <a:lnTo>
                    <a:pt x="1304" y="289"/>
                  </a:lnTo>
                  <a:lnTo>
                    <a:pt x="1323" y="286"/>
                  </a:lnTo>
                  <a:lnTo>
                    <a:pt x="1345" y="282"/>
                  </a:lnTo>
                  <a:lnTo>
                    <a:pt x="1365" y="279"/>
                  </a:lnTo>
                  <a:lnTo>
                    <a:pt x="1379" y="278"/>
                  </a:lnTo>
                  <a:lnTo>
                    <a:pt x="1383" y="279"/>
                  </a:lnTo>
                  <a:lnTo>
                    <a:pt x="1371" y="286"/>
                  </a:lnTo>
                  <a:lnTo>
                    <a:pt x="1341" y="298"/>
                  </a:lnTo>
                  <a:lnTo>
                    <a:pt x="1330" y="302"/>
                  </a:lnTo>
                  <a:lnTo>
                    <a:pt x="1318" y="308"/>
                  </a:lnTo>
                  <a:lnTo>
                    <a:pt x="1308" y="313"/>
                  </a:lnTo>
                  <a:lnTo>
                    <a:pt x="1297" y="321"/>
                  </a:lnTo>
                  <a:lnTo>
                    <a:pt x="1287" y="327"/>
                  </a:lnTo>
                  <a:lnTo>
                    <a:pt x="1277" y="335"/>
                  </a:lnTo>
                  <a:lnTo>
                    <a:pt x="1267" y="341"/>
                  </a:lnTo>
                  <a:lnTo>
                    <a:pt x="1256" y="348"/>
                  </a:lnTo>
                  <a:lnTo>
                    <a:pt x="1273" y="346"/>
                  </a:lnTo>
                  <a:lnTo>
                    <a:pt x="1291" y="345"/>
                  </a:lnTo>
                  <a:lnTo>
                    <a:pt x="1308" y="344"/>
                  </a:lnTo>
                  <a:lnTo>
                    <a:pt x="1326" y="342"/>
                  </a:lnTo>
                  <a:lnTo>
                    <a:pt x="1342" y="342"/>
                  </a:lnTo>
                  <a:lnTo>
                    <a:pt x="1360" y="341"/>
                  </a:lnTo>
                  <a:lnTo>
                    <a:pt x="1378" y="340"/>
                  </a:lnTo>
                  <a:lnTo>
                    <a:pt x="1394" y="339"/>
                  </a:lnTo>
                  <a:lnTo>
                    <a:pt x="1385" y="342"/>
                  </a:lnTo>
                  <a:lnTo>
                    <a:pt x="1378" y="345"/>
                  </a:lnTo>
                  <a:lnTo>
                    <a:pt x="1369" y="348"/>
                  </a:lnTo>
                  <a:lnTo>
                    <a:pt x="1360" y="351"/>
                  </a:lnTo>
                  <a:lnTo>
                    <a:pt x="1351" y="354"/>
                  </a:lnTo>
                  <a:lnTo>
                    <a:pt x="1344" y="356"/>
                  </a:lnTo>
                  <a:lnTo>
                    <a:pt x="1335" y="360"/>
                  </a:lnTo>
                  <a:lnTo>
                    <a:pt x="1327" y="364"/>
                  </a:lnTo>
                  <a:lnTo>
                    <a:pt x="1316" y="367"/>
                  </a:lnTo>
                  <a:lnTo>
                    <a:pt x="1304" y="369"/>
                  </a:lnTo>
                  <a:lnTo>
                    <a:pt x="1292" y="372"/>
                  </a:lnTo>
                  <a:lnTo>
                    <a:pt x="1280" y="374"/>
                  </a:lnTo>
                  <a:lnTo>
                    <a:pt x="1269" y="377"/>
                  </a:lnTo>
                  <a:lnTo>
                    <a:pt x="1258" y="379"/>
                  </a:lnTo>
                  <a:lnTo>
                    <a:pt x="1246" y="382"/>
                  </a:lnTo>
                  <a:lnTo>
                    <a:pt x="1236" y="385"/>
                  </a:lnTo>
                  <a:lnTo>
                    <a:pt x="1248" y="418"/>
                  </a:lnTo>
                  <a:lnTo>
                    <a:pt x="1255" y="452"/>
                  </a:lnTo>
                  <a:lnTo>
                    <a:pt x="1261" y="488"/>
                  </a:lnTo>
                  <a:lnTo>
                    <a:pt x="1267" y="522"/>
                  </a:lnTo>
                  <a:lnTo>
                    <a:pt x="1268" y="528"/>
                  </a:lnTo>
                  <a:lnTo>
                    <a:pt x="1267" y="533"/>
                  </a:lnTo>
                  <a:lnTo>
                    <a:pt x="1265" y="538"/>
                  </a:lnTo>
                  <a:lnTo>
                    <a:pt x="1263" y="543"/>
                  </a:lnTo>
                  <a:lnTo>
                    <a:pt x="1261" y="569"/>
                  </a:lnTo>
                  <a:lnTo>
                    <a:pt x="1260" y="594"/>
                  </a:lnTo>
                  <a:lnTo>
                    <a:pt x="1255" y="619"/>
                  </a:lnTo>
                  <a:lnTo>
                    <a:pt x="1245" y="641"/>
                  </a:lnTo>
                  <a:lnTo>
                    <a:pt x="1250" y="663"/>
                  </a:lnTo>
                  <a:lnTo>
                    <a:pt x="1258" y="686"/>
                  </a:lnTo>
                  <a:lnTo>
                    <a:pt x="1265" y="708"/>
                  </a:lnTo>
                  <a:lnTo>
                    <a:pt x="1270" y="732"/>
                  </a:lnTo>
                  <a:lnTo>
                    <a:pt x="1282" y="760"/>
                  </a:lnTo>
                  <a:lnTo>
                    <a:pt x="1287" y="791"/>
                  </a:lnTo>
                  <a:lnTo>
                    <a:pt x="1288" y="823"/>
                  </a:lnTo>
                  <a:lnTo>
                    <a:pt x="1288" y="856"/>
                  </a:lnTo>
                  <a:lnTo>
                    <a:pt x="1283" y="883"/>
                  </a:lnTo>
                  <a:lnTo>
                    <a:pt x="1278" y="910"/>
                  </a:lnTo>
                  <a:lnTo>
                    <a:pt x="1270" y="936"/>
                  </a:lnTo>
                  <a:lnTo>
                    <a:pt x="1259" y="962"/>
                  </a:lnTo>
                  <a:lnTo>
                    <a:pt x="1255" y="979"/>
                  </a:lnTo>
                  <a:lnTo>
                    <a:pt x="1251" y="997"/>
                  </a:lnTo>
                  <a:lnTo>
                    <a:pt x="1249" y="1016"/>
                  </a:lnTo>
                  <a:lnTo>
                    <a:pt x="1249" y="1035"/>
                  </a:lnTo>
                  <a:lnTo>
                    <a:pt x="1265" y="1038"/>
                  </a:lnTo>
                  <a:lnTo>
                    <a:pt x="1280" y="1040"/>
                  </a:lnTo>
                  <a:lnTo>
                    <a:pt x="1296" y="1045"/>
                  </a:lnTo>
                  <a:lnTo>
                    <a:pt x="1311" y="1051"/>
                  </a:lnTo>
                  <a:lnTo>
                    <a:pt x="1325" y="1059"/>
                  </a:lnTo>
                  <a:lnTo>
                    <a:pt x="1337" y="1069"/>
                  </a:lnTo>
                  <a:lnTo>
                    <a:pt x="1349" y="1081"/>
                  </a:lnTo>
                  <a:lnTo>
                    <a:pt x="1359" y="1094"/>
                  </a:lnTo>
                  <a:lnTo>
                    <a:pt x="1368" y="1111"/>
                  </a:lnTo>
                  <a:lnTo>
                    <a:pt x="1371" y="1130"/>
                  </a:lnTo>
                  <a:lnTo>
                    <a:pt x="1371" y="1149"/>
                  </a:lnTo>
                  <a:lnTo>
                    <a:pt x="1365" y="1168"/>
                  </a:lnTo>
                  <a:lnTo>
                    <a:pt x="1356" y="1183"/>
                  </a:lnTo>
                  <a:lnTo>
                    <a:pt x="1346" y="1196"/>
                  </a:lnTo>
                  <a:lnTo>
                    <a:pt x="1332" y="1204"/>
                  </a:lnTo>
                  <a:lnTo>
                    <a:pt x="1318" y="1211"/>
                  </a:lnTo>
                  <a:lnTo>
                    <a:pt x="1303" y="1217"/>
                  </a:lnTo>
                  <a:lnTo>
                    <a:pt x="1287" y="1221"/>
                  </a:lnTo>
                  <a:lnTo>
                    <a:pt x="1270" y="1225"/>
                  </a:lnTo>
                  <a:lnTo>
                    <a:pt x="1255" y="1228"/>
                  </a:lnTo>
                  <a:lnTo>
                    <a:pt x="1253" y="1254"/>
                  </a:lnTo>
                  <a:lnTo>
                    <a:pt x="1251" y="1279"/>
                  </a:lnTo>
                  <a:lnTo>
                    <a:pt x="1248" y="1303"/>
                  </a:lnTo>
                  <a:lnTo>
                    <a:pt x="1240" y="1327"/>
                  </a:lnTo>
                  <a:lnTo>
                    <a:pt x="1241" y="1359"/>
                  </a:lnTo>
                  <a:lnTo>
                    <a:pt x="1243" y="1389"/>
                  </a:lnTo>
                  <a:lnTo>
                    <a:pt x="1246" y="1419"/>
                  </a:lnTo>
                  <a:lnTo>
                    <a:pt x="1255" y="1448"/>
                  </a:lnTo>
                  <a:lnTo>
                    <a:pt x="1259" y="1462"/>
                  </a:lnTo>
                  <a:lnTo>
                    <a:pt x="1264" y="1475"/>
                  </a:lnTo>
                  <a:lnTo>
                    <a:pt x="1270" y="1486"/>
                  </a:lnTo>
                  <a:lnTo>
                    <a:pt x="1279" y="1496"/>
                  </a:lnTo>
                  <a:lnTo>
                    <a:pt x="1279" y="1499"/>
                  </a:lnTo>
                  <a:lnTo>
                    <a:pt x="1282" y="1500"/>
                  </a:lnTo>
                  <a:lnTo>
                    <a:pt x="1283" y="1503"/>
                  </a:lnTo>
                  <a:lnTo>
                    <a:pt x="1284" y="1505"/>
                  </a:lnTo>
                  <a:lnTo>
                    <a:pt x="1299" y="1541"/>
                  </a:lnTo>
                  <a:lnTo>
                    <a:pt x="1303" y="1580"/>
                  </a:lnTo>
                  <a:lnTo>
                    <a:pt x="1299" y="1619"/>
                  </a:lnTo>
                  <a:lnTo>
                    <a:pt x="1289" y="1657"/>
                  </a:lnTo>
                  <a:lnTo>
                    <a:pt x="1289" y="1663"/>
                  </a:lnTo>
                  <a:lnTo>
                    <a:pt x="1287" y="1669"/>
                  </a:lnTo>
                  <a:lnTo>
                    <a:pt x="1283" y="1675"/>
                  </a:lnTo>
                  <a:lnTo>
                    <a:pt x="1280" y="1681"/>
                  </a:lnTo>
                  <a:lnTo>
                    <a:pt x="1282" y="1701"/>
                  </a:lnTo>
                  <a:lnTo>
                    <a:pt x="1285" y="1720"/>
                  </a:lnTo>
                  <a:lnTo>
                    <a:pt x="1293" y="1736"/>
                  </a:lnTo>
                  <a:lnTo>
                    <a:pt x="1306" y="1752"/>
                  </a:lnTo>
                  <a:lnTo>
                    <a:pt x="1313" y="1793"/>
                  </a:lnTo>
                  <a:lnTo>
                    <a:pt x="1316" y="1836"/>
                  </a:lnTo>
                  <a:lnTo>
                    <a:pt x="1312" y="1881"/>
                  </a:lnTo>
                  <a:lnTo>
                    <a:pt x="1302" y="1920"/>
                  </a:lnTo>
                  <a:lnTo>
                    <a:pt x="1294" y="1937"/>
                  </a:lnTo>
                  <a:lnTo>
                    <a:pt x="1288" y="1956"/>
                  </a:lnTo>
                  <a:lnTo>
                    <a:pt x="1282" y="1977"/>
                  </a:lnTo>
                  <a:lnTo>
                    <a:pt x="1275" y="1996"/>
                  </a:lnTo>
                  <a:lnTo>
                    <a:pt x="1267" y="2013"/>
                  </a:lnTo>
                  <a:lnTo>
                    <a:pt x="1256" y="2030"/>
                  </a:lnTo>
                  <a:lnTo>
                    <a:pt x="1244" y="2045"/>
                  </a:lnTo>
                  <a:lnTo>
                    <a:pt x="1226" y="2056"/>
                  </a:lnTo>
                  <a:lnTo>
                    <a:pt x="1217" y="2064"/>
                  </a:lnTo>
                  <a:lnTo>
                    <a:pt x="1207" y="2069"/>
                  </a:lnTo>
                  <a:lnTo>
                    <a:pt x="1197" y="2074"/>
                  </a:lnTo>
                  <a:lnTo>
                    <a:pt x="1186" y="2076"/>
                  </a:lnTo>
                  <a:lnTo>
                    <a:pt x="1174" y="2079"/>
                  </a:lnTo>
                  <a:lnTo>
                    <a:pt x="1163" y="2081"/>
                  </a:lnTo>
                  <a:lnTo>
                    <a:pt x="1152" y="2084"/>
                  </a:lnTo>
                  <a:lnTo>
                    <a:pt x="1140" y="2087"/>
                  </a:lnTo>
                  <a:lnTo>
                    <a:pt x="1138" y="2100"/>
                  </a:lnTo>
                  <a:lnTo>
                    <a:pt x="1134" y="2113"/>
                  </a:lnTo>
                  <a:lnTo>
                    <a:pt x="1129" y="2127"/>
                  </a:lnTo>
                  <a:lnTo>
                    <a:pt x="1122" y="2140"/>
                  </a:lnTo>
                  <a:lnTo>
                    <a:pt x="1115" y="2151"/>
                  </a:lnTo>
                  <a:lnTo>
                    <a:pt x="1106" y="2162"/>
                  </a:lnTo>
                  <a:lnTo>
                    <a:pt x="1095" y="2171"/>
                  </a:lnTo>
                  <a:lnTo>
                    <a:pt x="1081" y="2178"/>
                  </a:lnTo>
                  <a:lnTo>
                    <a:pt x="1064" y="2186"/>
                  </a:lnTo>
                  <a:lnTo>
                    <a:pt x="1047" y="2191"/>
                  </a:lnTo>
                  <a:lnTo>
                    <a:pt x="1028" y="2195"/>
                  </a:lnTo>
                  <a:lnTo>
                    <a:pt x="1009" y="2199"/>
                  </a:lnTo>
                  <a:lnTo>
                    <a:pt x="990" y="2203"/>
                  </a:lnTo>
                  <a:lnTo>
                    <a:pt x="972" y="2208"/>
                  </a:lnTo>
                  <a:lnTo>
                    <a:pt x="954" y="2217"/>
                  </a:lnTo>
                  <a:lnTo>
                    <a:pt x="939" y="2229"/>
                  </a:lnTo>
                  <a:lnTo>
                    <a:pt x="918" y="2247"/>
                  </a:lnTo>
                  <a:lnTo>
                    <a:pt x="895" y="2262"/>
                  </a:lnTo>
                  <a:lnTo>
                    <a:pt x="871" y="2275"/>
                  </a:lnTo>
                  <a:lnTo>
                    <a:pt x="846" y="2286"/>
                  </a:lnTo>
                  <a:lnTo>
                    <a:pt x="820" y="2296"/>
                  </a:lnTo>
                  <a:lnTo>
                    <a:pt x="795" y="2306"/>
                  </a:lnTo>
                  <a:lnTo>
                    <a:pt x="770" y="2317"/>
                  </a:lnTo>
                  <a:lnTo>
                    <a:pt x="746" y="2328"/>
                  </a:lnTo>
                  <a:lnTo>
                    <a:pt x="740" y="2365"/>
                  </a:lnTo>
                  <a:lnTo>
                    <a:pt x="733" y="2409"/>
                  </a:lnTo>
                  <a:lnTo>
                    <a:pt x="728" y="2447"/>
                  </a:lnTo>
                  <a:lnTo>
                    <a:pt x="724" y="2464"/>
                  </a:lnTo>
                  <a:lnTo>
                    <a:pt x="719" y="2466"/>
                  </a:lnTo>
                  <a:lnTo>
                    <a:pt x="710" y="2469"/>
                  </a:lnTo>
                  <a:lnTo>
                    <a:pt x="697" y="2475"/>
                  </a:lnTo>
                  <a:lnTo>
                    <a:pt x="681" y="2480"/>
                  </a:lnTo>
                  <a:lnTo>
                    <a:pt x="665" y="2486"/>
                  </a:lnTo>
                  <a:lnTo>
                    <a:pt x="650" y="2491"/>
                  </a:lnTo>
                  <a:lnTo>
                    <a:pt x="637" y="2495"/>
                  </a:lnTo>
                  <a:lnTo>
                    <a:pt x="628" y="2496"/>
                  </a:lnTo>
                  <a:lnTo>
                    <a:pt x="635" y="2486"/>
                  </a:lnTo>
                  <a:lnTo>
                    <a:pt x="643" y="2476"/>
                  </a:lnTo>
                  <a:lnTo>
                    <a:pt x="654" y="2464"/>
                  </a:lnTo>
                  <a:lnTo>
                    <a:pt x="665" y="2453"/>
                  </a:lnTo>
                  <a:lnTo>
                    <a:pt x="674" y="2442"/>
                  </a:lnTo>
                  <a:lnTo>
                    <a:pt x="681" y="2432"/>
                  </a:lnTo>
                  <a:lnTo>
                    <a:pt x="686" y="2424"/>
                  </a:lnTo>
                  <a:lnTo>
                    <a:pt x="686" y="2418"/>
                  </a:lnTo>
                  <a:lnTo>
                    <a:pt x="681" y="2390"/>
                  </a:lnTo>
                  <a:lnTo>
                    <a:pt x="674" y="2352"/>
                  </a:lnTo>
                  <a:lnTo>
                    <a:pt x="668" y="2317"/>
                  </a:lnTo>
                  <a:lnTo>
                    <a:pt x="665" y="2298"/>
                  </a:lnTo>
                  <a:lnTo>
                    <a:pt x="671" y="2277"/>
                  </a:lnTo>
                  <a:lnTo>
                    <a:pt x="678" y="2256"/>
                  </a:lnTo>
                  <a:lnTo>
                    <a:pt x="685" y="2234"/>
                  </a:lnTo>
                  <a:lnTo>
                    <a:pt x="693" y="2213"/>
                  </a:lnTo>
                  <a:lnTo>
                    <a:pt x="700" y="2191"/>
                  </a:lnTo>
                  <a:lnTo>
                    <a:pt x="708" y="2170"/>
                  </a:lnTo>
                  <a:lnTo>
                    <a:pt x="714" y="2150"/>
                  </a:lnTo>
                  <a:lnTo>
                    <a:pt x="721" y="2129"/>
                  </a:lnTo>
                  <a:lnTo>
                    <a:pt x="698" y="2135"/>
                  </a:lnTo>
                  <a:lnTo>
                    <a:pt x="675" y="2138"/>
                  </a:lnTo>
                  <a:lnTo>
                    <a:pt x="651" y="2142"/>
                  </a:lnTo>
                  <a:lnTo>
                    <a:pt x="628" y="2146"/>
                  </a:lnTo>
                  <a:lnTo>
                    <a:pt x="604" y="2150"/>
                  </a:lnTo>
                  <a:lnTo>
                    <a:pt x="582" y="2152"/>
                  </a:lnTo>
                  <a:lnTo>
                    <a:pt x="558" y="2156"/>
                  </a:lnTo>
                  <a:lnTo>
                    <a:pt x="535" y="2160"/>
                  </a:lnTo>
                  <a:lnTo>
                    <a:pt x="528" y="2174"/>
                  </a:lnTo>
                  <a:lnTo>
                    <a:pt x="522" y="2188"/>
                  </a:lnTo>
                  <a:lnTo>
                    <a:pt x="517" y="2202"/>
                  </a:lnTo>
                  <a:lnTo>
                    <a:pt x="513" y="2217"/>
                  </a:lnTo>
                  <a:lnTo>
                    <a:pt x="510" y="2232"/>
                  </a:lnTo>
                  <a:lnTo>
                    <a:pt x="506" y="2246"/>
                  </a:lnTo>
                  <a:lnTo>
                    <a:pt x="502" y="2261"/>
                  </a:lnTo>
                  <a:lnTo>
                    <a:pt x="497" y="2276"/>
                  </a:lnTo>
                  <a:lnTo>
                    <a:pt x="486" y="2275"/>
                  </a:lnTo>
                  <a:lnTo>
                    <a:pt x="472" y="2276"/>
                  </a:lnTo>
                  <a:lnTo>
                    <a:pt x="456" y="2279"/>
                  </a:lnTo>
                  <a:lnTo>
                    <a:pt x="440" y="2282"/>
                  </a:lnTo>
                  <a:lnTo>
                    <a:pt x="424" y="2286"/>
                  </a:lnTo>
                  <a:lnTo>
                    <a:pt x="411" y="2290"/>
                  </a:lnTo>
                  <a:lnTo>
                    <a:pt x="400" y="2293"/>
                  </a:lnTo>
                  <a:lnTo>
                    <a:pt x="393" y="2294"/>
                  </a:lnTo>
                  <a:lnTo>
                    <a:pt x="395" y="2290"/>
                  </a:lnTo>
                  <a:lnTo>
                    <a:pt x="400" y="2284"/>
                  </a:lnTo>
                  <a:lnTo>
                    <a:pt x="407" y="2274"/>
                  </a:lnTo>
                  <a:lnTo>
                    <a:pt x="417" y="2261"/>
                  </a:lnTo>
                  <a:lnTo>
                    <a:pt x="427" y="2248"/>
                  </a:lnTo>
                  <a:lnTo>
                    <a:pt x="437" y="2236"/>
                  </a:lnTo>
                  <a:lnTo>
                    <a:pt x="446" y="2223"/>
                  </a:lnTo>
                  <a:lnTo>
                    <a:pt x="454" y="2213"/>
                  </a:lnTo>
                  <a:lnTo>
                    <a:pt x="453" y="2190"/>
                  </a:lnTo>
                  <a:lnTo>
                    <a:pt x="451" y="2169"/>
                  </a:lnTo>
                  <a:lnTo>
                    <a:pt x="451" y="2148"/>
                  </a:lnTo>
                  <a:lnTo>
                    <a:pt x="454" y="2126"/>
                  </a:lnTo>
                  <a:lnTo>
                    <a:pt x="460" y="2119"/>
                  </a:lnTo>
                  <a:lnTo>
                    <a:pt x="467" y="2112"/>
                  </a:lnTo>
                  <a:lnTo>
                    <a:pt x="473" y="2104"/>
                  </a:lnTo>
                  <a:lnTo>
                    <a:pt x="479" y="2097"/>
                  </a:lnTo>
                  <a:lnTo>
                    <a:pt x="486" y="2089"/>
                  </a:lnTo>
                  <a:lnTo>
                    <a:pt x="492" y="2081"/>
                  </a:lnTo>
                  <a:lnTo>
                    <a:pt x="499" y="2074"/>
                  </a:lnTo>
                  <a:lnTo>
                    <a:pt x="507" y="2068"/>
                  </a:lnTo>
                  <a:lnTo>
                    <a:pt x="494" y="2055"/>
                  </a:lnTo>
                  <a:lnTo>
                    <a:pt x="484" y="2041"/>
                  </a:lnTo>
                  <a:lnTo>
                    <a:pt x="478" y="2026"/>
                  </a:lnTo>
                  <a:lnTo>
                    <a:pt x="474" y="2009"/>
                  </a:lnTo>
                  <a:lnTo>
                    <a:pt x="472" y="1993"/>
                  </a:lnTo>
                  <a:lnTo>
                    <a:pt x="472" y="1975"/>
                  </a:lnTo>
                  <a:lnTo>
                    <a:pt x="472" y="1958"/>
                  </a:lnTo>
                  <a:lnTo>
                    <a:pt x="474" y="1940"/>
                  </a:lnTo>
                  <a:lnTo>
                    <a:pt x="462" y="1942"/>
                  </a:lnTo>
                  <a:lnTo>
                    <a:pt x="449" y="1946"/>
                  </a:lnTo>
                  <a:lnTo>
                    <a:pt x="437" y="1949"/>
                  </a:lnTo>
                  <a:lnTo>
                    <a:pt x="425" y="1951"/>
                  </a:lnTo>
                  <a:lnTo>
                    <a:pt x="412" y="1954"/>
                  </a:lnTo>
                  <a:lnTo>
                    <a:pt x="400" y="1956"/>
                  </a:lnTo>
                  <a:lnTo>
                    <a:pt x="387" y="1959"/>
                  </a:lnTo>
                  <a:lnTo>
                    <a:pt x="374" y="1961"/>
                  </a:lnTo>
                  <a:lnTo>
                    <a:pt x="367" y="1973"/>
                  </a:lnTo>
                  <a:lnTo>
                    <a:pt x="358" y="1982"/>
                  </a:lnTo>
                  <a:lnTo>
                    <a:pt x="350" y="1988"/>
                  </a:lnTo>
                  <a:lnTo>
                    <a:pt x="343" y="1993"/>
                  </a:lnTo>
                  <a:lnTo>
                    <a:pt x="336" y="1997"/>
                  </a:lnTo>
                  <a:lnTo>
                    <a:pt x="330" y="2001"/>
                  </a:lnTo>
                  <a:lnTo>
                    <a:pt x="325" y="2003"/>
                  </a:lnTo>
                  <a:lnTo>
                    <a:pt x="321" y="2006"/>
                  </a:lnTo>
                  <a:lnTo>
                    <a:pt x="316" y="2017"/>
                  </a:lnTo>
                  <a:lnTo>
                    <a:pt x="310" y="2028"/>
                  </a:lnTo>
                  <a:lnTo>
                    <a:pt x="304" y="2041"/>
                  </a:lnTo>
                  <a:lnTo>
                    <a:pt x="296" y="2051"/>
                  </a:lnTo>
                  <a:lnTo>
                    <a:pt x="287" y="2061"/>
                  </a:lnTo>
                  <a:lnTo>
                    <a:pt x="277" y="2069"/>
                  </a:lnTo>
                  <a:lnTo>
                    <a:pt x="266" y="2075"/>
                  </a:lnTo>
                  <a:lnTo>
                    <a:pt x="253" y="2079"/>
                  </a:lnTo>
                  <a:lnTo>
                    <a:pt x="249" y="2078"/>
                  </a:lnTo>
                  <a:lnTo>
                    <a:pt x="247" y="2075"/>
                  </a:lnTo>
                  <a:lnTo>
                    <a:pt x="245" y="2070"/>
                  </a:lnTo>
                  <a:lnTo>
                    <a:pt x="245" y="2066"/>
                  </a:lnTo>
                  <a:lnTo>
                    <a:pt x="247" y="2063"/>
                  </a:lnTo>
                  <a:lnTo>
                    <a:pt x="248" y="2059"/>
                  </a:lnTo>
                  <a:lnTo>
                    <a:pt x="248" y="2055"/>
                  </a:lnTo>
                  <a:lnTo>
                    <a:pt x="249" y="2050"/>
                  </a:lnTo>
                  <a:lnTo>
                    <a:pt x="243" y="2054"/>
                  </a:lnTo>
                  <a:lnTo>
                    <a:pt x="235" y="2057"/>
                  </a:lnTo>
                  <a:lnTo>
                    <a:pt x="229" y="2063"/>
                  </a:lnTo>
                  <a:lnTo>
                    <a:pt x="223" y="2066"/>
                  </a:lnTo>
                  <a:lnTo>
                    <a:pt x="216" y="2069"/>
                  </a:lnTo>
                  <a:lnTo>
                    <a:pt x="209" y="2071"/>
                  </a:lnTo>
                  <a:lnTo>
                    <a:pt x="202" y="2073"/>
                  </a:lnTo>
                  <a:lnTo>
                    <a:pt x="195" y="2073"/>
                  </a:lnTo>
                  <a:lnTo>
                    <a:pt x="196" y="2057"/>
                  </a:lnTo>
                  <a:lnTo>
                    <a:pt x="201" y="2045"/>
                  </a:lnTo>
                  <a:lnTo>
                    <a:pt x="209" y="2033"/>
                  </a:lnTo>
                  <a:lnTo>
                    <a:pt x="215" y="2021"/>
                  </a:lnTo>
                  <a:lnTo>
                    <a:pt x="210" y="2022"/>
                  </a:lnTo>
                  <a:lnTo>
                    <a:pt x="205" y="2025"/>
                  </a:lnTo>
                  <a:lnTo>
                    <a:pt x="200" y="2027"/>
                  </a:lnTo>
                  <a:lnTo>
                    <a:pt x="194" y="2030"/>
                  </a:lnTo>
                  <a:lnTo>
                    <a:pt x="189" y="2032"/>
                  </a:lnTo>
                  <a:lnTo>
                    <a:pt x="182" y="2033"/>
                  </a:lnTo>
                  <a:lnTo>
                    <a:pt x="177" y="2035"/>
                  </a:lnTo>
                  <a:lnTo>
                    <a:pt x="171" y="2033"/>
                  </a:lnTo>
                  <a:lnTo>
                    <a:pt x="171" y="2027"/>
                  </a:lnTo>
                  <a:lnTo>
                    <a:pt x="173" y="2022"/>
                  </a:lnTo>
                  <a:lnTo>
                    <a:pt x="177" y="2017"/>
                  </a:lnTo>
                  <a:lnTo>
                    <a:pt x="181" y="2013"/>
                  </a:lnTo>
                  <a:lnTo>
                    <a:pt x="195" y="2002"/>
                  </a:lnTo>
                  <a:lnTo>
                    <a:pt x="207" y="1988"/>
                  </a:lnTo>
                  <a:lnTo>
                    <a:pt x="218" y="1974"/>
                  </a:lnTo>
                  <a:lnTo>
                    <a:pt x="228" y="1959"/>
                  </a:lnTo>
                  <a:lnTo>
                    <a:pt x="239" y="1945"/>
                  </a:lnTo>
                  <a:lnTo>
                    <a:pt x="249" y="1932"/>
                  </a:lnTo>
                  <a:lnTo>
                    <a:pt x="263" y="1920"/>
                  </a:lnTo>
                  <a:lnTo>
                    <a:pt x="278" y="1910"/>
                  </a:lnTo>
                  <a:lnTo>
                    <a:pt x="286" y="1908"/>
                  </a:lnTo>
                  <a:lnTo>
                    <a:pt x="293" y="1907"/>
                  </a:lnTo>
                  <a:lnTo>
                    <a:pt x="301" y="1906"/>
                  </a:lnTo>
                  <a:lnTo>
                    <a:pt x="309" y="1906"/>
                  </a:lnTo>
                  <a:lnTo>
                    <a:pt x="315" y="1905"/>
                  </a:lnTo>
                  <a:lnTo>
                    <a:pt x="322" y="1905"/>
                  </a:lnTo>
                  <a:lnTo>
                    <a:pt x="330" y="1905"/>
                  </a:lnTo>
                  <a:lnTo>
                    <a:pt x="338" y="1903"/>
                  </a:lnTo>
                  <a:lnTo>
                    <a:pt x="349" y="1897"/>
                  </a:lnTo>
                  <a:lnTo>
                    <a:pt x="362" y="1892"/>
                  </a:lnTo>
                  <a:lnTo>
                    <a:pt x="373" y="1887"/>
                  </a:lnTo>
                  <a:lnTo>
                    <a:pt x="386" y="1881"/>
                  </a:lnTo>
                  <a:lnTo>
                    <a:pt x="398" y="1875"/>
                  </a:lnTo>
                  <a:lnTo>
                    <a:pt x="411" y="1870"/>
                  </a:lnTo>
                  <a:lnTo>
                    <a:pt x="424" y="1865"/>
                  </a:lnTo>
                  <a:lnTo>
                    <a:pt x="436" y="1859"/>
                  </a:lnTo>
                  <a:lnTo>
                    <a:pt x="427" y="1845"/>
                  </a:lnTo>
                  <a:lnTo>
                    <a:pt x="421" y="1831"/>
                  </a:lnTo>
                  <a:lnTo>
                    <a:pt x="416" y="1815"/>
                  </a:lnTo>
                  <a:lnTo>
                    <a:pt x="410" y="1800"/>
                  </a:lnTo>
                  <a:lnTo>
                    <a:pt x="402" y="1801"/>
                  </a:lnTo>
                  <a:lnTo>
                    <a:pt x="396" y="1803"/>
                  </a:lnTo>
                  <a:lnTo>
                    <a:pt x="388" y="1806"/>
                  </a:lnTo>
                  <a:lnTo>
                    <a:pt x="381" y="1807"/>
                  </a:lnTo>
                  <a:lnTo>
                    <a:pt x="373" y="1808"/>
                  </a:lnTo>
                  <a:lnTo>
                    <a:pt x="367" y="1810"/>
                  </a:lnTo>
                  <a:lnTo>
                    <a:pt x="359" y="1808"/>
                  </a:lnTo>
                  <a:lnTo>
                    <a:pt x="353" y="1806"/>
                  </a:lnTo>
                  <a:lnTo>
                    <a:pt x="348" y="1801"/>
                  </a:lnTo>
                  <a:lnTo>
                    <a:pt x="343" y="1796"/>
                  </a:lnTo>
                  <a:lnTo>
                    <a:pt x="339" y="1791"/>
                  </a:lnTo>
                  <a:lnTo>
                    <a:pt x="335" y="1786"/>
                  </a:lnTo>
                  <a:lnTo>
                    <a:pt x="319" y="1790"/>
                  </a:lnTo>
                  <a:lnTo>
                    <a:pt x="302" y="1793"/>
                  </a:lnTo>
                  <a:lnTo>
                    <a:pt x="286" y="1800"/>
                  </a:lnTo>
                  <a:lnTo>
                    <a:pt x="269" y="1805"/>
                  </a:lnTo>
                  <a:lnTo>
                    <a:pt x="253" y="1810"/>
                  </a:lnTo>
                  <a:lnTo>
                    <a:pt x="238" y="1816"/>
                  </a:lnTo>
                  <a:lnTo>
                    <a:pt x="221" y="1820"/>
                  </a:lnTo>
                  <a:lnTo>
                    <a:pt x="205" y="1824"/>
                  </a:lnTo>
                  <a:lnTo>
                    <a:pt x="202" y="1827"/>
                  </a:lnTo>
                  <a:lnTo>
                    <a:pt x="196" y="1839"/>
                  </a:lnTo>
                  <a:lnTo>
                    <a:pt x="186" y="1853"/>
                  </a:lnTo>
                  <a:lnTo>
                    <a:pt x="172" y="18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4872" y="1182"/>
              <a:ext cx="48" cy="40"/>
            </a:xfrm>
            <a:custGeom>
              <a:avLst/>
              <a:gdLst/>
              <a:ahLst/>
              <a:cxnLst>
                <a:cxn ang="0">
                  <a:pos x="185" y="43"/>
                </a:cxn>
                <a:cxn ang="0">
                  <a:pos x="190" y="56"/>
                </a:cxn>
                <a:cxn ang="0">
                  <a:pos x="191" y="69"/>
                </a:cxn>
                <a:cxn ang="0">
                  <a:pos x="190" y="82"/>
                </a:cxn>
                <a:cxn ang="0">
                  <a:pos x="186" y="94"/>
                </a:cxn>
                <a:cxn ang="0">
                  <a:pos x="180" y="107"/>
                </a:cxn>
                <a:cxn ang="0">
                  <a:pos x="172" y="118"/>
                </a:cxn>
                <a:cxn ang="0">
                  <a:pos x="165" y="130"/>
                </a:cxn>
                <a:cxn ang="0">
                  <a:pos x="155" y="140"/>
                </a:cxn>
                <a:cxn ang="0">
                  <a:pos x="142" y="146"/>
                </a:cxn>
                <a:cxn ang="0">
                  <a:pos x="129" y="151"/>
                </a:cxn>
                <a:cxn ang="0">
                  <a:pos x="114" y="156"/>
                </a:cxn>
                <a:cxn ang="0">
                  <a:pos x="100" y="158"/>
                </a:cxn>
                <a:cxn ang="0">
                  <a:pos x="85" y="159"/>
                </a:cxn>
                <a:cxn ang="0">
                  <a:pos x="71" y="156"/>
                </a:cxn>
                <a:cxn ang="0">
                  <a:pos x="57" y="153"/>
                </a:cxn>
                <a:cxn ang="0">
                  <a:pos x="45" y="146"/>
                </a:cxn>
                <a:cxn ang="0">
                  <a:pos x="33" y="137"/>
                </a:cxn>
                <a:cxn ang="0">
                  <a:pos x="23" y="127"/>
                </a:cxn>
                <a:cxn ang="0">
                  <a:pos x="16" y="116"/>
                </a:cxn>
                <a:cxn ang="0">
                  <a:pos x="8" y="103"/>
                </a:cxn>
                <a:cxn ang="0">
                  <a:pos x="4" y="91"/>
                </a:cxn>
                <a:cxn ang="0">
                  <a:pos x="0" y="78"/>
                </a:cxn>
                <a:cxn ang="0">
                  <a:pos x="0" y="64"/>
                </a:cxn>
                <a:cxn ang="0">
                  <a:pos x="2" y="50"/>
                </a:cxn>
                <a:cxn ang="0">
                  <a:pos x="13" y="35"/>
                </a:cxn>
                <a:cxn ang="0">
                  <a:pos x="26" y="22"/>
                </a:cxn>
                <a:cxn ang="0">
                  <a:pos x="41" y="12"/>
                </a:cxn>
                <a:cxn ang="0">
                  <a:pos x="56" y="6"/>
                </a:cxn>
                <a:cxn ang="0">
                  <a:pos x="74" y="1"/>
                </a:cxn>
                <a:cxn ang="0">
                  <a:pos x="90" y="0"/>
                </a:cxn>
                <a:cxn ang="0">
                  <a:pos x="109" y="0"/>
                </a:cxn>
                <a:cxn ang="0">
                  <a:pos x="127" y="2"/>
                </a:cxn>
                <a:cxn ang="0">
                  <a:pos x="134" y="5"/>
                </a:cxn>
                <a:cxn ang="0">
                  <a:pos x="143" y="8"/>
                </a:cxn>
                <a:cxn ang="0">
                  <a:pos x="152" y="12"/>
                </a:cxn>
                <a:cxn ang="0">
                  <a:pos x="160" y="16"/>
                </a:cxn>
                <a:cxn ang="0">
                  <a:pos x="167" y="21"/>
                </a:cxn>
                <a:cxn ang="0">
                  <a:pos x="174" y="27"/>
                </a:cxn>
                <a:cxn ang="0">
                  <a:pos x="180" y="34"/>
                </a:cxn>
                <a:cxn ang="0">
                  <a:pos x="185" y="43"/>
                </a:cxn>
              </a:cxnLst>
              <a:rect l="0" t="0" r="r" b="b"/>
              <a:pathLst>
                <a:path w="191" h="159">
                  <a:moveTo>
                    <a:pt x="185" y="43"/>
                  </a:moveTo>
                  <a:lnTo>
                    <a:pt x="190" y="56"/>
                  </a:lnTo>
                  <a:lnTo>
                    <a:pt x="191" y="69"/>
                  </a:lnTo>
                  <a:lnTo>
                    <a:pt x="190" y="82"/>
                  </a:lnTo>
                  <a:lnTo>
                    <a:pt x="186" y="94"/>
                  </a:lnTo>
                  <a:lnTo>
                    <a:pt x="180" y="107"/>
                  </a:lnTo>
                  <a:lnTo>
                    <a:pt x="172" y="118"/>
                  </a:lnTo>
                  <a:lnTo>
                    <a:pt x="165" y="130"/>
                  </a:lnTo>
                  <a:lnTo>
                    <a:pt x="155" y="140"/>
                  </a:lnTo>
                  <a:lnTo>
                    <a:pt x="142" y="146"/>
                  </a:lnTo>
                  <a:lnTo>
                    <a:pt x="129" y="151"/>
                  </a:lnTo>
                  <a:lnTo>
                    <a:pt x="114" y="156"/>
                  </a:lnTo>
                  <a:lnTo>
                    <a:pt x="100" y="158"/>
                  </a:lnTo>
                  <a:lnTo>
                    <a:pt x="85" y="159"/>
                  </a:lnTo>
                  <a:lnTo>
                    <a:pt x="71" y="156"/>
                  </a:lnTo>
                  <a:lnTo>
                    <a:pt x="57" y="153"/>
                  </a:lnTo>
                  <a:lnTo>
                    <a:pt x="45" y="146"/>
                  </a:lnTo>
                  <a:lnTo>
                    <a:pt x="33" y="137"/>
                  </a:lnTo>
                  <a:lnTo>
                    <a:pt x="23" y="127"/>
                  </a:lnTo>
                  <a:lnTo>
                    <a:pt x="16" y="116"/>
                  </a:lnTo>
                  <a:lnTo>
                    <a:pt x="8" y="103"/>
                  </a:lnTo>
                  <a:lnTo>
                    <a:pt x="4" y="91"/>
                  </a:lnTo>
                  <a:lnTo>
                    <a:pt x="0" y="78"/>
                  </a:lnTo>
                  <a:lnTo>
                    <a:pt x="0" y="64"/>
                  </a:lnTo>
                  <a:lnTo>
                    <a:pt x="2" y="50"/>
                  </a:lnTo>
                  <a:lnTo>
                    <a:pt x="13" y="35"/>
                  </a:lnTo>
                  <a:lnTo>
                    <a:pt x="26" y="22"/>
                  </a:lnTo>
                  <a:lnTo>
                    <a:pt x="41" y="12"/>
                  </a:lnTo>
                  <a:lnTo>
                    <a:pt x="56" y="6"/>
                  </a:lnTo>
                  <a:lnTo>
                    <a:pt x="74" y="1"/>
                  </a:lnTo>
                  <a:lnTo>
                    <a:pt x="90" y="0"/>
                  </a:lnTo>
                  <a:lnTo>
                    <a:pt x="109" y="0"/>
                  </a:lnTo>
                  <a:lnTo>
                    <a:pt x="127" y="2"/>
                  </a:lnTo>
                  <a:lnTo>
                    <a:pt x="134" y="5"/>
                  </a:lnTo>
                  <a:lnTo>
                    <a:pt x="143" y="8"/>
                  </a:lnTo>
                  <a:lnTo>
                    <a:pt x="152" y="12"/>
                  </a:lnTo>
                  <a:lnTo>
                    <a:pt x="160" y="16"/>
                  </a:lnTo>
                  <a:lnTo>
                    <a:pt x="167" y="21"/>
                  </a:lnTo>
                  <a:lnTo>
                    <a:pt x="174" y="27"/>
                  </a:lnTo>
                  <a:lnTo>
                    <a:pt x="180" y="34"/>
                  </a:lnTo>
                  <a:lnTo>
                    <a:pt x="185"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4798" y="1193"/>
              <a:ext cx="14" cy="26"/>
            </a:xfrm>
            <a:custGeom>
              <a:avLst/>
              <a:gdLst/>
              <a:ahLst/>
              <a:cxnLst>
                <a:cxn ang="0">
                  <a:pos x="55" y="35"/>
                </a:cxn>
                <a:cxn ang="0">
                  <a:pos x="53" y="53"/>
                </a:cxn>
                <a:cxn ang="0">
                  <a:pos x="48" y="69"/>
                </a:cxn>
                <a:cxn ang="0">
                  <a:pos x="40" y="86"/>
                </a:cxn>
                <a:cxn ang="0">
                  <a:pos x="32" y="101"/>
                </a:cxn>
                <a:cxn ang="0">
                  <a:pos x="25" y="97"/>
                </a:cxn>
                <a:cxn ang="0">
                  <a:pos x="17" y="92"/>
                </a:cxn>
                <a:cxn ang="0">
                  <a:pos x="11" y="86"/>
                </a:cxn>
                <a:cxn ang="0">
                  <a:pos x="6" y="78"/>
                </a:cxn>
                <a:cxn ang="0">
                  <a:pos x="1" y="64"/>
                </a:cxn>
                <a:cxn ang="0">
                  <a:pos x="0" y="48"/>
                </a:cxn>
                <a:cxn ang="0">
                  <a:pos x="2" y="33"/>
                </a:cxn>
                <a:cxn ang="0">
                  <a:pos x="8" y="19"/>
                </a:cxn>
                <a:cxn ang="0">
                  <a:pos x="16" y="12"/>
                </a:cxn>
                <a:cxn ang="0">
                  <a:pos x="24" y="6"/>
                </a:cxn>
                <a:cxn ang="0">
                  <a:pos x="31" y="2"/>
                </a:cxn>
                <a:cxn ang="0">
                  <a:pos x="40" y="0"/>
                </a:cxn>
                <a:cxn ang="0">
                  <a:pos x="45" y="7"/>
                </a:cxn>
                <a:cxn ang="0">
                  <a:pos x="48" y="16"/>
                </a:cxn>
                <a:cxn ang="0">
                  <a:pos x="51" y="26"/>
                </a:cxn>
                <a:cxn ang="0">
                  <a:pos x="55" y="35"/>
                </a:cxn>
              </a:cxnLst>
              <a:rect l="0" t="0" r="r" b="b"/>
              <a:pathLst>
                <a:path w="55" h="101">
                  <a:moveTo>
                    <a:pt x="55" y="35"/>
                  </a:moveTo>
                  <a:lnTo>
                    <a:pt x="53" y="53"/>
                  </a:lnTo>
                  <a:lnTo>
                    <a:pt x="48" y="69"/>
                  </a:lnTo>
                  <a:lnTo>
                    <a:pt x="40" y="86"/>
                  </a:lnTo>
                  <a:lnTo>
                    <a:pt x="32" y="101"/>
                  </a:lnTo>
                  <a:lnTo>
                    <a:pt x="25" y="97"/>
                  </a:lnTo>
                  <a:lnTo>
                    <a:pt x="17" y="92"/>
                  </a:lnTo>
                  <a:lnTo>
                    <a:pt x="11" y="86"/>
                  </a:lnTo>
                  <a:lnTo>
                    <a:pt x="6" y="78"/>
                  </a:lnTo>
                  <a:lnTo>
                    <a:pt x="1" y="64"/>
                  </a:lnTo>
                  <a:lnTo>
                    <a:pt x="0" y="48"/>
                  </a:lnTo>
                  <a:lnTo>
                    <a:pt x="2" y="33"/>
                  </a:lnTo>
                  <a:lnTo>
                    <a:pt x="8" y="19"/>
                  </a:lnTo>
                  <a:lnTo>
                    <a:pt x="16" y="12"/>
                  </a:lnTo>
                  <a:lnTo>
                    <a:pt x="24" y="6"/>
                  </a:lnTo>
                  <a:lnTo>
                    <a:pt x="31" y="2"/>
                  </a:lnTo>
                  <a:lnTo>
                    <a:pt x="40" y="0"/>
                  </a:lnTo>
                  <a:lnTo>
                    <a:pt x="45" y="7"/>
                  </a:lnTo>
                  <a:lnTo>
                    <a:pt x="48" y="16"/>
                  </a:lnTo>
                  <a:lnTo>
                    <a:pt x="51" y="26"/>
                  </a:lnTo>
                  <a:lnTo>
                    <a:pt x="5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4815" y="1383"/>
              <a:ext cx="238" cy="138"/>
            </a:xfrm>
            <a:custGeom>
              <a:avLst/>
              <a:gdLst/>
              <a:ahLst/>
              <a:cxnLst>
                <a:cxn ang="0">
                  <a:pos x="953" y="291"/>
                </a:cxn>
                <a:cxn ang="0">
                  <a:pos x="912" y="395"/>
                </a:cxn>
                <a:cxn ang="0">
                  <a:pos x="887" y="489"/>
                </a:cxn>
                <a:cxn ang="0">
                  <a:pos x="815" y="545"/>
                </a:cxn>
                <a:cxn ang="0">
                  <a:pos x="701" y="530"/>
                </a:cxn>
                <a:cxn ang="0">
                  <a:pos x="688" y="507"/>
                </a:cxn>
                <a:cxn ang="0">
                  <a:pos x="763" y="517"/>
                </a:cxn>
                <a:cxn ang="0">
                  <a:pos x="722" y="502"/>
                </a:cxn>
                <a:cxn ang="0">
                  <a:pos x="643" y="491"/>
                </a:cxn>
                <a:cxn ang="0">
                  <a:pos x="562" y="495"/>
                </a:cxn>
                <a:cxn ang="0">
                  <a:pos x="461" y="516"/>
                </a:cxn>
                <a:cxn ang="0">
                  <a:pos x="359" y="544"/>
                </a:cxn>
                <a:cxn ang="0">
                  <a:pos x="262" y="543"/>
                </a:cxn>
                <a:cxn ang="0">
                  <a:pos x="216" y="508"/>
                </a:cxn>
                <a:cxn ang="0">
                  <a:pos x="219" y="422"/>
                </a:cxn>
                <a:cxn ang="0">
                  <a:pos x="265" y="460"/>
                </a:cxn>
                <a:cxn ang="0">
                  <a:pos x="306" y="476"/>
                </a:cxn>
                <a:cxn ang="0">
                  <a:pos x="380" y="455"/>
                </a:cxn>
                <a:cxn ang="0">
                  <a:pos x="468" y="388"/>
                </a:cxn>
                <a:cxn ang="0">
                  <a:pos x="461" y="368"/>
                </a:cxn>
                <a:cxn ang="0">
                  <a:pos x="354" y="433"/>
                </a:cxn>
                <a:cxn ang="0">
                  <a:pos x="283" y="345"/>
                </a:cxn>
                <a:cxn ang="0">
                  <a:pos x="343" y="280"/>
                </a:cxn>
                <a:cxn ang="0">
                  <a:pos x="431" y="262"/>
                </a:cxn>
                <a:cxn ang="0">
                  <a:pos x="506" y="277"/>
                </a:cxn>
                <a:cxn ang="0">
                  <a:pos x="471" y="253"/>
                </a:cxn>
                <a:cxn ang="0">
                  <a:pos x="388" y="241"/>
                </a:cxn>
                <a:cxn ang="0">
                  <a:pos x="305" y="257"/>
                </a:cxn>
                <a:cxn ang="0">
                  <a:pos x="244" y="286"/>
                </a:cxn>
                <a:cxn ang="0">
                  <a:pos x="193" y="324"/>
                </a:cxn>
                <a:cxn ang="0">
                  <a:pos x="142" y="332"/>
                </a:cxn>
                <a:cxn ang="0">
                  <a:pos x="111" y="257"/>
                </a:cxn>
                <a:cxn ang="0">
                  <a:pos x="104" y="165"/>
                </a:cxn>
                <a:cxn ang="0">
                  <a:pos x="88" y="241"/>
                </a:cxn>
                <a:cxn ang="0">
                  <a:pos x="63" y="261"/>
                </a:cxn>
                <a:cxn ang="0">
                  <a:pos x="32" y="233"/>
                </a:cxn>
                <a:cxn ang="0">
                  <a:pos x="5" y="181"/>
                </a:cxn>
                <a:cxn ang="0">
                  <a:pos x="35" y="166"/>
                </a:cxn>
                <a:cxn ang="0">
                  <a:pos x="63" y="163"/>
                </a:cxn>
                <a:cxn ang="0">
                  <a:pos x="119" y="137"/>
                </a:cxn>
                <a:cxn ang="0">
                  <a:pos x="155" y="151"/>
                </a:cxn>
                <a:cxn ang="0">
                  <a:pos x="203" y="171"/>
                </a:cxn>
                <a:cxn ang="0">
                  <a:pos x="249" y="238"/>
                </a:cxn>
                <a:cxn ang="0">
                  <a:pos x="283" y="200"/>
                </a:cxn>
                <a:cxn ang="0">
                  <a:pos x="359" y="192"/>
                </a:cxn>
                <a:cxn ang="0">
                  <a:pos x="446" y="205"/>
                </a:cxn>
                <a:cxn ang="0">
                  <a:pos x="528" y="189"/>
                </a:cxn>
                <a:cxn ang="0">
                  <a:pos x="591" y="160"/>
                </a:cxn>
                <a:cxn ang="0">
                  <a:pos x="658" y="129"/>
                </a:cxn>
                <a:cxn ang="0">
                  <a:pos x="727" y="110"/>
                </a:cxn>
                <a:cxn ang="0">
                  <a:pos x="787" y="81"/>
                </a:cxn>
                <a:cxn ang="0">
                  <a:pos x="840" y="50"/>
                </a:cxn>
                <a:cxn ang="0">
                  <a:pos x="892" y="14"/>
                </a:cxn>
                <a:cxn ang="0">
                  <a:pos x="934" y="69"/>
                </a:cxn>
              </a:cxnLst>
              <a:rect l="0" t="0" r="r" b="b"/>
              <a:pathLst>
                <a:path w="953" h="553">
                  <a:moveTo>
                    <a:pt x="920" y="186"/>
                  </a:moveTo>
                  <a:lnTo>
                    <a:pt x="926" y="206"/>
                  </a:lnTo>
                  <a:lnTo>
                    <a:pt x="934" y="228"/>
                  </a:lnTo>
                  <a:lnTo>
                    <a:pt x="942" y="248"/>
                  </a:lnTo>
                  <a:lnTo>
                    <a:pt x="949" y="270"/>
                  </a:lnTo>
                  <a:lnTo>
                    <a:pt x="953" y="291"/>
                  </a:lnTo>
                  <a:lnTo>
                    <a:pt x="953" y="313"/>
                  </a:lnTo>
                  <a:lnTo>
                    <a:pt x="947" y="333"/>
                  </a:lnTo>
                  <a:lnTo>
                    <a:pt x="933" y="352"/>
                  </a:lnTo>
                  <a:lnTo>
                    <a:pt x="928" y="367"/>
                  </a:lnTo>
                  <a:lnTo>
                    <a:pt x="920" y="381"/>
                  </a:lnTo>
                  <a:lnTo>
                    <a:pt x="912" y="395"/>
                  </a:lnTo>
                  <a:lnTo>
                    <a:pt x="906" y="410"/>
                  </a:lnTo>
                  <a:lnTo>
                    <a:pt x="899" y="424"/>
                  </a:lnTo>
                  <a:lnTo>
                    <a:pt x="893" y="439"/>
                  </a:lnTo>
                  <a:lnTo>
                    <a:pt x="891" y="455"/>
                  </a:lnTo>
                  <a:lnTo>
                    <a:pt x="891" y="473"/>
                  </a:lnTo>
                  <a:lnTo>
                    <a:pt x="887" y="489"/>
                  </a:lnTo>
                  <a:lnTo>
                    <a:pt x="880" y="502"/>
                  </a:lnTo>
                  <a:lnTo>
                    <a:pt x="869" y="513"/>
                  </a:lnTo>
                  <a:lnTo>
                    <a:pt x="858" y="522"/>
                  </a:lnTo>
                  <a:lnTo>
                    <a:pt x="844" y="530"/>
                  </a:lnTo>
                  <a:lnTo>
                    <a:pt x="829" y="538"/>
                  </a:lnTo>
                  <a:lnTo>
                    <a:pt x="815" y="545"/>
                  </a:lnTo>
                  <a:lnTo>
                    <a:pt x="803" y="553"/>
                  </a:lnTo>
                  <a:lnTo>
                    <a:pt x="781" y="553"/>
                  </a:lnTo>
                  <a:lnTo>
                    <a:pt x="760" y="549"/>
                  </a:lnTo>
                  <a:lnTo>
                    <a:pt x="741" y="544"/>
                  </a:lnTo>
                  <a:lnTo>
                    <a:pt x="720" y="538"/>
                  </a:lnTo>
                  <a:lnTo>
                    <a:pt x="701" y="530"/>
                  </a:lnTo>
                  <a:lnTo>
                    <a:pt x="682" y="521"/>
                  </a:lnTo>
                  <a:lnTo>
                    <a:pt x="663" y="513"/>
                  </a:lnTo>
                  <a:lnTo>
                    <a:pt x="643" y="506"/>
                  </a:lnTo>
                  <a:lnTo>
                    <a:pt x="658" y="505"/>
                  </a:lnTo>
                  <a:lnTo>
                    <a:pt x="672" y="505"/>
                  </a:lnTo>
                  <a:lnTo>
                    <a:pt x="688" y="507"/>
                  </a:lnTo>
                  <a:lnTo>
                    <a:pt x="703" y="510"/>
                  </a:lnTo>
                  <a:lnTo>
                    <a:pt x="718" y="513"/>
                  </a:lnTo>
                  <a:lnTo>
                    <a:pt x="733" y="516"/>
                  </a:lnTo>
                  <a:lnTo>
                    <a:pt x="748" y="517"/>
                  </a:lnTo>
                  <a:lnTo>
                    <a:pt x="763" y="519"/>
                  </a:lnTo>
                  <a:lnTo>
                    <a:pt x="763" y="517"/>
                  </a:lnTo>
                  <a:lnTo>
                    <a:pt x="762" y="516"/>
                  </a:lnTo>
                  <a:lnTo>
                    <a:pt x="760" y="516"/>
                  </a:lnTo>
                  <a:lnTo>
                    <a:pt x="758" y="515"/>
                  </a:lnTo>
                  <a:lnTo>
                    <a:pt x="746" y="510"/>
                  </a:lnTo>
                  <a:lnTo>
                    <a:pt x="734" y="506"/>
                  </a:lnTo>
                  <a:lnTo>
                    <a:pt x="722" y="502"/>
                  </a:lnTo>
                  <a:lnTo>
                    <a:pt x="709" y="500"/>
                  </a:lnTo>
                  <a:lnTo>
                    <a:pt x="695" y="497"/>
                  </a:lnTo>
                  <a:lnTo>
                    <a:pt x="682" y="495"/>
                  </a:lnTo>
                  <a:lnTo>
                    <a:pt x="670" y="493"/>
                  </a:lnTo>
                  <a:lnTo>
                    <a:pt x="656" y="492"/>
                  </a:lnTo>
                  <a:lnTo>
                    <a:pt x="643" y="491"/>
                  </a:lnTo>
                  <a:lnTo>
                    <a:pt x="629" y="491"/>
                  </a:lnTo>
                  <a:lnTo>
                    <a:pt x="615" y="491"/>
                  </a:lnTo>
                  <a:lnTo>
                    <a:pt x="603" y="491"/>
                  </a:lnTo>
                  <a:lnTo>
                    <a:pt x="589" y="492"/>
                  </a:lnTo>
                  <a:lnTo>
                    <a:pt x="575" y="493"/>
                  </a:lnTo>
                  <a:lnTo>
                    <a:pt x="562" y="495"/>
                  </a:lnTo>
                  <a:lnTo>
                    <a:pt x="548" y="497"/>
                  </a:lnTo>
                  <a:lnTo>
                    <a:pt x="531" y="500"/>
                  </a:lnTo>
                  <a:lnTo>
                    <a:pt x="513" y="502"/>
                  </a:lnTo>
                  <a:lnTo>
                    <a:pt x="497" y="506"/>
                  </a:lnTo>
                  <a:lnTo>
                    <a:pt x="479" y="511"/>
                  </a:lnTo>
                  <a:lnTo>
                    <a:pt x="461" y="516"/>
                  </a:lnTo>
                  <a:lnTo>
                    <a:pt x="445" y="521"/>
                  </a:lnTo>
                  <a:lnTo>
                    <a:pt x="427" y="526"/>
                  </a:lnTo>
                  <a:lnTo>
                    <a:pt x="411" y="531"/>
                  </a:lnTo>
                  <a:lnTo>
                    <a:pt x="393" y="536"/>
                  </a:lnTo>
                  <a:lnTo>
                    <a:pt x="377" y="540"/>
                  </a:lnTo>
                  <a:lnTo>
                    <a:pt x="359" y="544"/>
                  </a:lnTo>
                  <a:lnTo>
                    <a:pt x="341" y="546"/>
                  </a:lnTo>
                  <a:lnTo>
                    <a:pt x="324" y="548"/>
                  </a:lnTo>
                  <a:lnTo>
                    <a:pt x="306" y="549"/>
                  </a:lnTo>
                  <a:lnTo>
                    <a:pt x="288" y="548"/>
                  </a:lnTo>
                  <a:lnTo>
                    <a:pt x="269" y="545"/>
                  </a:lnTo>
                  <a:lnTo>
                    <a:pt x="262" y="543"/>
                  </a:lnTo>
                  <a:lnTo>
                    <a:pt x="253" y="539"/>
                  </a:lnTo>
                  <a:lnTo>
                    <a:pt x="244" y="535"/>
                  </a:lnTo>
                  <a:lnTo>
                    <a:pt x="235" y="530"/>
                  </a:lnTo>
                  <a:lnTo>
                    <a:pt x="227" y="524"/>
                  </a:lnTo>
                  <a:lnTo>
                    <a:pt x="221" y="517"/>
                  </a:lnTo>
                  <a:lnTo>
                    <a:pt x="216" y="508"/>
                  </a:lnTo>
                  <a:lnTo>
                    <a:pt x="215" y="498"/>
                  </a:lnTo>
                  <a:lnTo>
                    <a:pt x="216" y="481"/>
                  </a:lnTo>
                  <a:lnTo>
                    <a:pt x="216" y="462"/>
                  </a:lnTo>
                  <a:lnTo>
                    <a:pt x="215" y="444"/>
                  </a:lnTo>
                  <a:lnTo>
                    <a:pt x="211" y="426"/>
                  </a:lnTo>
                  <a:lnTo>
                    <a:pt x="219" y="422"/>
                  </a:lnTo>
                  <a:lnTo>
                    <a:pt x="226" y="420"/>
                  </a:lnTo>
                  <a:lnTo>
                    <a:pt x="235" y="419"/>
                  </a:lnTo>
                  <a:lnTo>
                    <a:pt x="244" y="417"/>
                  </a:lnTo>
                  <a:lnTo>
                    <a:pt x="250" y="433"/>
                  </a:lnTo>
                  <a:lnTo>
                    <a:pt x="258" y="447"/>
                  </a:lnTo>
                  <a:lnTo>
                    <a:pt x="265" y="460"/>
                  </a:lnTo>
                  <a:lnTo>
                    <a:pt x="273" y="474"/>
                  </a:lnTo>
                  <a:lnTo>
                    <a:pt x="279" y="476"/>
                  </a:lnTo>
                  <a:lnTo>
                    <a:pt x="286" y="477"/>
                  </a:lnTo>
                  <a:lnTo>
                    <a:pt x="293" y="477"/>
                  </a:lnTo>
                  <a:lnTo>
                    <a:pt x="300" y="477"/>
                  </a:lnTo>
                  <a:lnTo>
                    <a:pt x="306" y="476"/>
                  </a:lnTo>
                  <a:lnTo>
                    <a:pt x="312" y="474"/>
                  </a:lnTo>
                  <a:lnTo>
                    <a:pt x="318" y="473"/>
                  </a:lnTo>
                  <a:lnTo>
                    <a:pt x="325" y="472"/>
                  </a:lnTo>
                  <a:lnTo>
                    <a:pt x="344" y="467"/>
                  </a:lnTo>
                  <a:lnTo>
                    <a:pt x="363" y="462"/>
                  </a:lnTo>
                  <a:lnTo>
                    <a:pt x="380" y="455"/>
                  </a:lnTo>
                  <a:lnTo>
                    <a:pt x="398" y="448"/>
                  </a:lnTo>
                  <a:lnTo>
                    <a:pt x="416" y="439"/>
                  </a:lnTo>
                  <a:lnTo>
                    <a:pt x="432" y="429"/>
                  </a:lnTo>
                  <a:lnTo>
                    <a:pt x="447" y="416"/>
                  </a:lnTo>
                  <a:lnTo>
                    <a:pt x="463" y="402"/>
                  </a:lnTo>
                  <a:lnTo>
                    <a:pt x="468" y="388"/>
                  </a:lnTo>
                  <a:lnTo>
                    <a:pt x="471" y="374"/>
                  </a:lnTo>
                  <a:lnTo>
                    <a:pt x="474" y="359"/>
                  </a:lnTo>
                  <a:lnTo>
                    <a:pt x="475" y="344"/>
                  </a:lnTo>
                  <a:lnTo>
                    <a:pt x="470" y="350"/>
                  </a:lnTo>
                  <a:lnTo>
                    <a:pt x="466" y="359"/>
                  </a:lnTo>
                  <a:lnTo>
                    <a:pt x="461" y="368"/>
                  </a:lnTo>
                  <a:lnTo>
                    <a:pt x="455" y="377"/>
                  </a:lnTo>
                  <a:lnTo>
                    <a:pt x="437" y="392"/>
                  </a:lnTo>
                  <a:lnTo>
                    <a:pt x="417" y="406"/>
                  </a:lnTo>
                  <a:lnTo>
                    <a:pt x="397" y="417"/>
                  </a:lnTo>
                  <a:lnTo>
                    <a:pt x="375" y="426"/>
                  </a:lnTo>
                  <a:lnTo>
                    <a:pt x="354" y="433"/>
                  </a:lnTo>
                  <a:lnTo>
                    <a:pt x="331" y="439"/>
                  </a:lnTo>
                  <a:lnTo>
                    <a:pt x="308" y="443"/>
                  </a:lnTo>
                  <a:lnTo>
                    <a:pt x="284" y="447"/>
                  </a:lnTo>
                  <a:lnTo>
                    <a:pt x="291" y="412"/>
                  </a:lnTo>
                  <a:lnTo>
                    <a:pt x="289" y="378"/>
                  </a:lnTo>
                  <a:lnTo>
                    <a:pt x="283" y="345"/>
                  </a:lnTo>
                  <a:lnTo>
                    <a:pt x="277" y="313"/>
                  </a:lnTo>
                  <a:lnTo>
                    <a:pt x="289" y="305"/>
                  </a:lnTo>
                  <a:lnTo>
                    <a:pt x="302" y="297"/>
                  </a:lnTo>
                  <a:lnTo>
                    <a:pt x="315" y="291"/>
                  </a:lnTo>
                  <a:lnTo>
                    <a:pt x="329" y="285"/>
                  </a:lnTo>
                  <a:lnTo>
                    <a:pt x="343" y="280"/>
                  </a:lnTo>
                  <a:lnTo>
                    <a:pt x="358" y="275"/>
                  </a:lnTo>
                  <a:lnTo>
                    <a:pt x="372" y="270"/>
                  </a:lnTo>
                  <a:lnTo>
                    <a:pt x="387" y="266"/>
                  </a:lnTo>
                  <a:lnTo>
                    <a:pt x="401" y="263"/>
                  </a:lnTo>
                  <a:lnTo>
                    <a:pt x="416" y="262"/>
                  </a:lnTo>
                  <a:lnTo>
                    <a:pt x="431" y="262"/>
                  </a:lnTo>
                  <a:lnTo>
                    <a:pt x="446" y="262"/>
                  </a:lnTo>
                  <a:lnTo>
                    <a:pt x="460" y="263"/>
                  </a:lnTo>
                  <a:lnTo>
                    <a:pt x="475" y="267"/>
                  </a:lnTo>
                  <a:lnTo>
                    <a:pt x="490" y="271"/>
                  </a:lnTo>
                  <a:lnTo>
                    <a:pt x="504" y="277"/>
                  </a:lnTo>
                  <a:lnTo>
                    <a:pt x="506" y="277"/>
                  </a:lnTo>
                  <a:lnTo>
                    <a:pt x="506" y="276"/>
                  </a:lnTo>
                  <a:lnTo>
                    <a:pt x="506" y="276"/>
                  </a:lnTo>
                  <a:lnTo>
                    <a:pt x="507" y="276"/>
                  </a:lnTo>
                  <a:lnTo>
                    <a:pt x="495" y="267"/>
                  </a:lnTo>
                  <a:lnTo>
                    <a:pt x="484" y="259"/>
                  </a:lnTo>
                  <a:lnTo>
                    <a:pt x="471" y="253"/>
                  </a:lnTo>
                  <a:lnTo>
                    <a:pt x="459" y="249"/>
                  </a:lnTo>
                  <a:lnTo>
                    <a:pt x="445" y="246"/>
                  </a:lnTo>
                  <a:lnTo>
                    <a:pt x="431" y="243"/>
                  </a:lnTo>
                  <a:lnTo>
                    <a:pt x="417" y="241"/>
                  </a:lnTo>
                  <a:lnTo>
                    <a:pt x="403" y="241"/>
                  </a:lnTo>
                  <a:lnTo>
                    <a:pt x="388" y="241"/>
                  </a:lnTo>
                  <a:lnTo>
                    <a:pt x="374" y="242"/>
                  </a:lnTo>
                  <a:lnTo>
                    <a:pt x="359" y="244"/>
                  </a:lnTo>
                  <a:lnTo>
                    <a:pt x="345" y="247"/>
                  </a:lnTo>
                  <a:lnTo>
                    <a:pt x="331" y="249"/>
                  </a:lnTo>
                  <a:lnTo>
                    <a:pt x="317" y="253"/>
                  </a:lnTo>
                  <a:lnTo>
                    <a:pt x="305" y="257"/>
                  </a:lnTo>
                  <a:lnTo>
                    <a:pt x="292" y="262"/>
                  </a:lnTo>
                  <a:lnTo>
                    <a:pt x="283" y="267"/>
                  </a:lnTo>
                  <a:lnTo>
                    <a:pt x="273" y="271"/>
                  </a:lnTo>
                  <a:lnTo>
                    <a:pt x="263" y="276"/>
                  </a:lnTo>
                  <a:lnTo>
                    <a:pt x="254" y="281"/>
                  </a:lnTo>
                  <a:lnTo>
                    <a:pt x="244" y="286"/>
                  </a:lnTo>
                  <a:lnTo>
                    <a:pt x="236" y="294"/>
                  </a:lnTo>
                  <a:lnTo>
                    <a:pt x="229" y="301"/>
                  </a:lnTo>
                  <a:lnTo>
                    <a:pt x="224" y="311"/>
                  </a:lnTo>
                  <a:lnTo>
                    <a:pt x="214" y="315"/>
                  </a:lnTo>
                  <a:lnTo>
                    <a:pt x="203" y="319"/>
                  </a:lnTo>
                  <a:lnTo>
                    <a:pt x="193" y="324"/>
                  </a:lnTo>
                  <a:lnTo>
                    <a:pt x="185" y="328"/>
                  </a:lnTo>
                  <a:lnTo>
                    <a:pt x="174" y="333"/>
                  </a:lnTo>
                  <a:lnTo>
                    <a:pt x="164" y="337"/>
                  </a:lnTo>
                  <a:lnTo>
                    <a:pt x="154" y="340"/>
                  </a:lnTo>
                  <a:lnTo>
                    <a:pt x="144" y="344"/>
                  </a:lnTo>
                  <a:lnTo>
                    <a:pt x="142" y="332"/>
                  </a:lnTo>
                  <a:lnTo>
                    <a:pt x="137" y="319"/>
                  </a:lnTo>
                  <a:lnTo>
                    <a:pt x="130" y="307"/>
                  </a:lnTo>
                  <a:lnTo>
                    <a:pt x="124" y="295"/>
                  </a:lnTo>
                  <a:lnTo>
                    <a:pt x="118" y="283"/>
                  </a:lnTo>
                  <a:lnTo>
                    <a:pt x="114" y="271"/>
                  </a:lnTo>
                  <a:lnTo>
                    <a:pt x="111" y="257"/>
                  </a:lnTo>
                  <a:lnTo>
                    <a:pt x="111" y="242"/>
                  </a:lnTo>
                  <a:lnTo>
                    <a:pt x="112" y="220"/>
                  </a:lnTo>
                  <a:lnTo>
                    <a:pt x="112" y="199"/>
                  </a:lnTo>
                  <a:lnTo>
                    <a:pt x="111" y="179"/>
                  </a:lnTo>
                  <a:lnTo>
                    <a:pt x="109" y="157"/>
                  </a:lnTo>
                  <a:lnTo>
                    <a:pt x="104" y="165"/>
                  </a:lnTo>
                  <a:lnTo>
                    <a:pt x="100" y="175"/>
                  </a:lnTo>
                  <a:lnTo>
                    <a:pt x="97" y="185"/>
                  </a:lnTo>
                  <a:lnTo>
                    <a:pt x="94" y="196"/>
                  </a:lnTo>
                  <a:lnTo>
                    <a:pt x="92" y="210"/>
                  </a:lnTo>
                  <a:lnTo>
                    <a:pt x="91" y="225"/>
                  </a:lnTo>
                  <a:lnTo>
                    <a:pt x="88" y="241"/>
                  </a:lnTo>
                  <a:lnTo>
                    <a:pt x="87" y="254"/>
                  </a:lnTo>
                  <a:lnTo>
                    <a:pt x="82" y="256"/>
                  </a:lnTo>
                  <a:lnTo>
                    <a:pt x="77" y="257"/>
                  </a:lnTo>
                  <a:lnTo>
                    <a:pt x="73" y="258"/>
                  </a:lnTo>
                  <a:lnTo>
                    <a:pt x="68" y="259"/>
                  </a:lnTo>
                  <a:lnTo>
                    <a:pt x="63" y="261"/>
                  </a:lnTo>
                  <a:lnTo>
                    <a:pt x="58" y="262"/>
                  </a:lnTo>
                  <a:lnTo>
                    <a:pt x="53" y="263"/>
                  </a:lnTo>
                  <a:lnTo>
                    <a:pt x="48" y="263"/>
                  </a:lnTo>
                  <a:lnTo>
                    <a:pt x="43" y="253"/>
                  </a:lnTo>
                  <a:lnTo>
                    <a:pt x="38" y="243"/>
                  </a:lnTo>
                  <a:lnTo>
                    <a:pt x="32" y="233"/>
                  </a:lnTo>
                  <a:lnTo>
                    <a:pt x="27" y="223"/>
                  </a:lnTo>
                  <a:lnTo>
                    <a:pt x="20" y="213"/>
                  </a:lnTo>
                  <a:lnTo>
                    <a:pt x="13" y="203"/>
                  </a:lnTo>
                  <a:lnTo>
                    <a:pt x="6" y="194"/>
                  </a:lnTo>
                  <a:lnTo>
                    <a:pt x="0" y="184"/>
                  </a:lnTo>
                  <a:lnTo>
                    <a:pt x="5" y="181"/>
                  </a:lnTo>
                  <a:lnTo>
                    <a:pt x="10" y="177"/>
                  </a:lnTo>
                  <a:lnTo>
                    <a:pt x="15" y="172"/>
                  </a:lnTo>
                  <a:lnTo>
                    <a:pt x="22" y="167"/>
                  </a:lnTo>
                  <a:lnTo>
                    <a:pt x="27" y="165"/>
                  </a:lnTo>
                  <a:lnTo>
                    <a:pt x="32" y="163"/>
                  </a:lnTo>
                  <a:lnTo>
                    <a:pt x="35" y="166"/>
                  </a:lnTo>
                  <a:lnTo>
                    <a:pt x="38" y="174"/>
                  </a:lnTo>
                  <a:lnTo>
                    <a:pt x="43" y="176"/>
                  </a:lnTo>
                  <a:lnTo>
                    <a:pt x="47" y="174"/>
                  </a:lnTo>
                  <a:lnTo>
                    <a:pt x="49" y="168"/>
                  </a:lnTo>
                  <a:lnTo>
                    <a:pt x="53" y="166"/>
                  </a:lnTo>
                  <a:lnTo>
                    <a:pt x="63" y="163"/>
                  </a:lnTo>
                  <a:lnTo>
                    <a:pt x="73" y="160"/>
                  </a:lnTo>
                  <a:lnTo>
                    <a:pt x="82" y="156"/>
                  </a:lnTo>
                  <a:lnTo>
                    <a:pt x="92" y="151"/>
                  </a:lnTo>
                  <a:lnTo>
                    <a:pt x="101" y="147"/>
                  </a:lnTo>
                  <a:lnTo>
                    <a:pt x="110" y="142"/>
                  </a:lnTo>
                  <a:lnTo>
                    <a:pt x="119" y="137"/>
                  </a:lnTo>
                  <a:lnTo>
                    <a:pt x="128" y="132"/>
                  </a:lnTo>
                  <a:lnTo>
                    <a:pt x="130" y="138"/>
                  </a:lnTo>
                  <a:lnTo>
                    <a:pt x="135" y="143"/>
                  </a:lnTo>
                  <a:lnTo>
                    <a:pt x="140" y="147"/>
                  </a:lnTo>
                  <a:lnTo>
                    <a:pt x="147" y="151"/>
                  </a:lnTo>
                  <a:lnTo>
                    <a:pt x="155" y="151"/>
                  </a:lnTo>
                  <a:lnTo>
                    <a:pt x="163" y="147"/>
                  </a:lnTo>
                  <a:lnTo>
                    <a:pt x="169" y="141"/>
                  </a:lnTo>
                  <a:lnTo>
                    <a:pt x="177" y="136"/>
                  </a:lnTo>
                  <a:lnTo>
                    <a:pt x="186" y="147"/>
                  </a:lnTo>
                  <a:lnTo>
                    <a:pt x="195" y="158"/>
                  </a:lnTo>
                  <a:lnTo>
                    <a:pt x="203" y="171"/>
                  </a:lnTo>
                  <a:lnTo>
                    <a:pt x="211" y="182"/>
                  </a:lnTo>
                  <a:lnTo>
                    <a:pt x="219" y="195"/>
                  </a:lnTo>
                  <a:lnTo>
                    <a:pt x="227" y="206"/>
                  </a:lnTo>
                  <a:lnTo>
                    <a:pt x="236" y="219"/>
                  </a:lnTo>
                  <a:lnTo>
                    <a:pt x="245" y="230"/>
                  </a:lnTo>
                  <a:lnTo>
                    <a:pt x="249" y="238"/>
                  </a:lnTo>
                  <a:lnTo>
                    <a:pt x="255" y="246"/>
                  </a:lnTo>
                  <a:lnTo>
                    <a:pt x="260" y="252"/>
                  </a:lnTo>
                  <a:lnTo>
                    <a:pt x="268" y="257"/>
                  </a:lnTo>
                  <a:lnTo>
                    <a:pt x="276" y="239"/>
                  </a:lnTo>
                  <a:lnTo>
                    <a:pt x="279" y="220"/>
                  </a:lnTo>
                  <a:lnTo>
                    <a:pt x="283" y="200"/>
                  </a:lnTo>
                  <a:lnTo>
                    <a:pt x="287" y="181"/>
                  </a:lnTo>
                  <a:lnTo>
                    <a:pt x="301" y="182"/>
                  </a:lnTo>
                  <a:lnTo>
                    <a:pt x="316" y="185"/>
                  </a:lnTo>
                  <a:lnTo>
                    <a:pt x="330" y="187"/>
                  </a:lnTo>
                  <a:lnTo>
                    <a:pt x="344" y="190"/>
                  </a:lnTo>
                  <a:lnTo>
                    <a:pt x="359" y="192"/>
                  </a:lnTo>
                  <a:lnTo>
                    <a:pt x="373" y="195"/>
                  </a:lnTo>
                  <a:lnTo>
                    <a:pt x="388" y="199"/>
                  </a:lnTo>
                  <a:lnTo>
                    <a:pt x="402" y="200"/>
                  </a:lnTo>
                  <a:lnTo>
                    <a:pt x="417" y="203"/>
                  </a:lnTo>
                  <a:lnTo>
                    <a:pt x="431" y="204"/>
                  </a:lnTo>
                  <a:lnTo>
                    <a:pt x="446" y="205"/>
                  </a:lnTo>
                  <a:lnTo>
                    <a:pt x="460" y="205"/>
                  </a:lnTo>
                  <a:lnTo>
                    <a:pt x="475" y="204"/>
                  </a:lnTo>
                  <a:lnTo>
                    <a:pt x="489" y="201"/>
                  </a:lnTo>
                  <a:lnTo>
                    <a:pt x="504" y="199"/>
                  </a:lnTo>
                  <a:lnTo>
                    <a:pt x="518" y="194"/>
                  </a:lnTo>
                  <a:lnTo>
                    <a:pt x="528" y="189"/>
                  </a:lnTo>
                  <a:lnTo>
                    <a:pt x="540" y="184"/>
                  </a:lnTo>
                  <a:lnTo>
                    <a:pt x="550" y="179"/>
                  </a:lnTo>
                  <a:lnTo>
                    <a:pt x="560" y="174"/>
                  </a:lnTo>
                  <a:lnTo>
                    <a:pt x="570" y="168"/>
                  </a:lnTo>
                  <a:lnTo>
                    <a:pt x="581" y="163"/>
                  </a:lnTo>
                  <a:lnTo>
                    <a:pt x="591" y="160"/>
                  </a:lnTo>
                  <a:lnTo>
                    <a:pt x="603" y="155"/>
                  </a:lnTo>
                  <a:lnTo>
                    <a:pt x="613" y="146"/>
                  </a:lnTo>
                  <a:lnTo>
                    <a:pt x="623" y="139"/>
                  </a:lnTo>
                  <a:lnTo>
                    <a:pt x="634" y="136"/>
                  </a:lnTo>
                  <a:lnTo>
                    <a:pt x="647" y="132"/>
                  </a:lnTo>
                  <a:lnTo>
                    <a:pt x="658" y="129"/>
                  </a:lnTo>
                  <a:lnTo>
                    <a:pt x="671" y="127"/>
                  </a:lnTo>
                  <a:lnTo>
                    <a:pt x="684" y="124"/>
                  </a:lnTo>
                  <a:lnTo>
                    <a:pt x="695" y="122"/>
                  </a:lnTo>
                  <a:lnTo>
                    <a:pt x="705" y="118"/>
                  </a:lnTo>
                  <a:lnTo>
                    <a:pt x="717" y="114"/>
                  </a:lnTo>
                  <a:lnTo>
                    <a:pt x="727" y="110"/>
                  </a:lnTo>
                  <a:lnTo>
                    <a:pt x="738" y="107"/>
                  </a:lnTo>
                  <a:lnTo>
                    <a:pt x="748" y="103"/>
                  </a:lnTo>
                  <a:lnTo>
                    <a:pt x="758" y="98"/>
                  </a:lnTo>
                  <a:lnTo>
                    <a:pt x="768" y="93"/>
                  </a:lnTo>
                  <a:lnTo>
                    <a:pt x="777" y="85"/>
                  </a:lnTo>
                  <a:lnTo>
                    <a:pt x="787" y="81"/>
                  </a:lnTo>
                  <a:lnTo>
                    <a:pt x="796" y="76"/>
                  </a:lnTo>
                  <a:lnTo>
                    <a:pt x="805" y="71"/>
                  </a:lnTo>
                  <a:lnTo>
                    <a:pt x="814" y="65"/>
                  </a:lnTo>
                  <a:lnTo>
                    <a:pt x="823" y="60"/>
                  </a:lnTo>
                  <a:lnTo>
                    <a:pt x="832" y="55"/>
                  </a:lnTo>
                  <a:lnTo>
                    <a:pt x="840" y="50"/>
                  </a:lnTo>
                  <a:lnTo>
                    <a:pt x="851" y="47"/>
                  </a:lnTo>
                  <a:lnTo>
                    <a:pt x="858" y="40"/>
                  </a:lnTo>
                  <a:lnTo>
                    <a:pt x="866" y="32"/>
                  </a:lnTo>
                  <a:lnTo>
                    <a:pt x="875" y="26"/>
                  </a:lnTo>
                  <a:lnTo>
                    <a:pt x="883" y="19"/>
                  </a:lnTo>
                  <a:lnTo>
                    <a:pt x="892" y="14"/>
                  </a:lnTo>
                  <a:lnTo>
                    <a:pt x="902" y="9"/>
                  </a:lnTo>
                  <a:lnTo>
                    <a:pt x="911" y="5"/>
                  </a:lnTo>
                  <a:lnTo>
                    <a:pt x="921" y="0"/>
                  </a:lnTo>
                  <a:lnTo>
                    <a:pt x="931" y="23"/>
                  </a:lnTo>
                  <a:lnTo>
                    <a:pt x="935" y="46"/>
                  </a:lnTo>
                  <a:lnTo>
                    <a:pt x="934" y="69"/>
                  </a:lnTo>
                  <a:lnTo>
                    <a:pt x="930" y="91"/>
                  </a:lnTo>
                  <a:lnTo>
                    <a:pt x="926" y="115"/>
                  </a:lnTo>
                  <a:lnTo>
                    <a:pt x="921" y="139"/>
                  </a:lnTo>
                  <a:lnTo>
                    <a:pt x="919" y="162"/>
                  </a:lnTo>
                  <a:lnTo>
                    <a:pt x="920" y="186"/>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4741" y="1436"/>
              <a:ext cx="75" cy="63"/>
            </a:xfrm>
            <a:custGeom>
              <a:avLst/>
              <a:gdLst/>
              <a:ahLst/>
              <a:cxnLst>
                <a:cxn ang="0">
                  <a:pos x="159" y="111"/>
                </a:cxn>
                <a:cxn ang="0">
                  <a:pos x="143" y="128"/>
                </a:cxn>
                <a:cxn ang="0">
                  <a:pos x="127" y="146"/>
                </a:cxn>
                <a:cxn ang="0">
                  <a:pos x="111" y="159"/>
                </a:cxn>
                <a:cxn ang="0">
                  <a:pos x="92" y="186"/>
                </a:cxn>
                <a:cxn ang="0">
                  <a:pos x="78" y="231"/>
                </a:cxn>
                <a:cxn ang="0">
                  <a:pos x="68" y="230"/>
                </a:cxn>
                <a:cxn ang="0">
                  <a:pos x="72" y="190"/>
                </a:cxn>
                <a:cxn ang="0">
                  <a:pos x="73" y="172"/>
                </a:cxn>
                <a:cxn ang="0">
                  <a:pos x="69" y="173"/>
                </a:cxn>
                <a:cxn ang="0">
                  <a:pos x="62" y="183"/>
                </a:cxn>
                <a:cxn ang="0">
                  <a:pos x="50" y="205"/>
                </a:cxn>
                <a:cxn ang="0">
                  <a:pos x="36" y="225"/>
                </a:cxn>
                <a:cxn ang="0">
                  <a:pos x="23" y="244"/>
                </a:cxn>
                <a:cxn ang="0">
                  <a:pos x="14" y="253"/>
                </a:cxn>
                <a:cxn ang="0">
                  <a:pos x="14" y="253"/>
                </a:cxn>
                <a:cxn ang="0">
                  <a:pos x="21" y="231"/>
                </a:cxn>
                <a:cxn ang="0">
                  <a:pos x="41" y="190"/>
                </a:cxn>
                <a:cxn ang="0">
                  <a:pos x="47" y="168"/>
                </a:cxn>
                <a:cxn ang="0">
                  <a:pos x="40" y="168"/>
                </a:cxn>
                <a:cxn ang="0">
                  <a:pos x="30" y="181"/>
                </a:cxn>
                <a:cxn ang="0">
                  <a:pos x="10" y="199"/>
                </a:cxn>
                <a:cxn ang="0">
                  <a:pos x="4" y="196"/>
                </a:cxn>
                <a:cxn ang="0">
                  <a:pos x="15" y="180"/>
                </a:cxn>
                <a:cxn ang="0">
                  <a:pos x="26" y="163"/>
                </a:cxn>
                <a:cxn ang="0">
                  <a:pos x="35" y="144"/>
                </a:cxn>
                <a:cxn ang="0">
                  <a:pos x="52" y="116"/>
                </a:cxn>
                <a:cxn ang="0">
                  <a:pos x="77" y="97"/>
                </a:cxn>
                <a:cxn ang="0">
                  <a:pos x="101" y="91"/>
                </a:cxn>
                <a:cxn ang="0">
                  <a:pos x="126" y="86"/>
                </a:cxn>
                <a:cxn ang="0">
                  <a:pos x="158" y="72"/>
                </a:cxn>
                <a:cxn ang="0">
                  <a:pos x="193" y="52"/>
                </a:cxn>
                <a:cxn ang="0">
                  <a:pos x="230" y="32"/>
                </a:cxn>
                <a:cxn ang="0">
                  <a:pos x="265" y="10"/>
                </a:cxn>
                <a:cxn ang="0">
                  <a:pos x="288" y="8"/>
                </a:cxn>
                <a:cxn ang="0">
                  <a:pos x="295" y="24"/>
                </a:cxn>
                <a:cxn ang="0">
                  <a:pos x="293" y="37"/>
                </a:cxn>
                <a:cxn ang="0">
                  <a:pos x="264" y="55"/>
                </a:cxn>
                <a:cxn ang="0">
                  <a:pos x="222" y="76"/>
                </a:cxn>
                <a:cxn ang="0">
                  <a:pos x="182" y="96"/>
                </a:cxn>
              </a:cxnLst>
              <a:rect l="0" t="0" r="r" b="b"/>
              <a:pathLst>
                <a:path w="299" h="253">
                  <a:moveTo>
                    <a:pt x="167" y="105"/>
                  </a:moveTo>
                  <a:lnTo>
                    <a:pt x="159" y="111"/>
                  </a:lnTo>
                  <a:lnTo>
                    <a:pt x="150" y="119"/>
                  </a:lnTo>
                  <a:lnTo>
                    <a:pt x="143" y="128"/>
                  </a:lnTo>
                  <a:lnTo>
                    <a:pt x="136" y="137"/>
                  </a:lnTo>
                  <a:lnTo>
                    <a:pt x="127" y="146"/>
                  </a:lnTo>
                  <a:lnTo>
                    <a:pt x="120" y="153"/>
                  </a:lnTo>
                  <a:lnTo>
                    <a:pt x="111" y="159"/>
                  </a:lnTo>
                  <a:lnTo>
                    <a:pt x="101" y="164"/>
                  </a:lnTo>
                  <a:lnTo>
                    <a:pt x="92" y="186"/>
                  </a:lnTo>
                  <a:lnTo>
                    <a:pt x="86" y="209"/>
                  </a:lnTo>
                  <a:lnTo>
                    <a:pt x="78" y="231"/>
                  </a:lnTo>
                  <a:lnTo>
                    <a:pt x="65" y="250"/>
                  </a:lnTo>
                  <a:lnTo>
                    <a:pt x="68" y="230"/>
                  </a:lnTo>
                  <a:lnTo>
                    <a:pt x="71" y="210"/>
                  </a:lnTo>
                  <a:lnTo>
                    <a:pt x="72" y="190"/>
                  </a:lnTo>
                  <a:lnTo>
                    <a:pt x="74" y="172"/>
                  </a:lnTo>
                  <a:lnTo>
                    <a:pt x="73" y="172"/>
                  </a:lnTo>
                  <a:lnTo>
                    <a:pt x="72" y="172"/>
                  </a:lnTo>
                  <a:lnTo>
                    <a:pt x="69" y="173"/>
                  </a:lnTo>
                  <a:lnTo>
                    <a:pt x="68" y="173"/>
                  </a:lnTo>
                  <a:lnTo>
                    <a:pt x="62" y="183"/>
                  </a:lnTo>
                  <a:lnTo>
                    <a:pt x="57" y="194"/>
                  </a:lnTo>
                  <a:lnTo>
                    <a:pt x="50" y="205"/>
                  </a:lnTo>
                  <a:lnTo>
                    <a:pt x="44" y="215"/>
                  </a:lnTo>
                  <a:lnTo>
                    <a:pt x="36" y="225"/>
                  </a:lnTo>
                  <a:lnTo>
                    <a:pt x="30" y="234"/>
                  </a:lnTo>
                  <a:lnTo>
                    <a:pt x="23" y="244"/>
                  </a:lnTo>
                  <a:lnTo>
                    <a:pt x="14" y="253"/>
                  </a:lnTo>
                  <a:lnTo>
                    <a:pt x="14" y="253"/>
                  </a:lnTo>
                  <a:lnTo>
                    <a:pt x="14" y="253"/>
                  </a:lnTo>
                  <a:lnTo>
                    <a:pt x="14" y="253"/>
                  </a:lnTo>
                  <a:lnTo>
                    <a:pt x="12" y="253"/>
                  </a:lnTo>
                  <a:lnTo>
                    <a:pt x="21" y="231"/>
                  </a:lnTo>
                  <a:lnTo>
                    <a:pt x="31" y="211"/>
                  </a:lnTo>
                  <a:lnTo>
                    <a:pt x="41" y="190"/>
                  </a:lnTo>
                  <a:lnTo>
                    <a:pt x="49" y="170"/>
                  </a:lnTo>
                  <a:lnTo>
                    <a:pt x="47" y="168"/>
                  </a:lnTo>
                  <a:lnTo>
                    <a:pt x="43" y="167"/>
                  </a:lnTo>
                  <a:lnTo>
                    <a:pt x="40" y="168"/>
                  </a:lnTo>
                  <a:lnTo>
                    <a:pt x="36" y="170"/>
                  </a:lnTo>
                  <a:lnTo>
                    <a:pt x="30" y="181"/>
                  </a:lnTo>
                  <a:lnTo>
                    <a:pt x="21" y="190"/>
                  </a:lnTo>
                  <a:lnTo>
                    <a:pt x="10" y="199"/>
                  </a:lnTo>
                  <a:lnTo>
                    <a:pt x="0" y="205"/>
                  </a:lnTo>
                  <a:lnTo>
                    <a:pt x="4" y="196"/>
                  </a:lnTo>
                  <a:lnTo>
                    <a:pt x="10" y="188"/>
                  </a:lnTo>
                  <a:lnTo>
                    <a:pt x="15" y="180"/>
                  </a:lnTo>
                  <a:lnTo>
                    <a:pt x="21" y="171"/>
                  </a:lnTo>
                  <a:lnTo>
                    <a:pt x="26" y="163"/>
                  </a:lnTo>
                  <a:lnTo>
                    <a:pt x="31" y="153"/>
                  </a:lnTo>
                  <a:lnTo>
                    <a:pt x="35" y="144"/>
                  </a:lnTo>
                  <a:lnTo>
                    <a:pt x="38" y="134"/>
                  </a:lnTo>
                  <a:lnTo>
                    <a:pt x="52" y="116"/>
                  </a:lnTo>
                  <a:lnTo>
                    <a:pt x="65" y="104"/>
                  </a:lnTo>
                  <a:lnTo>
                    <a:pt x="77" y="97"/>
                  </a:lnTo>
                  <a:lnTo>
                    <a:pt x="90" y="92"/>
                  </a:lnTo>
                  <a:lnTo>
                    <a:pt x="101" y="91"/>
                  </a:lnTo>
                  <a:lnTo>
                    <a:pt x="112" y="89"/>
                  </a:lnTo>
                  <a:lnTo>
                    <a:pt x="126" y="86"/>
                  </a:lnTo>
                  <a:lnTo>
                    <a:pt x="140" y="81"/>
                  </a:lnTo>
                  <a:lnTo>
                    <a:pt x="158" y="72"/>
                  </a:lnTo>
                  <a:lnTo>
                    <a:pt x="175" y="62"/>
                  </a:lnTo>
                  <a:lnTo>
                    <a:pt x="193" y="52"/>
                  </a:lnTo>
                  <a:lnTo>
                    <a:pt x="212" y="42"/>
                  </a:lnTo>
                  <a:lnTo>
                    <a:pt x="230" y="32"/>
                  </a:lnTo>
                  <a:lnTo>
                    <a:pt x="247" y="22"/>
                  </a:lnTo>
                  <a:lnTo>
                    <a:pt x="265" y="10"/>
                  </a:lnTo>
                  <a:lnTo>
                    <a:pt x="283" y="0"/>
                  </a:lnTo>
                  <a:lnTo>
                    <a:pt x="288" y="8"/>
                  </a:lnTo>
                  <a:lnTo>
                    <a:pt x="293" y="15"/>
                  </a:lnTo>
                  <a:lnTo>
                    <a:pt x="295" y="24"/>
                  </a:lnTo>
                  <a:lnTo>
                    <a:pt x="299" y="32"/>
                  </a:lnTo>
                  <a:lnTo>
                    <a:pt x="293" y="37"/>
                  </a:lnTo>
                  <a:lnTo>
                    <a:pt x="282" y="46"/>
                  </a:lnTo>
                  <a:lnTo>
                    <a:pt x="264" y="55"/>
                  </a:lnTo>
                  <a:lnTo>
                    <a:pt x="244" y="65"/>
                  </a:lnTo>
                  <a:lnTo>
                    <a:pt x="222" y="76"/>
                  </a:lnTo>
                  <a:lnTo>
                    <a:pt x="201" y="86"/>
                  </a:lnTo>
                  <a:lnTo>
                    <a:pt x="182" y="96"/>
                  </a:lnTo>
                  <a:lnTo>
                    <a:pt x="167" y="10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4785" y="1465"/>
              <a:ext cx="94" cy="60"/>
            </a:xfrm>
            <a:custGeom>
              <a:avLst/>
              <a:gdLst/>
              <a:ahLst/>
              <a:cxnLst>
                <a:cxn ang="0">
                  <a:pos x="180" y="122"/>
                </a:cxn>
                <a:cxn ang="0">
                  <a:pos x="206" y="113"/>
                </a:cxn>
                <a:cxn ang="0">
                  <a:pos x="233" y="104"/>
                </a:cxn>
                <a:cxn ang="0">
                  <a:pos x="260" y="95"/>
                </a:cxn>
                <a:cxn ang="0">
                  <a:pos x="287" y="86"/>
                </a:cxn>
                <a:cxn ang="0">
                  <a:pos x="314" y="78"/>
                </a:cxn>
                <a:cxn ang="0">
                  <a:pos x="340" y="69"/>
                </a:cxn>
                <a:cxn ang="0">
                  <a:pos x="367" y="59"/>
                </a:cxn>
                <a:cxn ang="0">
                  <a:pos x="380" y="40"/>
                </a:cxn>
                <a:cxn ang="0">
                  <a:pos x="376" y="13"/>
                </a:cxn>
                <a:cxn ang="0">
                  <a:pos x="359" y="7"/>
                </a:cxn>
                <a:cxn ang="0">
                  <a:pos x="326" y="19"/>
                </a:cxn>
                <a:cxn ang="0">
                  <a:pos x="295" y="32"/>
                </a:cxn>
                <a:cxn ang="0">
                  <a:pos x="261" y="43"/>
                </a:cxn>
                <a:cxn ang="0">
                  <a:pos x="232" y="52"/>
                </a:cxn>
                <a:cxn ang="0">
                  <a:pos x="206" y="62"/>
                </a:cxn>
                <a:cxn ang="0">
                  <a:pos x="180" y="72"/>
                </a:cxn>
                <a:cxn ang="0">
                  <a:pos x="153" y="80"/>
                </a:cxn>
                <a:cxn ang="0">
                  <a:pos x="137" y="84"/>
                </a:cxn>
                <a:cxn ang="0">
                  <a:pos x="119" y="86"/>
                </a:cxn>
                <a:cxn ang="0">
                  <a:pos x="91" y="94"/>
                </a:cxn>
                <a:cxn ang="0">
                  <a:pos x="64" y="109"/>
                </a:cxn>
                <a:cxn ang="0">
                  <a:pos x="46" y="129"/>
                </a:cxn>
                <a:cxn ang="0">
                  <a:pos x="35" y="146"/>
                </a:cxn>
                <a:cxn ang="0">
                  <a:pos x="19" y="160"/>
                </a:cxn>
                <a:cxn ang="0">
                  <a:pos x="7" y="175"/>
                </a:cxn>
                <a:cxn ang="0">
                  <a:pos x="7" y="180"/>
                </a:cxn>
                <a:cxn ang="0">
                  <a:pos x="18" y="175"/>
                </a:cxn>
                <a:cxn ang="0">
                  <a:pos x="30" y="167"/>
                </a:cxn>
                <a:cxn ang="0">
                  <a:pos x="40" y="158"/>
                </a:cxn>
                <a:cxn ang="0">
                  <a:pos x="46" y="153"/>
                </a:cxn>
                <a:cxn ang="0">
                  <a:pos x="54" y="153"/>
                </a:cxn>
                <a:cxn ang="0">
                  <a:pos x="51" y="166"/>
                </a:cxn>
                <a:cxn ang="0">
                  <a:pos x="37" y="185"/>
                </a:cxn>
                <a:cxn ang="0">
                  <a:pos x="23" y="203"/>
                </a:cxn>
                <a:cxn ang="0">
                  <a:pos x="11" y="222"/>
                </a:cxn>
                <a:cxn ang="0">
                  <a:pos x="4" y="232"/>
                </a:cxn>
                <a:cxn ang="0">
                  <a:pos x="5" y="232"/>
                </a:cxn>
                <a:cxn ang="0">
                  <a:pos x="16" y="224"/>
                </a:cxn>
                <a:cxn ang="0">
                  <a:pos x="33" y="209"/>
                </a:cxn>
                <a:cxn ang="0">
                  <a:pos x="50" y="191"/>
                </a:cxn>
                <a:cxn ang="0">
                  <a:pos x="66" y="174"/>
                </a:cxn>
                <a:cxn ang="0">
                  <a:pos x="75" y="165"/>
                </a:cxn>
                <a:cxn ang="0">
                  <a:pos x="79" y="165"/>
                </a:cxn>
                <a:cxn ang="0">
                  <a:pos x="74" y="181"/>
                </a:cxn>
                <a:cxn ang="0">
                  <a:pos x="62" y="220"/>
                </a:cxn>
                <a:cxn ang="0">
                  <a:pos x="65" y="232"/>
                </a:cxn>
                <a:cxn ang="0">
                  <a:pos x="78" y="213"/>
                </a:cxn>
                <a:cxn ang="0">
                  <a:pos x="89" y="191"/>
                </a:cxn>
                <a:cxn ang="0">
                  <a:pos x="100" y="170"/>
                </a:cxn>
                <a:cxn ang="0">
                  <a:pos x="118" y="160"/>
                </a:cxn>
                <a:cxn ang="0">
                  <a:pos x="132" y="152"/>
                </a:cxn>
                <a:cxn ang="0">
                  <a:pos x="145" y="141"/>
                </a:cxn>
                <a:cxn ang="0">
                  <a:pos x="157" y="131"/>
                </a:cxn>
              </a:cxnLst>
              <a:rect l="0" t="0" r="r" b="b"/>
              <a:pathLst>
                <a:path w="380" h="239">
                  <a:moveTo>
                    <a:pt x="166" y="126"/>
                  </a:moveTo>
                  <a:lnTo>
                    <a:pt x="180" y="122"/>
                  </a:lnTo>
                  <a:lnTo>
                    <a:pt x="193" y="117"/>
                  </a:lnTo>
                  <a:lnTo>
                    <a:pt x="206" y="113"/>
                  </a:lnTo>
                  <a:lnTo>
                    <a:pt x="219" y="108"/>
                  </a:lnTo>
                  <a:lnTo>
                    <a:pt x="233" y="104"/>
                  </a:lnTo>
                  <a:lnTo>
                    <a:pt x="247" y="100"/>
                  </a:lnTo>
                  <a:lnTo>
                    <a:pt x="260" y="95"/>
                  </a:lnTo>
                  <a:lnTo>
                    <a:pt x="273" y="91"/>
                  </a:lnTo>
                  <a:lnTo>
                    <a:pt x="287" y="86"/>
                  </a:lnTo>
                  <a:lnTo>
                    <a:pt x="300" y="83"/>
                  </a:lnTo>
                  <a:lnTo>
                    <a:pt x="314" y="78"/>
                  </a:lnTo>
                  <a:lnTo>
                    <a:pt x="326" y="72"/>
                  </a:lnTo>
                  <a:lnTo>
                    <a:pt x="340" y="69"/>
                  </a:lnTo>
                  <a:lnTo>
                    <a:pt x="353" y="64"/>
                  </a:lnTo>
                  <a:lnTo>
                    <a:pt x="367" y="59"/>
                  </a:lnTo>
                  <a:lnTo>
                    <a:pt x="380" y="54"/>
                  </a:lnTo>
                  <a:lnTo>
                    <a:pt x="380" y="40"/>
                  </a:lnTo>
                  <a:lnTo>
                    <a:pt x="377" y="27"/>
                  </a:lnTo>
                  <a:lnTo>
                    <a:pt x="376" y="13"/>
                  </a:lnTo>
                  <a:lnTo>
                    <a:pt x="375" y="0"/>
                  </a:lnTo>
                  <a:lnTo>
                    <a:pt x="359" y="7"/>
                  </a:lnTo>
                  <a:lnTo>
                    <a:pt x="343" y="13"/>
                  </a:lnTo>
                  <a:lnTo>
                    <a:pt x="326" y="19"/>
                  </a:lnTo>
                  <a:lnTo>
                    <a:pt x="311" y="26"/>
                  </a:lnTo>
                  <a:lnTo>
                    <a:pt x="295" y="32"/>
                  </a:lnTo>
                  <a:lnTo>
                    <a:pt x="278" y="38"/>
                  </a:lnTo>
                  <a:lnTo>
                    <a:pt x="261" y="43"/>
                  </a:lnTo>
                  <a:lnTo>
                    <a:pt x="244" y="47"/>
                  </a:lnTo>
                  <a:lnTo>
                    <a:pt x="232" y="52"/>
                  </a:lnTo>
                  <a:lnTo>
                    <a:pt x="219" y="57"/>
                  </a:lnTo>
                  <a:lnTo>
                    <a:pt x="206" y="62"/>
                  </a:lnTo>
                  <a:lnTo>
                    <a:pt x="193" y="67"/>
                  </a:lnTo>
                  <a:lnTo>
                    <a:pt x="180" y="72"/>
                  </a:lnTo>
                  <a:lnTo>
                    <a:pt x="166" y="76"/>
                  </a:lnTo>
                  <a:lnTo>
                    <a:pt x="153" y="80"/>
                  </a:lnTo>
                  <a:lnTo>
                    <a:pt x="139" y="84"/>
                  </a:lnTo>
                  <a:lnTo>
                    <a:pt x="137" y="84"/>
                  </a:lnTo>
                  <a:lnTo>
                    <a:pt x="129" y="85"/>
                  </a:lnTo>
                  <a:lnTo>
                    <a:pt x="119" y="86"/>
                  </a:lnTo>
                  <a:lnTo>
                    <a:pt x="107" y="89"/>
                  </a:lnTo>
                  <a:lnTo>
                    <a:pt x="91" y="94"/>
                  </a:lnTo>
                  <a:lnTo>
                    <a:pt x="78" y="100"/>
                  </a:lnTo>
                  <a:lnTo>
                    <a:pt x="64" y="109"/>
                  </a:lnTo>
                  <a:lnTo>
                    <a:pt x="51" y="121"/>
                  </a:lnTo>
                  <a:lnTo>
                    <a:pt x="46" y="129"/>
                  </a:lnTo>
                  <a:lnTo>
                    <a:pt x="41" y="138"/>
                  </a:lnTo>
                  <a:lnTo>
                    <a:pt x="35" y="146"/>
                  </a:lnTo>
                  <a:lnTo>
                    <a:pt x="27" y="153"/>
                  </a:lnTo>
                  <a:lnTo>
                    <a:pt x="19" y="160"/>
                  </a:lnTo>
                  <a:lnTo>
                    <a:pt x="13" y="167"/>
                  </a:lnTo>
                  <a:lnTo>
                    <a:pt x="7" y="175"/>
                  </a:lnTo>
                  <a:lnTo>
                    <a:pt x="0" y="182"/>
                  </a:lnTo>
                  <a:lnTo>
                    <a:pt x="7" y="180"/>
                  </a:lnTo>
                  <a:lnTo>
                    <a:pt x="12" y="177"/>
                  </a:lnTo>
                  <a:lnTo>
                    <a:pt x="18" y="175"/>
                  </a:lnTo>
                  <a:lnTo>
                    <a:pt x="24" y="171"/>
                  </a:lnTo>
                  <a:lnTo>
                    <a:pt x="30" y="167"/>
                  </a:lnTo>
                  <a:lnTo>
                    <a:pt x="35" y="163"/>
                  </a:lnTo>
                  <a:lnTo>
                    <a:pt x="40" y="158"/>
                  </a:lnTo>
                  <a:lnTo>
                    <a:pt x="43" y="153"/>
                  </a:lnTo>
                  <a:lnTo>
                    <a:pt x="46" y="153"/>
                  </a:lnTo>
                  <a:lnTo>
                    <a:pt x="50" y="153"/>
                  </a:lnTo>
                  <a:lnTo>
                    <a:pt x="54" y="153"/>
                  </a:lnTo>
                  <a:lnTo>
                    <a:pt x="56" y="156"/>
                  </a:lnTo>
                  <a:lnTo>
                    <a:pt x="51" y="166"/>
                  </a:lnTo>
                  <a:lnTo>
                    <a:pt x="45" y="175"/>
                  </a:lnTo>
                  <a:lnTo>
                    <a:pt x="37" y="185"/>
                  </a:lnTo>
                  <a:lnTo>
                    <a:pt x="31" y="194"/>
                  </a:lnTo>
                  <a:lnTo>
                    <a:pt x="23" y="203"/>
                  </a:lnTo>
                  <a:lnTo>
                    <a:pt x="17" y="213"/>
                  </a:lnTo>
                  <a:lnTo>
                    <a:pt x="11" y="222"/>
                  </a:lnTo>
                  <a:lnTo>
                    <a:pt x="4" y="232"/>
                  </a:lnTo>
                  <a:lnTo>
                    <a:pt x="4" y="232"/>
                  </a:lnTo>
                  <a:lnTo>
                    <a:pt x="5" y="232"/>
                  </a:lnTo>
                  <a:lnTo>
                    <a:pt x="5" y="232"/>
                  </a:lnTo>
                  <a:lnTo>
                    <a:pt x="5" y="232"/>
                  </a:lnTo>
                  <a:lnTo>
                    <a:pt x="16" y="224"/>
                  </a:lnTo>
                  <a:lnTo>
                    <a:pt x="24" y="217"/>
                  </a:lnTo>
                  <a:lnTo>
                    <a:pt x="33" y="209"/>
                  </a:lnTo>
                  <a:lnTo>
                    <a:pt x="42" y="200"/>
                  </a:lnTo>
                  <a:lnTo>
                    <a:pt x="50" y="191"/>
                  </a:lnTo>
                  <a:lnTo>
                    <a:pt x="59" y="182"/>
                  </a:lnTo>
                  <a:lnTo>
                    <a:pt x="66" y="174"/>
                  </a:lnTo>
                  <a:lnTo>
                    <a:pt x="74" y="165"/>
                  </a:lnTo>
                  <a:lnTo>
                    <a:pt x="75" y="165"/>
                  </a:lnTo>
                  <a:lnTo>
                    <a:pt x="76" y="165"/>
                  </a:lnTo>
                  <a:lnTo>
                    <a:pt x="79" y="165"/>
                  </a:lnTo>
                  <a:lnTo>
                    <a:pt x="80" y="165"/>
                  </a:lnTo>
                  <a:lnTo>
                    <a:pt x="74" y="181"/>
                  </a:lnTo>
                  <a:lnTo>
                    <a:pt x="69" y="200"/>
                  </a:lnTo>
                  <a:lnTo>
                    <a:pt x="62" y="220"/>
                  </a:lnTo>
                  <a:lnTo>
                    <a:pt x="56" y="239"/>
                  </a:lnTo>
                  <a:lnTo>
                    <a:pt x="65" y="232"/>
                  </a:lnTo>
                  <a:lnTo>
                    <a:pt x="72" y="223"/>
                  </a:lnTo>
                  <a:lnTo>
                    <a:pt x="78" y="213"/>
                  </a:lnTo>
                  <a:lnTo>
                    <a:pt x="84" y="203"/>
                  </a:lnTo>
                  <a:lnTo>
                    <a:pt x="89" y="191"/>
                  </a:lnTo>
                  <a:lnTo>
                    <a:pt x="94" y="180"/>
                  </a:lnTo>
                  <a:lnTo>
                    <a:pt x="100" y="170"/>
                  </a:lnTo>
                  <a:lnTo>
                    <a:pt x="108" y="161"/>
                  </a:lnTo>
                  <a:lnTo>
                    <a:pt x="118" y="160"/>
                  </a:lnTo>
                  <a:lnTo>
                    <a:pt x="126" y="156"/>
                  </a:lnTo>
                  <a:lnTo>
                    <a:pt x="132" y="152"/>
                  </a:lnTo>
                  <a:lnTo>
                    <a:pt x="138" y="147"/>
                  </a:lnTo>
                  <a:lnTo>
                    <a:pt x="145" y="141"/>
                  </a:lnTo>
                  <a:lnTo>
                    <a:pt x="151" y="136"/>
                  </a:lnTo>
                  <a:lnTo>
                    <a:pt x="157" y="131"/>
                  </a:lnTo>
                  <a:lnTo>
                    <a:pt x="166" y="12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4892" y="1195"/>
              <a:ext cx="7" cy="10"/>
            </a:xfrm>
            <a:custGeom>
              <a:avLst/>
              <a:gdLst/>
              <a:ahLst/>
              <a:cxnLst>
                <a:cxn ang="0">
                  <a:pos x="15" y="37"/>
                </a:cxn>
                <a:cxn ang="0">
                  <a:pos x="20" y="36"/>
                </a:cxn>
                <a:cxn ang="0">
                  <a:pos x="25" y="32"/>
                </a:cxn>
                <a:cxn ang="0">
                  <a:pos x="28" y="27"/>
                </a:cxn>
                <a:cxn ang="0">
                  <a:pos x="29" y="19"/>
                </a:cxn>
                <a:cxn ang="0">
                  <a:pos x="28" y="12"/>
                </a:cxn>
                <a:cxn ang="0">
                  <a:pos x="25" y="5"/>
                </a:cxn>
                <a:cxn ang="0">
                  <a:pos x="20" y="2"/>
                </a:cxn>
                <a:cxn ang="0">
                  <a:pos x="15" y="0"/>
                </a:cxn>
                <a:cxn ang="0">
                  <a:pos x="9" y="2"/>
                </a:cxn>
                <a:cxn ang="0">
                  <a:pos x="4" y="5"/>
                </a:cxn>
                <a:cxn ang="0">
                  <a:pos x="1" y="12"/>
                </a:cxn>
                <a:cxn ang="0">
                  <a:pos x="0" y="19"/>
                </a:cxn>
                <a:cxn ang="0">
                  <a:pos x="1" y="27"/>
                </a:cxn>
                <a:cxn ang="0">
                  <a:pos x="4" y="32"/>
                </a:cxn>
                <a:cxn ang="0">
                  <a:pos x="9" y="36"/>
                </a:cxn>
                <a:cxn ang="0">
                  <a:pos x="15" y="37"/>
                </a:cxn>
              </a:cxnLst>
              <a:rect l="0" t="0" r="r" b="b"/>
              <a:pathLst>
                <a:path w="29" h="37">
                  <a:moveTo>
                    <a:pt x="15" y="37"/>
                  </a:moveTo>
                  <a:lnTo>
                    <a:pt x="20" y="36"/>
                  </a:lnTo>
                  <a:lnTo>
                    <a:pt x="25" y="32"/>
                  </a:lnTo>
                  <a:lnTo>
                    <a:pt x="28" y="27"/>
                  </a:lnTo>
                  <a:lnTo>
                    <a:pt x="29" y="19"/>
                  </a:lnTo>
                  <a:lnTo>
                    <a:pt x="28" y="12"/>
                  </a:lnTo>
                  <a:lnTo>
                    <a:pt x="25" y="5"/>
                  </a:lnTo>
                  <a:lnTo>
                    <a:pt x="20" y="2"/>
                  </a:lnTo>
                  <a:lnTo>
                    <a:pt x="15" y="0"/>
                  </a:lnTo>
                  <a:lnTo>
                    <a:pt x="9" y="2"/>
                  </a:lnTo>
                  <a:lnTo>
                    <a:pt x="4" y="5"/>
                  </a:lnTo>
                  <a:lnTo>
                    <a:pt x="1" y="12"/>
                  </a:lnTo>
                  <a:lnTo>
                    <a:pt x="0" y="19"/>
                  </a:lnTo>
                  <a:lnTo>
                    <a:pt x="1" y="27"/>
                  </a:lnTo>
                  <a:lnTo>
                    <a:pt x="4" y="32"/>
                  </a:lnTo>
                  <a:lnTo>
                    <a:pt x="9" y="36"/>
                  </a:lnTo>
                  <a:lnTo>
                    <a:pt x="1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4864" y="1404"/>
              <a:ext cx="24" cy="28"/>
            </a:xfrm>
            <a:custGeom>
              <a:avLst/>
              <a:gdLst/>
              <a:ahLst/>
              <a:cxnLst>
                <a:cxn ang="0">
                  <a:pos x="0" y="30"/>
                </a:cxn>
                <a:cxn ang="0">
                  <a:pos x="54" y="112"/>
                </a:cxn>
                <a:cxn ang="0">
                  <a:pos x="96" y="0"/>
                </a:cxn>
                <a:cxn ang="0">
                  <a:pos x="0" y="30"/>
                </a:cxn>
              </a:cxnLst>
              <a:rect l="0" t="0" r="r" b="b"/>
              <a:pathLst>
                <a:path w="96" h="112">
                  <a:moveTo>
                    <a:pt x="0" y="30"/>
                  </a:moveTo>
                  <a:lnTo>
                    <a:pt x="54" y="112"/>
                  </a:lnTo>
                  <a:lnTo>
                    <a:pt x="96" y="0"/>
                  </a:lnTo>
                  <a:lnTo>
                    <a:pt x="0" y="3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4821" y="1401"/>
              <a:ext cx="33" cy="16"/>
            </a:xfrm>
            <a:custGeom>
              <a:avLst/>
              <a:gdLst/>
              <a:ahLst/>
              <a:cxnLst>
                <a:cxn ang="0">
                  <a:pos x="0" y="0"/>
                </a:cxn>
                <a:cxn ang="0">
                  <a:pos x="22" y="66"/>
                </a:cxn>
                <a:cxn ang="0">
                  <a:pos x="88" y="30"/>
                </a:cxn>
                <a:cxn ang="0">
                  <a:pos x="123" y="51"/>
                </a:cxn>
                <a:cxn ang="0">
                  <a:pos x="135" y="34"/>
                </a:cxn>
                <a:cxn ang="0">
                  <a:pos x="120" y="15"/>
                </a:cxn>
                <a:cxn ang="0">
                  <a:pos x="96" y="19"/>
                </a:cxn>
                <a:cxn ang="0">
                  <a:pos x="0" y="0"/>
                </a:cxn>
              </a:cxnLst>
              <a:rect l="0" t="0" r="r" b="b"/>
              <a:pathLst>
                <a:path w="135" h="66">
                  <a:moveTo>
                    <a:pt x="0" y="0"/>
                  </a:moveTo>
                  <a:lnTo>
                    <a:pt x="22" y="66"/>
                  </a:lnTo>
                  <a:lnTo>
                    <a:pt x="88" y="30"/>
                  </a:lnTo>
                  <a:lnTo>
                    <a:pt x="123" y="51"/>
                  </a:lnTo>
                  <a:lnTo>
                    <a:pt x="135" y="34"/>
                  </a:lnTo>
                  <a:lnTo>
                    <a:pt x="120" y="15"/>
                  </a:lnTo>
                  <a:lnTo>
                    <a:pt x="96" y="19"/>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5039" y="1385"/>
              <a:ext cx="4" cy="110"/>
            </a:xfrm>
            <a:custGeom>
              <a:avLst/>
              <a:gdLst/>
              <a:ahLst/>
              <a:cxnLst>
                <a:cxn ang="0">
                  <a:pos x="0" y="8"/>
                </a:cxn>
                <a:cxn ang="0">
                  <a:pos x="0" y="439"/>
                </a:cxn>
                <a:cxn ang="0">
                  <a:pos x="3" y="428"/>
                </a:cxn>
                <a:cxn ang="0">
                  <a:pos x="6" y="417"/>
                </a:cxn>
                <a:cxn ang="0">
                  <a:pos x="10" y="407"/>
                </a:cxn>
                <a:cxn ang="0">
                  <a:pos x="15" y="397"/>
                </a:cxn>
                <a:cxn ang="0">
                  <a:pos x="15" y="0"/>
                </a:cxn>
                <a:cxn ang="0">
                  <a:pos x="11" y="1"/>
                </a:cxn>
                <a:cxn ang="0">
                  <a:pos x="8" y="4"/>
                </a:cxn>
                <a:cxn ang="0">
                  <a:pos x="4" y="5"/>
                </a:cxn>
                <a:cxn ang="0">
                  <a:pos x="0" y="8"/>
                </a:cxn>
              </a:cxnLst>
              <a:rect l="0" t="0" r="r" b="b"/>
              <a:pathLst>
                <a:path w="15" h="439">
                  <a:moveTo>
                    <a:pt x="0" y="8"/>
                  </a:moveTo>
                  <a:lnTo>
                    <a:pt x="0" y="439"/>
                  </a:lnTo>
                  <a:lnTo>
                    <a:pt x="3" y="428"/>
                  </a:lnTo>
                  <a:lnTo>
                    <a:pt x="6" y="417"/>
                  </a:lnTo>
                  <a:lnTo>
                    <a:pt x="10" y="407"/>
                  </a:lnTo>
                  <a:lnTo>
                    <a:pt x="15" y="397"/>
                  </a:lnTo>
                  <a:lnTo>
                    <a:pt x="15" y="0"/>
                  </a:lnTo>
                  <a:lnTo>
                    <a:pt x="11" y="1"/>
                  </a:lnTo>
                  <a:lnTo>
                    <a:pt x="8" y="4"/>
                  </a:lnTo>
                  <a:lnTo>
                    <a:pt x="4" y="5"/>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019" y="1397"/>
              <a:ext cx="4" cy="123"/>
            </a:xfrm>
            <a:custGeom>
              <a:avLst/>
              <a:gdLst/>
              <a:ahLst/>
              <a:cxnLst>
                <a:cxn ang="0">
                  <a:pos x="0" y="10"/>
                </a:cxn>
                <a:cxn ang="0">
                  <a:pos x="0" y="492"/>
                </a:cxn>
                <a:cxn ang="0">
                  <a:pos x="4" y="489"/>
                </a:cxn>
                <a:cxn ang="0">
                  <a:pos x="8" y="488"/>
                </a:cxn>
                <a:cxn ang="0">
                  <a:pos x="12" y="485"/>
                </a:cxn>
                <a:cxn ang="0">
                  <a:pos x="15" y="483"/>
                </a:cxn>
                <a:cxn ang="0">
                  <a:pos x="15" y="0"/>
                </a:cxn>
                <a:cxn ang="0">
                  <a:pos x="12" y="3"/>
                </a:cxn>
                <a:cxn ang="0">
                  <a:pos x="8" y="5"/>
                </a:cxn>
                <a:cxn ang="0">
                  <a:pos x="4" y="8"/>
                </a:cxn>
                <a:cxn ang="0">
                  <a:pos x="0" y="10"/>
                </a:cxn>
              </a:cxnLst>
              <a:rect l="0" t="0" r="r" b="b"/>
              <a:pathLst>
                <a:path w="15" h="492">
                  <a:moveTo>
                    <a:pt x="0" y="10"/>
                  </a:moveTo>
                  <a:lnTo>
                    <a:pt x="0" y="492"/>
                  </a:lnTo>
                  <a:lnTo>
                    <a:pt x="4" y="489"/>
                  </a:lnTo>
                  <a:lnTo>
                    <a:pt x="8" y="488"/>
                  </a:lnTo>
                  <a:lnTo>
                    <a:pt x="12" y="485"/>
                  </a:lnTo>
                  <a:lnTo>
                    <a:pt x="15" y="483"/>
                  </a:lnTo>
                  <a:lnTo>
                    <a:pt x="15" y="0"/>
                  </a:lnTo>
                  <a:lnTo>
                    <a:pt x="12" y="3"/>
                  </a:lnTo>
                  <a:lnTo>
                    <a:pt x="8" y="5"/>
                  </a:lnTo>
                  <a:lnTo>
                    <a:pt x="4" y="8"/>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p:nvSpPr>
          <p:spPr bwMode="auto">
            <a:xfrm>
              <a:off x="4999" y="1409"/>
              <a:ext cx="4" cy="102"/>
            </a:xfrm>
            <a:custGeom>
              <a:avLst/>
              <a:gdLst/>
              <a:ahLst/>
              <a:cxnLst>
                <a:cxn ang="0">
                  <a:pos x="0" y="5"/>
                </a:cxn>
                <a:cxn ang="0">
                  <a:pos x="0" y="401"/>
                </a:cxn>
                <a:cxn ang="0">
                  <a:pos x="4" y="402"/>
                </a:cxn>
                <a:cxn ang="0">
                  <a:pos x="8" y="403"/>
                </a:cxn>
                <a:cxn ang="0">
                  <a:pos x="12" y="404"/>
                </a:cxn>
                <a:cxn ang="0">
                  <a:pos x="15" y="406"/>
                </a:cxn>
                <a:cxn ang="0">
                  <a:pos x="15" y="0"/>
                </a:cxn>
                <a:cxn ang="0">
                  <a:pos x="12" y="1"/>
                </a:cxn>
                <a:cxn ang="0">
                  <a:pos x="8" y="3"/>
                </a:cxn>
                <a:cxn ang="0">
                  <a:pos x="4" y="4"/>
                </a:cxn>
                <a:cxn ang="0">
                  <a:pos x="0" y="5"/>
                </a:cxn>
              </a:cxnLst>
              <a:rect l="0" t="0" r="r" b="b"/>
              <a:pathLst>
                <a:path w="15" h="406">
                  <a:moveTo>
                    <a:pt x="0" y="5"/>
                  </a:moveTo>
                  <a:lnTo>
                    <a:pt x="0" y="401"/>
                  </a:lnTo>
                  <a:lnTo>
                    <a:pt x="4" y="402"/>
                  </a:lnTo>
                  <a:lnTo>
                    <a:pt x="8" y="403"/>
                  </a:lnTo>
                  <a:lnTo>
                    <a:pt x="12" y="404"/>
                  </a:lnTo>
                  <a:lnTo>
                    <a:pt x="15" y="406"/>
                  </a:lnTo>
                  <a:lnTo>
                    <a:pt x="15" y="0"/>
                  </a:lnTo>
                  <a:lnTo>
                    <a:pt x="12" y="1"/>
                  </a:lnTo>
                  <a:lnTo>
                    <a:pt x="8" y="3"/>
                  </a:lnTo>
                  <a:lnTo>
                    <a:pt x="4" y="4"/>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p:nvSpPr>
          <p:spPr bwMode="auto">
            <a:xfrm>
              <a:off x="4999" y="1512"/>
              <a:ext cx="4" cy="8"/>
            </a:xfrm>
            <a:custGeom>
              <a:avLst/>
              <a:gdLst/>
              <a:ahLst/>
              <a:cxnLst>
                <a:cxn ang="0">
                  <a:pos x="0" y="0"/>
                </a:cxn>
                <a:cxn ang="0">
                  <a:pos x="0" y="26"/>
                </a:cxn>
                <a:cxn ang="0">
                  <a:pos x="4" y="28"/>
                </a:cxn>
                <a:cxn ang="0">
                  <a:pos x="8" y="29"/>
                </a:cxn>
                <a:cxn ang="0">
                  <a:pos x="12" y="30"/>
                </a:cxn>
                <a:cxn ang="0">
                  <a:pos x="15" y="31"/>
                </a:cxn>
                <a:cxn ang="0">
                  <a:pos x="15" y="2"/>
                </a:cxn>
                <a:cxn ang="0">
                  <a:pos x="12" y="2"/>
                </a:cxn>
                <a:cxn ang="0">
                  <a:pos x="8" y="1"/>
                </a:cxn>
                <a:cxn ang="0">
                  <a:pos x="4" y="1"/>
                </a:cxn>
                <a:cxn ang="0">
                  <a:pos x="0" y="0"/>
                </a:cxn>
              </a:cxnLst>
              <a:rect l="0" t="0" r="r" b="b"/>
              <a:pathLst>
                <a:path w="15" h="31">
                  <a:moveTo>
                    <a:pt x="0" y="0"/>
                  </a:moveTo>
                  <a:lnTo>
                    <a:pt x="0" y="26"/>
                  </a:lnTo>
                  <a:lnTo>
                    <a:pt x="4" y="28"/>
                  </a:lnTo>
                  <a:lnTo>
                    <a:pt x="8" y="29"/>
                  </a:lnTo>
                  <a:lnTo>
                    <a:pt x="12" y="30"/>
                  </a:lnTo>
                  <a:lnTo>
                    <a:pt x="15" y="31"/>
                  </a:lnTo>
                  <a:lnTo>
                    <a:pt x="15" y="2"/>
                  </a:lnTo>
                  <a:lnTo>
                    <a:pt x="12" y="2"/>
                  </a:lnTo>
                  <a:lnTo>
                    <a:pt x="8" y="1"/>
                  </a:lnTo>
                  <a:lnTo>
                    <a:pt x="4"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p:nvSpPr>
          <p:spPr bwMode="auto">
            <a:xfrm>
              <a:off x="4979" y="1415"/>
              <a:ext cx="3" cy="91"/>
            </a:xfrm>
            <a:custGeom>
              <a:avLst/>
              <a:gdLst/>
              <a:ahLst/>
              <a:cxnLst>
                <a:cxn ang="0">
                  <a:pos x="0" y="3"/>
                </a:cxn>
                <a:cxn ang="0">
                  <a:pos x="0" y="363"/>
                </a:cxn>
                <a:cxn ang="0">
                  <a:pos x="4" y="364"/>
                </a:cxn>
                <a:cxn ang="0">
                  <a:pos x="8" y="364"/>
                </a:cxn>
                <a:cxn ang="0">
                  <a:pos x="12" y="364"/>
                </a:cxn>
                <a:cxn ang="0">
                  <a:pos x="16" y="364"/>
                </a:cxn>
                <a:cxn ang="0">
                  <a:pos x="16" y="0"/>
                </a:cxn>
                <a:cxn ang="0">
                  <a:pos x="12" y="1"/>
                </a:cxn>
                <a:cxn ang="0">
                  <a:pos x="8" y="1"/>
                </a:cxn>
                <a:cxn ang="0">
                  <a:pos x="4" y="1"/>
                </a:cxn>
                <a:cxn ang="0">
                  <a:pos x="0" y="3"/>
                </a:cxn>
              </a:cxnLst>
              <a:rect l="0" t="0" r="r" b="b"/>
              <a:pathLst>
                <a:path w="16" h="364">
                  <a:moveTo>
                    <a:pt x="0" y="3"/>
                  </a:moveTo>
                  <a:lnTo>
                    <a:pt x="0" y="363"/>
                  </a:lnTo>
                  <a:lnTo>
                    <a:pt x="4" y="364"/>
                  </a:lnTo>
                  <a:lnTo>
                    <a:pt x="8" y="364"/>
                  </a:lnTo>
                  <a:lnTo>
                    <a:pt x="12" y="364"/>
                  </a:lnTo>
                  <a:lnTo>
                    <a:pt x="16" y="364"/>
                  </a:lnTo>
                  <a:lnTo>
                    <a:pt x="16" y="0"/>
                  </a:lnTo>
                  <a:lnTo>
                    <a:pt x="12" y="1"/>
                  </a:lnTo>
                  <a:lnTo>
                    <a:pt x="8" y="1"/>
                  </a:lnTo>
                  <a:lnTo>
                    <a:pt x="4" y="1"/>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p:nvSpPr>
          <p:spPr bwMode="auto">
            <a:xfrm>
              <a:off x="4979" y="1509"/>
              <a:ext cx="3" cy="3"/>
            </a:xfrm>
            <a:custGeom>
              <a:avLst/>
              <a:gdLst/>
              <a:ahLst/>
              <a:cxnLst>
                <a:cxn ang="0">
                  <a:pos x="0" y="1"/>
                </a:cxn>
                <a:cxn ang="0">
                  <a:pos x="0" y="3"/>
                </a:cxn>
                <a:cxn ang="0">
                  <a:pos x="4" y="5"/>
                </a:cxn>
                <a:cxn ang="0">
                  <a:pos x="8" y="6"/>
                </a:cxn>
                <a:cxn ang="0">
                  <a:pos x="12" y="8"/>
                </a:cxn>
                <a:cxn ang="0">
                  <a:pos x="16" y="10"/>
                </a:cxn>
                <a:cxn ang="0">
                  <a:pos x="16" y="0"/>
                </a:cxn>
                <a:cxn ang="0">
                  <a:pos x="12" y="0"/>
                </a:cxn>
                <a:cxn ang="0">
                  <a:pos x="8" y="0"/>
                </a:cxn>
                <a:cxn ang="0">
                  <a:pos x="4" y="0"/>
                </a:cxn>
                <a:cxn ang="0">
                  <a:pos x="0" y="1"/>
                </a:cxn>
              </a:cxnLst>
              <a:rect l="0" t="0" r="r" b="b"/>
              <a:pathLst>
                <a:path w="16" h="10">
                  <a:moveTo>
                    <a:pt x="0" y="1"/>
                  </a:moveTo>
                  <a:lnTo>
                    <a:pt x="0" y="3"/>
                  </a:lnTo>
                  <a:lnTo>
                    <a:pt x="4" y="5"/>
                  </a:lnTo>
                  <a:lnTo>
                    <a:pt x="8" y="6"/>
                  </a:lnTo>
                  <a:lnTo>
                    <a:pt x="12" y="8"/>
                  </a:lnTo>
                  <a:lnTo>
                    <a:pt x="16" y="10"/>
                  </a:lnTo>
                  <a:lnTo>
                    <a:pt x="16" y="0"/>
                  </a:lnTo>
                  <a:lnTo>
                    <a:pt x="12" y="0"/>
                  </a:lnTo>
                  <a:lnTo>
                    <a:pt x="8" y="0"/>
                  </a:lnTo>
                  <a:lnTo>
                    <a:pt x="4"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p:cNvSpPr>
            <p:nvPr/>
          </p:nvSpPr>
          <p:spPr bwMode="auto">
            <a:xfrm>
              <a:off x="4958" y="1424"/>
              <a:ext cx="4" cy="83"/>
            </a:xfrm>
            <a:custGeom>
              <a:avLst/>
              <a:gdLst/>
              <a:ahLst/>
              <a:cxnLst>
                <a:cxn ang="0">
                  <a:pos x="0" y="7"/>
                </a:cxn>
                <a:cxn ang="0">
                  <a:pos x="0" y="332"/>
                </a:cxn>
                <a:cxn ang="0">
                  <a:pos x="3" y="330"/>
                </a:cxn>
                <a:cxn ang="0">
                  <a:pos x="7" y="330"/>
                </a:cxn>
                <a:cxn ang="0">
                  <a:pos x="11" y="330"/>
                </a:cxn>
                <a:cxn ang="0">
                  <a:pos x="15" y="329"/>
                </a:cxn>
                <a:cxn ang="0">
                  <a:pos x="15" y="0"/>
                </a:cxn>
                <a:cxn ang="0">
                  <a:pos x="11" y="2"/>
                </a:cxn>
                <a:cxn ang="0">
                  <a:pos x="7" y="3"/>
                </a:cxn>
                <a:cxn ang="0">
                  <a:pos x="3" y="5"/>
                </a:cxn>
                <a:cxn ang="0">
                  <a:pos x="0" y="7"/>
                </a:cxn>
              </a:cxnLst>
              <a:rect l="0" t="0" r="r" b="b"/>
              <a:pathLst>
                <a:path w="15" h="332">
                  <a:moveTo>
                    <a:pt x="0" y="7"/>
                  </a:moveTo>
                  <a:lnTo>
                    <a:pt x="0" y="332"/>
                  </a:lnTo>
                  <a:lnTo>
                    <a:pt x="3" y="330"/>
                  </a:lnTo>
                  <a:lnTo>
                    <a:pt x="7" y="330"/>
                  </a:lnTo>
                  <a:lnTo>
                    <a:pt x="11" y="330"/>
                  </a:lnTo>
                  <a:lnTo>
                    <a:pt x="15" y="329"/>
                  </a:lnTo>
                  <a:lnTo>
                    <a:pt x="15" y="0"/>
                  </a:lnTo>
                  <a:lnTo>
                    <a:pt x="11" y="2"/>
                  </a:lnTo>
                  <a:lnTo>
                    <a:pt x="7" y="3"/>
                  </a:lnTo>
                  <a:lnTo>
                    <a:pt x="3" y="5"/>
                  </a:ln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p:cNvSpPr>
            <p:nvPr/>
          </p:nvSpPr>
          <p:spPr bwMode="auto">
            <a:xfrm>
              <a:off x="4938" y="1451"/>
              <a:ext cx="4" cy="59"/>
            </a:xfrm>
            <a:custGeom>
              <a:avLst/>
              <a:gdLst/>
              <a:ahLst/>
              <a:cxnLst>
                <a:cxn ang="0">
                  <a:pos x="0" y="0"/>
                </a:cxn>
                <a:cxn ang="0">
                  <a:pos x="0" y="237"/>
                </a:cxn>
                <a:cxn ang="0">
                  <a:pos x="3" y="236"/>
                </a:cxn>
                <a:cxn ang="0">
                  <a:pos x="7" y="235"/>
                </a:cxn>
                <a:cxn ang="0">
                  <a:pos x="11" y="235"/>
                </a:cxn>
                <a:cxn ang="0">
                  <a:pos x="15" y="234"/>
                </a:cxn>
                <a:cxn ang="0">
                  <a:pos x="15" y="6"/>
                </a:cxn>
                <a:cxn ang="0">
                  <a:pos x="11" y="5"/>
                </a:cxn>
                <a:cxn ang="0">
                  <a:pos x="7" y="2"/>
                </a:cxn>
                <a:cxn ang="0">
                  <a:pos x="3" y="1"/>
                </a:cxn>
                <a:cxn ang="0">
                  <a:pos x="0" y="0"/>
                </a:cxn>
              </a:cxnLst>
              <a:rect l="0" t="0" r="r" b="b"/>
              <a:pathLst>
                <a:path w="15" h="237">
                  <a:moveTo>
                    <a:pt x="0" y="0"/>
                  </a:moveTo>
                  <a:lnTo>
                    <a:pt x="0" y="237"/>
                  </a:lnTo>
                  <a:lnTo>
                    <a:pt x="3" y="236"/>
                  </a:lnTo>
                  <a:lnTo>
                    <a:pt x="7" y="235"/>
                  </a:lnTo>
                  <a:lnTo>
                    <a:pt x="11" y="235"/>
                  </a:lnTo>
                  <a:lnTo>
                    <a:pt x="15" y="234"/>
                  </a:lnTo>
                  <a:lnTo>
                    <a:pt x="15" y="6"/>
                  </a:lnTo>
                  <a:lnTo>
                    <a:pt x="11" y="5"/>
                  </a:lnTo>
                  <a:lnTo>
                    <a:pt x="7" y="2"/>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p:nvSpPr>
          <p:spPr bwMode="auto">
            <a:xfrm>
              <a:off x="4938" y="1433"/>
              <a:ext cx="4" cy="19"/>
            </a:xfrm>
            <a:custGeom>
              <a:avLst/>
              <a:gdLst/>
              <a:ahLst/>
              <a:cxnLst>
                <a:cxn ang="0">
                  <a:pos x="0" y="4"/>
                </a:cxn>
                <a:cxn ang="0">
                  <a:pos x="0" y="63"/>
                </a:cxn>
                <a:cxn ang="0">
                  <a:pos x="3" y="66"/>
                </a:cxn>
                <a:cxn ang="0">
                  <a:pos x="7" y="68"/>
                </a:cxn>
                <a:cxn ang="0">
                  <a:pos x="11" y="71"/>
                </a:cxn>
                <a:cxn ang="0">
                  <a:pos x="15" y="74"/>
                </a:cxn>
                <a:cxn ang="0">
                  <a:pos x="15" y="0"/>
                </a:cxn>
                <a:cxn ang="0">
                  <a:pos x="11" y="1"/>
                </a:cxn>
                <a:cxn ang="0">
                  <a:pos x="7" y="1"/>
                </a:cxn>
                <a:cxn ang="0">
                  <a:pos x="3" y="2"/>
                </a:cxn>
                <a:cxn ang="0">
                  <a:pos x="0" y="4"/>
                </a:cxn>
              </a:cxnLst>
              <a:rect l="0" t="0" r="r" b="b"/>
              <a:pathLst>
                <a:path w="15" h="74">
                  <a:moveTo>
                    <a:pt x="0" y="4"/>
                  </a:moveTo>
                  <a:lnTo>
                    <a:pt x="0" y="63"/>
                  </a:lnTo>
                  <a:lnTo>
                    <a:pt x="3" y="66"/>
                  </a:lnTo>
                  <a:lnTo>
                    <a:pt x="7" y="68"/>
                  </a:lnTo>
                  <a:lnTo>
                    <a:pt x="11" y="71"/>
                  </a:lnTo>
                  <a:lnTo>
                    <a:pt x="15" y="74"/>
                  </a:lnTo>
                  <a:lnTo>
                    <a:pt x="15" y="0"/>
                  </a:lnTo>
                  <a:lnTo>
                    <a:pt x="11" y="1"/>
                  </a:lnTo>
                  <a:lnTo>
                    <a:pt x="7" y="1"/>
                  </a:lnTo>
                  <a:lnTo>
                    <a:pt x="3" y="2"/>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p:nvSpPr>
          <p:spPr bwMode="auto">
            <a:xfrm>
              <a:off x="4918" y="1449"/>
              <a:ext cx="4" cy="37"/>
            </a:xfrm>
            <a:custGeom>
              <a:avLst/>
              <a:gdLst/>
              <a:ahLst/>
              <a:cxnLst>
                <a:cxn ang="0">
                  <a:pos x="0" y="1"/>
                </a:cxn>
                <a:cxn ang="0">
                  <a:pos x="0" y="150"/>
                </a:cxn>
                <a:cxn ang="0">
                  <a:pos x="6" y="148"/>
                </a:cxn>
                <a:cxn ang="0">
                  <a:pos x="9" y="145"/>
                </a:cxn>
                <a:cxn ang="0">
                  <a:pos x="13" y="144"/>
                </a:cxn>
                <a:cxn ang="0">
                  <a:pos x="17" y="142"/>
                </a:cxn>
                <a:cxn ang="0">
                  <a:pos x="17" y="0"/>
                </a:cxn>
                <a:cxn ang="0">
                  <a:pos x="13" y="0"/>
                </a:cxn>
                <a:cxn ang="0">
                  <a:pos x="9" y="0"/>
                </a:cxn>
                <a:cxn ang="0">
                  <a:pos x="6" y="1"/>
                </a:cxn>
                <a:cxn ang="0">
                  <a:pos x="0" y="1"/>
                </a:cxn>
              </a:cxnLst>
              <a:rect l="0" t="0" r="r" b="b"/>
              <a:pathLst>
                <a:path w="17" h="150">
                  <a:moveTo>
                    <a:pt x="0" y="1"/>
                  </a:moveTo>
                  <a:lnTo>
                    <a:pt x="0" y="150"/>
                  </a:lnTo>
                  <a:lnTo>
                    <a:pt x="6" y="148"/>
                  </a:lnTo>
                  <a:lnTo>
                    <a:pt x="9" y="145"/>
                  </a:lnTo>
                  <a:lnTo>
                    <a:pt x="13" y="144"/>
                  </a:lnTo>
                  <a:lnTo>
                    <a:pt x="17" y="142"/>
                  </a:lnTo>
                  <a:lnTo>
                    <a:pt x="17" y="0"/>
                  </a:lnTo>
                  <a:lnTo>
                    <a:pt x="13" y="0"/>
                  </a:lnTo>
                  <a:lnTo>
                    <a:pt x="9" y="0"/>
                  </a:lnTo>
                  <a:lnTo>
                    <a:pt x="6" y="1"/>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p:nvSpPr>
          <p:spPr bwMode="auto">
            <a:xfrm>
              <a:off x="4918" y="1492"/>
              <a:ext cx="4" cy="24"/>
            </a:xfrm>
            <a:custGeom>
              <a:avLst/>
              <a:gdLst/>
              <a:ahLst/>
              <a:cxnLst>
                <a:cxn ang="0">
                  <a:pos x="0" y="9"/>
                </a:cxn>
                <a:cxn ang="0">
                  <a:pos x="0" y="97"/>
                </a:cxn>
                <a:cxn ang="0">
                  <a:pos x="6" y="96"/>
                </a:cxn>
                <a:cxn ang="0">
                  <a:pos x="9" y="95"/>
                </a:cxn>
                <a:cxn ang="0">
                  <a:pos x="13" y="94"/>
                </a:cxn>
                <a:cxn ang="0">
                  <a:pos x="17" y="92"/>
                </a:cxn>
                <a:cxn ang="0">
                  <a:pos x="17" y="0"/>
                </a:cxn>
                <a:cxn ang="0">
                  <a:pos x="13" y="3"/>
                </a:cxn>
                <a:cxn ang="0">
                  <a:pos x="9" y="4"/>
                </a:cxn>
                <a:cxn ang="0">
                  <a:pos x="6" y="6"/>
                </a:cxn>
                <a:cxn ang="0">
                  <a:pos x="0" y="9"/>
                </a:cxn>
              </a:cxnLst>
              <a:rect l="0" t="0" r="r" b="b"/>
              <a:pathLst>
                <a:path w="17" h="97">
                  <a:moveTo>
                    <a:pt x="0" y="9"/>
                  </a:moveTo>
                  <a:lnTo>
                    <a:pt x="0" y="97"/>
                  </a:lnTo>
                  <a:lnTo>
                    <a:pt x="6" y="96"/>
                  </a:lnTo>
                  <a:lnTo>
                    <a:pt x="9" y="95"/>
                  </a:lnTo>
                  <a:lnTo>
                    <a:pt x="13" y="94"/>
                  </a:lnTo>
                  <a:lnTo>
                    <a:pt x="17" y="92"/>
                  </a:lnTo>
                  <a:lnTo>
                    <a:pt x="17" y="0"/>
                  </a:lnTo>
                  <a:lnTo>
                    <a:pt x="13" y="3"/>
                  </a:lnTo>
                  <a:lnTo>
                    <a:pt x="9" y="4"/>
                  </a:lnTo>
                  <a:lnTo>
                    <a:pt x="6"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p:cNvSpPr>
            <p:nvPr/>
          </p:nvSpPr>
          <p:spPr bwMode="auto">
            <a:xfrm>
              <a:off x="4918" y="1434"/>
              <a:ext cx="4" cy="10"/>
            </a:xfrm>
            <a:custGeom>
              <a:avLst/>
              <a:gdLst/>
              <a:ahLst/>
              <a:cxnLst>
                <a:cxn ang="0">
                  <a:pos x="0" y="0"/>
                </a:cxn>
                <a:cxn ang="0">
                  <a:pos x="0" y="40"/>
                </a:cxn>
                <a:cxn ang="0">
                  <a:pos x="6" y="40"/>
                </a:cxn>
                <a:cxn ang="0">
                  <a:pos x="9" y="40"/>
                </a:cxn>
                <a:cxn ang="0">
                  <a:pos x="13" y="41"/>
                </a:cxn>
                <a:cxn ang="0">
                  <a:pos x="17" y="41"/>
                </a:cxn>
                <a:cxn ang="0">
                  <a:pos x="17" y="3"/>
                </a:cxn>
                <a:cxn ang="0">
                  <a:pos x="13" y="2"/>
                </a:cxn>
                <a:cxn ang="0">
                  <a:pos x="9" y="2"/>
                </a:cxn>
                <a:cxn ang="0">
                  <a:pos x="6" y="2"/>
                </a:cxn>
                <a:cxn ang="0">
                  <a:pos x="0" y="0"/>
                </a:cxn>
              </a:cxnLst>
              <a:rect l="0" t="0" r="r" b="b"/>
              <a:pathLst>
                <a:path w="17" h="41">
                  <a:moveTo>
                    <a:pt x="0" y="0"/>
                  </a:moveTo>
                  <a:lnTo>
                    <a:pt x="0" y="40"/>
                  </a:lnTo>
                  <a:lnTo>
                    <a:pt x="6" y="40"/>
                  </a:lnTo>
                  <a:lnTo>
                    <a:pt x="9" y="40"/>
                  </a:lnTo>
                  <a:lnTo>
                    <a:pt x="13" y="41"/>
                  </a:lnTo>
                  <a:lnTo>
                    <a:pt x="17" y="41"/>
                  </a:lnTo>
                  <a:lnTo>
                    <a:pt x="17" y="3"/>
                  </a:lnTo>
                  <a:lnTo>
                    <a:pt x="13" y="2"/>
                  </a:lnTo>
                  <a:lnTo>
                    <a:pt x="9" y="2"/>
                  </a:lnTo>
                  <a:lnTo>
                    <a:pt x="6"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p:nvSpPr>
          <p:spPr bwMode="auto">
            <a:xfrm>
              <a:off x="4897" y="1430"/>
              <a:ext cx="5" cy="16"/>
            </a:xfrm>
            <a:custGeom>
              <a:avLst/>
              <a:gdLst/>
              <a:ahLst/>
              <a:cxnLst>
                <a:cxn ang="0">
                  <a:pos x="0" y="0"/>
                </a:cxn>
                <a:cxn ang="0">
                  <a:pos x="0" y="65"/>
                </a:cxn>
                <a:cxn ang="0">
                  <a:pos x="3" y="63"/>
                </a:cxn>
                <a:cxn ang="0">
                  <a:pos x="7" y="62"/>
                </a:cxn>
                <a:cxn ang="0">
                  <a:pos x="11" y="62"/>
                </a:cxn>
                <a:cxn ang="0">
                  <a:pos x="16" y="61"/>
                </a:cxn>
                <a:cxn ang="0">
                  <a:pos x="16" y="4"/>
                </a:cxn>
                <a:cxn ang="0">
                  <a:pos x="12" y="3"/>
                </a:cxn>
                <a:cxn ang="0">
                  <a:pos x="8" y="1"/>
                </a:cxn>
                <a:cxn ang="0">
                  <a:pos x="3" y="1"/>
                </a:cxn>
                <a:cxn ang="0">
                  <a:pos x="0" y="0"/>
                </a:cxn>
              </a:cxnLst>
              <a:rect l="0" t="0" r="r" b="b"/>
              <a:pathLst>
                <a:path w="16" h="65">
                  <a:moveTo>
                    <a:pt x="0" y="0"/>
                  </a:moveTo>
                  <a:lnTo>
                    <a:pt x="0" y="65"/>
                  </a:lnTo>
                  <a:lnTo>
                    <a:pt x="3" y="63"/>
                  </a:lnTo>
                  <a:lnTo>
                    <a:pt x="7" y="62"/>
                  </a:lnTo>
                  <a:lnTo>
                    <a:pt x="11" y="62"/>
                  </a:lnTo>
                  <a:lnTo>
                    <a:pt x="16" y="61"/>
                  </a:lnTo>
                  <a:lnTo>
                    <a:pt x="16" y="4"/>
                  </a:lnTo>
                  <a:lnTo>
                    <a:pt x="12" y="3"/>
                  </a:lnTo>
                  <a:lnTo>
                    <a:pt x="8" y="1"/>
                  </a:lnTo>
                  <a:lnTo>
                    <a:pt x="3"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p:nvSpPr>
          <p:spPr bwMode="auto">
            <a:xfrm>
              <a:off x="4897" y="1500"/>
              <a:ext cx="5" cy="20"/>
            </a:xfrm>
            <a:custGeom>
              <a:avLst/>
              <a:gdLst/>
              <a:ahLst/>
              <a:cxnLst>
                <a:cxn ang="0">
                  <a:pos x="0" y="4"/>
                </a:cxn>
                <a:cxn ang="0">
                  <a:pos x="0" y="80"/>
                </a:cxn>
                <a:cxn ang="0">
                  <a:pos x="3" y="80"/>
                </a:cxn>
                <a:cxn ang="0">
                  <a:pos x="8" y="78"/>
                </a:cxn>
                <a:cxn ang="0">
                  <a:pos x="12" y="78"/>
                </a:cxn>
                <a:cxn ang="0">
                  <a:pos x="16" y="78"/>
                </a:cxn>
                <a:cxn ang="0">
                  <a:pos x="16" y="0"/>
                </a:cxn>
                <a:cxn ang="0">
                  <a:pos x="12" y="1"/>
                </a:cxn>
                <a:cxn ang="0">
                  <a:pos x="8" y="1"/>
                </a:cxn>
                <a:cxn ang="0">
                  <a:pos x="3" y="3"/>
                </a:cxn>
                <a:cxn ang="0">
                  <a:pos x="0" y="4"/>
                </a:cxn>
              </a:cxnLst>
              <a:rect l="0" t="0" r="r" b="b"/>
              <a:pathLst>
                <a:path w="16" h="80">
                  <a:moveTo>
                    <a:pt x="0" y="4"/>
                  </a:moveTo>
                  <a:lnTo>
                    <a:pt x="0" y="80"/>
                  </a:lnTo>
                  <a:lnTo>
                    <a:pt x="3" y="80"/>
                  </a:lnTo>
                  <a:lnTo>
                    <a:pt x="8" y="78"/>
                  </a:lnTo>
                  <a:lnTo>
                    <a:pt x="12" y="78"/>
                  </a:lnTo>
                  <a:lnTo>
                    <a:pt x="16" y="78"/>
                  </a:lnTo>
                  <a:lnTo>
                    <a:pt x="16" y="0"/>
                  </a:lnTo>
                  <a:lnTo>
                    <a:pt x="12" y="1"/>
                  </a:lnTo>
                  <a:lnTo>
                    <a:pt x="8" y="1"/>
                  </a:lnTo>
                  <a:lnTo>
                    <a:pt x="3" y="3"/>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p:cNvSpPr>
            <p:nvPr/>
          </p:nvSpPr>
          <p:spPr bwMode="auto">
            <a:xfrm>
              <a:off x="4897" y="1453"/>
              <a:ext cx="5" cy="40"/>
            </a:xfrm>
            <a:custGeom>
              <a:avLst/>
              <a:gdLst/>
              <a:ahLst/>
              <a:cxnLst>
                <a:cxn ang="0">
                  <a:pos x="0" y="6"/>
                </a:cxn>
                <a:cxn ang="0">
                  <a:pos x="0" y="160"/>
                </a:cxn>
                <a:cxn ang="0">
                  <a:pos x="3" y="159"/>
                </a:cxn>
                <a:cxn ang="0">
                  <a:pos x="8" y="158"/>
                </a:cxn>
                <a:cxn ang="0">
                  <a:pos x="12" y="158"/>
                </a:cxn>
                <a:cxn ang="0">
                  <a:pos x="16" y="156"/>
                </a:cxn>
                <a:cxn ang="0">
                  <a:pos x="16" y="0"/>
                </a:cxn>
                <a:cxn ang="0">
                  <a:pos x="12" y="1"/>
                </a:cxn>
                <a:cxn ang="0">
                  <a:pos x="8" y="2"/>
                </a:cxn>
                <a:cxn ang="0">
                  <a:pos x="3" y="5"/>
                </a:cxn>
                <a:cxn ang="0">
                  <a:pos x="0" y="6"/>
                </a:cxn>
              </a:cxnLst>
              <a:rect l="0" t="0" r="r" b="b"/>
              <a:pathLst>
                <a:path w="16" h="160">
                  <a:moveTo>
                    <a:pt x="0" y="6"/>
                  </a:moveTo>
                  <a:lnTo>
                    <a:pt x="0" y="160"/>
                  </a:lnTo>
                  <a:lnTo>
                    <a:pt x="3" y="159"/>
                  </a:lnTo>
                  <a:lnTo>
                    <a:pt x="8" y="158"/>
                  </a:lnTo>
                  <a:lnTo>
                    <a:pt x="12" y="158"/>
                  </a:lnTo>
                  <a:lnTo>
                    <a:pt x="16" y="156"/>
                  </a:lnTo>
                  <a:lnTo>
                    <a:pt x="16" y="0"/>
                  </a:lnTo>
                  <a:lnTo>
                    <a:pt x="12" y="1"/>
                  </a:lnTo>
                  <a:lnTo>
                    <a:pt x="8" y="2"/>
                  </a:lnTo>
                  <a:lnTo>
                    <a:pt x="3" y="5"/>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p:cNvSpPr>
            <p:nvPr/>
          </p:nvSpPr>
          <p:spPr bwMode="auto">
            <a:xfrm>
              <a:off x="4877" y="1441"/>
              <a:ext cx="4" cy="14"/>
            </a:xfrm>
            <a:custGeom>
              <a:avLst/>
              <a:gdLst/>
              <a:ahLst/>
              <a:cxnLst>
                <a:cxn ang="0">
                  <a:pos x="1" y="1"/>
                </a:cxn>
                <a:cxn ang="0">
                  <a:pos x="1" y="1"/>
                </a:cxn>
                <a:cxn ang="0">
                  <a:pos x="1" y="0"/>
                </a:cxn>
                <a:cxn ang="0">
                  <a:pos x="1" y="0"/>
                </a:cxn>
                <a:cxn ang="0">
                  <a:pos x="0" y="0"/>
                </a:cxn>
                <a:cxn ang="0">
                  <a:pos x="0" y="57"/>
                </a:cxn>
                <a:cxn ang="0">
                  <a:pos x="4" y="54"/>
                </a:cxn>
                <a:cxn ang="0">
                  <a:pos x="7" y="52"/>
                </a:cxn>
                <a:cxn ang="0">
                  <a:pos x="11" y="51"/>
                </a:cxn>
                <a:cxn ang="0">
                  <a:pos x="16" y="48"/>
                </a:cxn>
                <a:cxn ang="0">
                  <a:pos x="16" y="22"/>
                </a:cxn>
                <a:cxn ang="0">
                  <a:pos x="11" y="17"/>
                </a:cxn>
                <a:cxn ang="0">
                  <a:pos x="7" y="12"/>
                </a:cxn>
                <a:cxn ang="0">
                  <a:pos x="4" y="6"/>
                </a:cxn>
                <a:cxn ang="0">
                  <a:pos x="1" y="1"/>
                </a:cxn>
              </a:cxnLst>
              <a:rect l="0" t="0" r="r" b="b"/>
              <a:pathLst>
                <a:path w="16" h="57">
                  <a:moveTo>
                    <a:pt x="1" y="1"/>
                  </a:moveTo>
                  <a:lnTo>
                    <a:pt x="1" y="1"/>
                  </a:lnTo>
                  <a:lnTo>
                    <a:pt x="1" y="0"/>
                  </a:lnTo>
                  <a:lnTo>
                    <a:pt x="1" y="0"/>
                  </a:lnTo>
                  <a:lnTo>
                    <a:pt x="0" y="0"/>
                  </a:lnTo>
                  <a:lnTo>
                    <a:pt x="0" y="57"/>
                  </a:lnTo>
                  <a:lnTo>
                    <a:pt x="4" y="54"/>
                  </a:lnTo>
                  <a:lnTo>
                    <a:pt x="7" y="52"/>
                  </a:lnTo>
                  <a:lnTo>
                    <a:pt x="11" y="51"/>
                  </a:lnTo>
                  <a:lnTo>
                    <a:pt x="16" y="48"/>
                  </a:lnTo>
                  <a:lnTo>
                    <a:pt x="16" y="22"/>
                  </a:lnTo>
                  <a:lnTo>
                    <a:pt x="11" y="17"/>
                  </a:lnTo>
                  <a:lnTo>
                    <a:pt x="7" y="12"/>
                  </a:lnTo>
                  <a:lnTo>
                    <a:pt x="4" y="6"/>
                  </a:lnTo>
                  <a:lnTo>
                    <a:pt x="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p:nvSpPr>
          <p:spPr bwMode="auto">
            <a:xfrm>
              <a:off x="4877" y="1488"/>
              <a:ext cx="4" cy="31"/>
            </a:xfrm>
            <a:custGeom>
              <a:avLst/>
              <a:gdLst/>
              <a:ahLst/>
              <a:cxnLst>
                <a:cxn ang="0">
                  <a:pos x="0" y="0"/>
                </a:cxn>
                <a:cxn ang="0">
                  <a:pos x="0" y="118"/>
                </a:cxn>
                <a:cxn ang="0">
                  <a:pos x="4" y="119"/>
                </a:cxn>
                <a:cxn ang="0">
                  <a:pos x="9" y="122"/>
                </a:cxn>
                <a:cxn ang="0">
                  <a:pos x="12" y="123"/>
                </a:cxn>
                <a:cxn ang="0">
                  <a:pos x="16" y="124"/>
                </a:cxn>
                <a:cxn ang="0">
                  <a:pos x="16" y="33"/>
                </a:cxn>
                <a:cxn ang="0">
                  <a:pos x="11" y="24"/>
                </a:cxn>
                <a:cxn ang="0">
                  <a:pos x="7" y="17"/>
                </a:cxn>
                <a:cxn ang="0">
                  <a:pos x="4" y="9"/>
                </a:cxn>
                <a:cxn ang="0">
                  <a:pos x="0" y="0"/>
                </a:cxn>
              </a:cxnLst>
              <a:rect l="0" t="0" r="r" b="b"/>
              <a:pathLst>
                <a:path w="16" h="124">
                  <a:moveTo>
                    <a:pt x="0" y="0"/>
                  </a:moveTo>
                  <a:lnTo>
                    <a:pt x="0" y="118"/>
                  </a:lnTo>
                  <a:lnTo>
                    <a:pt x="4" y="119"/>
                  </a:lnTo>
                  <a:lnTo>
                    <a:pt x="9" y="122"/>
                  </a:lnTo>
                  <a:lnTo>
                    <a:pt x="12" y="123"/>
                  </a:lnTo>
                  <a:lnTo>
                    <a:pt x="16" y="124"/>
                  </a:lnTo>
                  <a:lnTo>
                    <a:pt x="16" y="33"/>
                  </a:lnTo>
                  <a:lnTo>
                    <a:pt x="11" y="24"/>
                  </a:lnTo>
                  <a:lnTo>
                    <a:pt x="7" y="17"/>
                  </a:lnTo>
                  <a:lnTo>
                    <a:pt x="4"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p:nvSpPr>
          <p:spPr bwMode="auto">
            <a:xfrm>
              <a:off x="4857" y="1417"/>
              <a:ext cx="4" cy="51"/>
            </a:xfrm>
            <a:custGeom>
              <a:avLst/>
              <a:gdLst/>
              <a:ahLst/>
              <a:cxnLst>
                <a:cxn ang="0">
                  <a:pos x="14" y="0"/>
                </a:cxn>
                <a:cxn ang="0">
                  <a:pos x="10" y="2"/>
                </a:cxn>
                <a:cxn ang="0">
                  <a:pos x="7" y="5"/>
                </a:cxn>
                <a:cxn ang="0">
                  <a:pos x="4" y="7"/>
                </a:cxn>
                <a:cxn ang="0">
                  <a:pos x="0" y="10"/>
                </a:cxn>
                <a:cxn ang="0">
                  <a:pos x="0" y="202"/>
                </a:cxn>
                <a:cxn ang="0">
                  <a:pos x="4" y="199"/>
                </a:cxn>
                <a:cxn ang="0">
                  <a:pos x="7" y="198"/>
                </a:cxn>
                <a:cxn ang="0">
                  <a:pos x="11" y="196"/>
                </a:cxn>
                <a:cxn ang="0">
                  <a:pos x="15" y="194"/>
                </a:cxn>
                <a:cxn ang="0">
                  <a:pos x="15" y="2"/>
                </a:cxn>
                <a:cxn ang="0">
                  <a:pos x="15" y="2"/>
                </a:cxn>
                <a:cxn ang="0">
                  <a:pos x="15" y="1"/>
                </a:cxn>
                <a:cxn ang="0">
                  <a:pos x="14" y="1"/>
                </a:cxn>
                <a:cxn ang="0">
                  <a:pos x="14" y="0"/>
                </a:cxn>
              </a:cxnLst>
              <a:rect l="0" t="0" r="r" b="b"/>
              <a:pathLst>
                <a:path w="15" h="202">
                  <a:moveTo>
                    <a:pt x="14" y="0"/>
                  </a:moveTo>
                  <a:lnTo>
                    <a:pt x="10" y="2"/>
                  </a:lnTo>
                  <a:lnTo>
                    <a:pt x="7" y="5"/>
                  </a:lnTo>
                  <a:lnTo>
                    <a:pt x="4" y="7"/>
                  </a:lnTo>
                  <a:lnTo>
                    <a:pt x="0" y="10"/>
                  </a:lnTo>
                  <a:lnTo>
                    <a:pt x="0" y="202"/>
                  </a:lnTo>
                  <a:lnTo>
                    <a:pt x="4" y="199"/>
                  </a:lnTo>
                  <a:lnTo>
                    <a:pt x="7" y="198"/>
                  </a:lnTo>
                  <a:lnTo>
                    <a:pt x="11" y="196"/>
                  </a:lnTo>
                  <a:lnTo>
                    <a:pt x="15" y="194"/>
                  </a:lnTo>
                  <a:lnTo>
                    <a:pt x="15" y="2"/>
                  </a:lnTo>
                  <a:lnTo>
                    <a:pt x="15" y="2"/>
                  </a:lnTo>
                  <a:lnTo>
                    <a:pt x="15" y="1"/>
                  </a:lnTo>
                  <a:lnTo>
                    <a:pt x="14" y="1"/>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3"/>
            <p:cNvSpPr>
              <a:spLocks/>
            </p:cNvSpPr>
            <p:nvPr/>
          </p:nvSpPr>
          <p:spPr bwMode="auto">
            <a:xfrm>
              <a:off x="4837" y="1420"/>
              <a:ext cx="4" cy="27"/>
            </a:xfrm>
            <a:custGeom>
              <a:avLst/>
              <a:gdLst/>
              <a:ahLst/>
              <a:cxnLst>
                <a:cxn ang="0">
                  <a:pos x="0" y="9"/>
                </a:cxn>
                <a:cxn ang="0">
                  <a:pos x="0" y="109"/>
                </a:cxn>
                <a:cxn ang="0">
                  <a:pos x="1" y="109"/>
                </a:cxn>
                <a:cxn ang="0">
                  <a:pos x="2" y="107"/>
                </a:cxn>
                <a:cxn ang="0">
                  <a:pos x="4" y="107"/>
                </a:cxn>
                <a:cxn ang="0">
                  <a:pos x="5" y="107"/>
                </a:cxn>
                <a:cxn ang="0">
                  <a:pos x="6" y="94"/>
                </a:cxn>
                <a:cxn ang="0">
                  <a:pos x="8" y="78"/>
                </a:cxn>
                <a:cxn ang="0">
                  <a:pos x="9" y="63"/>
                </a:cxn>
                <a:cxn ang="0">
                  <a:pos x="11" y="49"/>
                </a:cxn>
                <a:cxn ang="0">
                  <a:pos x="13" y="45"/>
                </a:cxn>
                <a:cxn ang="0">
                  <a:pos x="14" y="40"/>
                </a:cxn>
                <a:cxn ang="0">
                  <a:pos x="14" y="37"/>
                </a:cxn>
                <a:cxn ang="0">
                  <a:pos x="15" y="33"/>
                </a:cxn>
                <a:cxn ang="0">
                  <a:pos x="15" y="0"/>
                </a:cxn>
                <a:cxn ang="0">
                  <a:pos x="11" y="3"/>
                </a:cxn>
                <a:cxn ang="0">
                  <a:pos x="8" y="5"/>
                </a:cxn>
                <a:cxn ang="0">
                  <a:pos x="4" y="6"/>
                </a:cxn>
                <a:cxn ang="0">
                  <a:pos x="0" y="9"/>
                </a:cxn>
              </a:cxnLst>
              <a:rect l="0" t="0" r="r" b="b"/>
              <a:pathLst>
                <a:path w="15" h="109">
                  <a:moveTo>
                    <a:pt x="0" y="9"/>
                  </a:moveTo>
                  <a:lnTo>
                    <a:pt x="0" y="109"/>
                  </a:lnTo>
                  <a:lnTo>
                    <a:pt x="1" y="109"/>
                  </a:lnTo>
                  <a:lnTo>
                    <a:pt x="2" y="107"/>
                  </a:lnTo>
                  <a:lnTo>
                    <a:pt x="4" y="107"/>
                  </a:lnTo>
                  <a:lnTo>
                    <a:pt x="5" y="107"/>
                  </a:lnTo>
                  <a:lnTo>
                    <a:pt x="6" y="94"/>
                  </a:lnTo>
                  <a:lnTo>
                    <a:pt x="8" y="78"/>
                  </a:lnTo>
                  <a:lnTo>
                    <a:pt x="9" y="63"/>
                  </a:lnTo>
                  <a:lnTo>
                    <a:pt x="11" y="49"/>
                  </a:lnTo>
                  <a:lnTo>
                    <a:pt x="13" y="45"/>
                  </a:lnTo>
                  <a:lnTo>
                    <a:pt x="14" y="40"/>
                  </a:lnTo>
                  <a:lnTo>
                    <a:pt x="14" y="37"/>
                  </a:lnTo>
                  <a:lnTo>
                    <a:pt x="15" y="33"/>
                  </a:lnTo>
                  <a:lnTo>
                    <a:pt x="15" y="0"/>
                  </a:lnTo>
                  <a:lnTo>
                    <a:pt x="11" y="3"/>
                  </a:lnTo>
                  <a:lnTo>
                    <a:pt x="8" y="5"/>
                  </a:lnTo>
                  <a:lnTo>
                    <a:pt x="4" y="6"/>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4"/>
            <p:cNvSpPr>
              <a:spLocks/>
            </p:cNvSpPr>
            <p:nvPr/>
          </p:nvSpPr>
          <p:spPr bwMode="auto">
            <a:xfrm>
              <a:off x="4817" y="1426"/>
              <a:ext cx="3" cy="9"/>
            </a:xfrm>
            <a:custGeom>
              <a:avLst/>
              <a:gdLst/>
              <a:ahLst/>
              <a:cxnLst>
                <a:cxn ang="0">
                  <a:pos x="0" y="12"/>
                </a:cxn>
                <a:cxn ang="0">
                  <a:pos x="0" y="17"/>
                </a:cxn>
                <a:cxn ang="0">
                  <a:pos x="4" y="22"/>
                </a:cxn>
                <a:cxn ang="0">
                  <a:pos x="8" y="28"/>
                </a:cxn>
                <a:cxn ang="0">
                  <a:pos x="11" y="34"/>
                </a:cxn>
                <a:cxn ang="0">
                  <a:pos x="15" y="39"/>
                </a:cxn>
                <a:cxn ang="0">
                  <a:pos x="15" y="0"/>
                </a:cxn>
                <a:cxn ang="0">
                  <a:pos x="11" y="4"/>
                </a:cxn>
                <a:cxn ang="0">
                  <a:pos x="8" y="7"/>
                </a:cxn>
                <a:cxn ang="0">
                  <a:pos x="4" y="10"/>
                </a:cxn>
                <a:cxn ang="0">
                  <a:pos x="0" y="12"/>
                </a:cxn>
              </a:cxnLst>
              <a:rect l="0" t="0" r="r" b="b"/>
              <a:pathLst>
                <a:path w="15" h="39">
                  <a:moveTo>
                    <a:pt x="0" y="12"/>
                  </a:moveTo>
                  <a:lnTo>
                    <a:pt x="0" y="17"/>
                  </a:lnTo>
                  <a:lnTo>
                    <a:pt x="4" y="22"/>
                  </a:lnTo>
                  <a:lnTo>
                    <a:pt x="8" y="28"/>
                  </a:lnTo>
                  <a:lnTo>
                    <a:pt x="11" y="34"/>
                  </a:lnTo>
                  <a:lnTo>
                    <a:pt x="15" y="39"/>
                  </a:lnTo>
                  <a:lnTo>
                    <a:pt x="15" y="0"/>
                  </a:lnTo>
                  <a:lnTo>
                    <a:pt x="11" y="4"/>
                  </a:lnTo>
                  <a:lnTo>
                    <a:pt x="8" y="7"/>
                  </a:lnTo>
                  <a:lnTo>
                    <a:pt x="4" y="10"/>
                  </a:ln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
            <p:cNvSpPr>
              <a:spLocks/>
            </p:cNvSpPr>
            <p:nvPr/>
          </p:nvSpPr>
          <p:spPr bwMode="auto">
            <a:xfrm>
              <a:off x="4805" y="1062"/>
              <a:ext cx="215" cy="365"/>
            </a:xfrm>
            <a:custGeom>
              <a:avLst/>
              <a:gdLst/>
              <a:ahLst/>
              <a:cxnLst>
                <a:cxn ang="0">
                  <a:pos x="486" y="1414"/>
                </a:cxn>
                <a:cxn ang="0">
                  <a:pos x="591" y="1366"/>
                </a:cxn>
                <a:cxn ang="0">
                  <a:pos x="681" y="1294"/>
                </a:cxn>
                <a:cxn ang="0">
                  <a:pos x="782" y="1141"/>
                </a:cxn>
                <a:cxn ang="0">
                  <a:pos x="792" y="930"/>
                </a:cxn>
                <a:cxn ang="0">
                  <a:pos x="850" y="618"/>
                </a:cxn>
                <a:cxn ang="0">
                  <a:pos x="818" y="411"/>
                </a:cxn>
                <a:cxn ang="0">
                  <a:pos x="722" y="337"/>
                </a:cxn>
                <a:cxn ang="0">
                  <a:pos x="611" y="210"/>
                </a:cxn>
                <a:cxn ang="0">
                  <a:pos x="582" y="83"/>
                </a:cxn>
                <a:cxn ang="0">
                  <a:pos x="539" y="21"/>
                </a:cxn>
                <a:cxn ang="0">
                  <a:pos x="456" y="7"/>
                </a:cxn>
                <a:cxn ang="0">
                  <a:pos x="319" y="33"/>
                </a:cxn>
                <a:cxn ang="0">
                  <a:pos x="197" y="114"/>
                </a:cxn>
                <a:cxn ang="0">
                  <a:pos x="126" y="215"/>
                </a:cxn>
                <a:cxn ang="0">
                  <a:pos x="108" y="332"/>
                </a:cxn>
                <a:cxn ang="0">
                  <a:pos x="56" y="438"/>
                </a:cxn>
                <a:cxn ang="0">
                  <a:pos x="58" y="545"/>
                </a:cxn>
                <a:cxn ang="0">
                  <a:pos x="131" y="533"/>
                </a:cxn>
                <a:cxn ang="0">
                  <a:pos x="232" y="527"/>
                </a:cxn>
                <a:cxn ang="0">
                  <a:pos x="275" y="493"/>
                </a:cxn>
                <a:cxn ang="0">
                  <a:pos x="394" y="466"/>
                </a:cxn>
                <a:cxn ang="0">
                  <a:pos x="486" y="523"/>
                </a:cxn>
                <a:cxn ang="0">
                  <a:pos x="514" y="571"/>
                </a:cxn>
                <a:cxn ang="0">
                  <a:pos x="652" y="589"/>
                </a:cxn>
                <a:cxn ang="0">
                  <a:pos x="765" y="620"/>
                </a:cxn>
                <a:cxn ang="0">
                  <a:pos x="758" y="625"/>
                </a:cxn>
                <a:cxn ang="0">
                  <a:pos x="701" y="614"/>
                </a:cxn>
                <a:cxn ang="0">
                  <a:pos x="620" y="606"/>
                </a:cxn>
                <a:cxn ang="0">
                  <a:pos x="489" y="604"/>
                </a:cxn>
                <a:cxn ang="0">
                  <a:pos x="439" y="661"/>
                </a:cxn>
                <a:cxn ang="0">
                  <a:pos x="297" y="651"/>
                </a:cxn>
                <a:cxn ang="0">
                  <a:pos x="241" y="571"/>
                </a:cxn>
                <a:cxn ang="0">
                  <a:pos x="209" y="542"/>
                </a:cxn>
                <a:cxn ang="0">
                  <a:pos x="131" y="552"/>
                </a:cxn>
                <a:cxn ang="0">
                  <a:pos x="56" y="604"/>
                </a:cxn>
                <a:cxn ang="0">
                  <a:pos x="5" y="713"/>
                </a:cxn>
                <a:cxn ang="0">
                  <a:pos x="12" y="764"/>
                </a:cxn>
                <a:cxn ang="0">
                  <a:pos x="54" y="769"/>
                </a:cxn>
                <a:cxn ang="0">
                  <a:pos x="136" y="777"/>
                </a:cxn>
                <a:cxn ang="0">
                  <a:pos x="150" y="801"/>
                </a:cxn>
                <a:cxn ang="0">
                  <a:pos x="108" y="824"/>
                </a:cxn>
                <a:cxn ang="0">
                  <a:pos x="94" y="920"/>
                </a:cxn>
                <a:cxn ang="0">
                  <a:pos x="79" y="1044"/>
                </a:cxn>
                <a:cxn ang="0">
                  <a:pos x="168" y="1058"/>
                </a:cxn>
                <a:cxn ang="0">
                  <a:pos x="178" y="1011"/>
                </a:cxn>
                <a:cxn ang="0">
                  <a:pos x="222" y="1069"/>
                </a:cxn>
                <a:cxn ang="0">
                  <a:pos x="204" y="1087"/>
                </a:cxn>
                <a:cxn ang="0">
                  <a:pos x="123" y="1078"/>
                </a:cxn>
                <a:cxn ang="0">
                  <a:pos x="93" y="1094"/>
                </a:cxn>
                <a:cxn ang="0">
                  <a:pos x="149" y="1120"/>
                </a:cxn>
                <a:cxn ang="0">
                  <a:pos x="180" y="1127"/>
                </a:cxn>
                <a:cxn ang="0">
                  <a:pos x="147" y="1219"/>
                </a:cxn>
                <a:cxn ang="0">
                  <a:pos x="178" y="1360"/>
                </a:cxn>
                <a:cxn ang="0">
                  <a:pos x="225" y="1369"/>
                </a:cxn>
                <a:cxn ang="0">
                  <a:pos x="365" y="1334"/>
                </a:cxn>
                <a:cxn ang="0">
                  <a:pos x="343" y="1422"/>
                </a:cxn>
                <a:cxn ang="0">
                  <a:pos x="384" y="1456"/>
                </a:cxn>
                <a:cxn ang="0">
                  <a:pos x="436" y="1451"/>
                </a:cxn>
              </a:cxnLst>
              <a:rect l="0" t="0" r="r" b="b"/>
              <a:pathLst>
                <a:path w="859" h="1461">
                  <a:moveTo>
                    <a:pt x="453" y="1438"/>
                  </a:moveTo>
                  <a:lnTo>
                    <a:pt x="453" y="1433"/>
                  </a:lnTo>
                  <a:lnTo>
                    <a:pt x="453" y="1428"/>
                  </a:lnTo>
                  <a:lnTo>
                    <a:pt x="453" y="1424"/>
                  </a:lnTo>
                  <a:lnTo>
                    <a:pt x="453" y="1423"/>
                  </a:lnTo>
                  <a:lnTo>
                    <a:pt x="470" y="1419"/>
                  </a:lnTo>
                  <a:lnTo>
                    <a:pt x="486" y="1414"/>
                  </a:lnTo>
                  <a:lnTo>
                    <a:pt x="501" y="1409"/>
                  </a:lnTo>
                  <a:lnTo>
                    <a:pt x="518" y="1403"/>
                  </a:lnTo>
                  <a:lnTo>
                    <a:pt x="533" y="1396"/>
                  </a:lnTo>
                  <a:lnTo>
                    <a:pt x="548" y="1390"/>
                  </a:lnTo>
                  <a:lnTo>
                    <a:pt x="562" y="1382"/>
                  </a:lnTo>
                  <a:lnTo>
                    <a:pt x="577" y="1374"/>
                  </a:lnTo>
                  <a:lnTo>
                    <a:pt x="591" y="1366"/>
                  </a:lnTo>
                  <a:lnTo>
                    <a:pt x="605" y="1357"/>
                  </a:lnTo>
                  <a:lnTo>
                    <a:pt x="619" y="1347"/>
                  </a:lnTo>
                  <a:lnTo>
                    <a:pt x="631" y="1337"/>
                  </a:lnTo>
                  <a:lnTo>
                    <a:pt x="644" y="1327"/>
                  </a:lnTo>
                  <a:lnTo>
                    <a:pt x="657" y="1317"/>
                  </a:lnTo>
                  <a:lnTo>
                    <a:pt x="669" y="1305"/>
                  </a:lnTo>
                  <a:lnTo>
                    <a:pt x="681" y="1294"/>
                  </a:lnTo>
                  <a:lnTo>
                    <a:pt x="697" y="1272"/>
                  </a:lnTo>
                  <a:lnTo>
                    <a:pt x="714" y="1251"/>
                  </a:lnTo>
                  <a:lnTo>
                    <a:pt x="729" y="1230"/>
                  </a:lnTo>
                  <a:lnTo>
                    <a:pt x="744" y="1208"/>
                  </a:lnTo>
                  <a:lnTo>
                    <a:pt x="757" y="1187"/>
                  </a:lnTo>
                  <a:lnTo>
                    <a:pt x="770" y="1164"/>
                  </a:lnTo>
                  <a:lnTo>
                    <a:pt x="782" y="1141"/>
                  </a:lnTo>
                  <a:lnTo>
                    <a:pt x="794" y="1118"/>
                  </a:lnTo>
                  <a:lnTo>
                    <a:pt x="808" y="1079"/>
                  </a:lnTo>
                  <a:lnTo>
                    <a:pt x="816" y="1040"/>
                  </a:lnTo>
                  <a:lnTo>
                    <a:pt x="815" y="1000"/>
                  </a:lnTo>
                  <a:lnTo>
                    <a:pt x="810" y="958"/>
                  </a:lnTo>
                  <a:lnTo>
                    <a:pt x="803" y="944"/>
                  </a:lnTo>
                  <a:lnTo>
                    <a:pt x="792" y="930"/>
                  </a:lnTo>
                  <a:lnTo>
                    <a:pt x="779" y="916"/>
                  </a:lnTo>
                  <a:lnTo>
                    <a:pt x="773" y="901"/>
                  </a:lnTo>
                  <a:lnTo>
                    <a:pt x="782" y="844"/>
                  </a:lnTo>
                  <a:lnTo>
                    <a:pt x="797" y="787"/>
                  </a:lnTo>
                  <a:lnTo>
                    <a:pt x="816" y="730"/>
                  </a:lnTo>
                  <a:lnTo>
                    <a:pt x="835" y="673"/>
                  </a:lnTo>
                  <a:lnTo>
                    <a:pt x="850" y="618"/>
                  </a:lnTo>
                  <a:lnTo>
                    <a:pt x="859" y="561"/>
                  </a:lnTo>
                  <a:lnTo>
                    <a:pt x="856" y="503"/>
                  </a:lnTo>
                  <a:lnTo>
                    <a:pt x="841" y="443"/>
                  </a:lnTo>
                  <a:lnTo>
                    <a:pt x="836" y="435"/>
                  </a:lnTo>
                  <a:lnTo>
                    <a:pt x="831" y="426"/>
                  </a:lnTo>
                  <a:lnTo>
                    <a:pt x="825" y="418"/>
                  </a:lnTo>
                  <a:lnTo>
                    <a:pt x="818" y="411"/>
                  </a:lnTo>
                  <a:lnTo>
                    <a:pt x="812" y="403"/>
                  </a:lnTo>
                  <a:lnTo>
                    <a:pt x="805" y="397"/>
                  </a:lnTo>
                  <a:lnTo>
                    <a:pt x="797" y="389"/>
                  </a:lnTo>
                  <a:lnTo>
                    <a:pt x="789" y="382"/>
                  </a:lnTo>
                  <a:lnTo>
                    <a:pt x="769" y="364"/>
                  </a:lnTo>
                  <a:lnTo>
                    <a:pt x="746" y="350"/>
                  </a:lnTo>
                  <a:lnTo>
                    <a:pt x="722" y="337"/>
                  </a:lnTo>
                  <a:lnTo>
                    <a:pt x="698" y="326"/>
                  </a:lnTo>
                  <a:lnTo>
                    <a:pt x="676" y="313"/>
                  </a:lnTo>
                  <a:lnTo>
                    <a:pt x="654" y="301"/>
                  </a:lnTo>
                  <a:lnTo>
                    <a:pt x="634" y="283"/>
                  </a:lnTo>
                  <a:lnTo>
                    <a:pt x="619" y="263"/>
                  </a:lnTo>
                  <a:lnTo>
                    <a:pt x="611" y="237"/>
                  </a:lnTo>
                  <a:lnTo>
                    <a:pt x="611" y="210"/>
                  </a:lnTo>
                  <a:lnTo>
                    <a:pt x="613" y="181"/>
                  </a:lnTo>
                  <a:lnTo>
                    <a:pt x="614" y="149"/>
                  </a:lnTo>
                  <a:lnTo>
                    <a:pt x="611" y="134"/>
                  </a:lnTo>
                  <a:lnTo>
                    <a:pt x="606" y="121"/>
                  </a:lnTo>
                  <a:lnTo>
                    <a:pt x="599" y="109"/>
                  </a:lnTo>
                  <a:lnTo>
                    <a:pt x="591" y="96"/>
                  </a:lnTo>
                  <a:lnTo>
                    <a:pt x="582" y="83"/>
                  </a:lnTo>
                  <a:lnTo>
                    <a:pt x="573" y="72"/>
                  </a:lnTo>
                  <a:lnTo>
                    <a:pt x="564" y="59"/>
                  </a:lnTo>
                  <a:lnTo>
                    <a:pt x="557" y="47"/>
                  </a:lnTo>
                  <a:lnTo>
                    <a:pt x="553" y="40"/>
                  </a:lnTo>
                  <a:lnTo>
                    <a:pt x="549" y="34"/>
                  </a:lnTo>
                  <a:lnTo>
                    <a:pt x="544" y="28"/>
                  </a:lnTo>
                  <a:lnTo>
                    <a:pt x="539" y="21"/>
                  </a:lnTo>
                  <a:lnTo>
                    <a:pt x="533" y="15"/>
                  </a:lnTo>
                  <a:lnTo>
                    <a:pt x="527" y="10"/>
                  </a:lnTo>
                  <a:lnTo>
                    <a:pt x="520" y="5"/>
                  </a:lnTo>
                  <a:lnTo>
                    <a:pt x="513" y="0"/>
                  </a:lnTo>
                  <a:lnTo>
                    <a:pt x="494" y="4"/>
                  </a:lnTo>
                  <a:lnTo>
                    <a:pt x="475" y="5"/>
                  </a:lnTo>
                  <a:lnTo>
                    <a:pt x="456" y="7"/>
                  </a:lnTo>
                  <a:lnTo>
                    <a:pt x="436" y="7"/>
                  </a:lnTo>
                  <a:lnTo>
                    <a:pt x="417" y="9"/>
                  </a:lnTo>
                  <a:lnTo>
                    <a:pt x="396" y="10"/>
                  </a:lnTo>
                  <a:lnTo>
                    <a:pt x="377" y="11"/>
                  </a:lnTo>
                  <a:lnTo>
                    <a:pt x="358" y="12"/>
                  </a:lnTo>
                  <a:lnTo>
                    <a:pt x="340" y="23"/>
                  </a:lnTo>
                  <a:lnTo>
                    <a:pt x="319" y="33"/>
                  </a:lnTo>
                  <a:lnTo>
                    <a:pt x="300" y="42"/>
                  </a:lnTo>
                  <a:lnTo>
                    <a:pt x="280" y="52"/>
                  </a:lnTo>
                  <a:lnTo>
                    <a:pt x="261" y="62"/>
                  </a:lnTo>
                  <a:lnTo>
                    <a:pt x="242" y="73"/>
                  </a:lnTo>
                  <a:lnTo>
                    <a:pt x="225" y="86"/>
                  </a:lnTo>
                  <a:lnTo>
                    <a:pt x="207" y="100"/>
                  </a:lnTo>
                  <a:lnTo>
                    <a:pt x="197" y="114"/>
                  </a:lnTo>
                  <a:lnTo>
                    <a:pt x="185" y="127"/>
                  </a:lnTo>
                  <a:lnTo>
                    <a:pt x="173" y="141"/>
                  </a:lnTo>
                  <a:lnTo>
                    <a:pt x="161" y="155"/>
                  </a:lnTo>
                  <a:lnTo>
                    <a:pt x="150" y="169"/>
                  </a:lnTo>
                  <a:lnTo>
                    <a:pt x="140" y="183"/>
                  </a:lnTo>
                  <a:lnTo>
                    <a:pt x="132" y="198"/>
                  </a:lnTo>
                  <a:lnTo>
                    <a:pt x="126" y="215"/>
                  </a:lnTo>
                  <a:lnTo>
                    <a:pt x="123" y="232"/>
                  </a:lnTo>
                  <a:lnTo>
                    <a:pt x="122" y="250"/>
                  </a:lnTo>
                  <a:lnTo>
                    <a:pt x="120" y="268"/>
                  </a:lnTo>
                  <a:lnTo>
                    <a:pt x="113" y="284"/>
                  </a:lnTo>
                  <a:lnTo>
                    <a:pt x="112" y="301"/>
                  </a:lnTo>
                  <a:lnTo>
                    <a:pt x="111" y="317"/>
                  </a:lnTo>
                  <a:lnTo>
                    <a:pt x="108" y="332"/>
                  </a:lnTo>
                  <a:lnTo>
                    <a:pt x="104" y="347"/>
                  </a:lnTo>
                  <a:lnTo>
                    <a:pt x="98" y="363"/>
                  </a:lnTo>
                  <a:lnTo>
                    <a:pt x="92" y="378"/>
                  </a:lnTo>
                  <a:lnTo>
                    <a:pt x="83" y="392"/>
                  </a:lnTo>
                  <a:lnTo>
                    <a:pt x="73" y="404"/>
                  </a:lnTo>
                  <a:lnTo>
                    <a:pt x="64" y="421"/>
                  </a:lnTo>
                  <a:lnTo>
                    <a:pt x="56" y="438"/>
                  </a:lnTo>
                  <a:lnTo>
                    <a:pt x="49" y="457"/>
                  </a:lnTo>
                  <a:lnTo>
                    <a:pt x="43" y="475"/>
                  </a:lnTo>
                  <a:lnTo>
                    <a:pt x="39" y="494"/>
                  </a:lnTo>
                  <a:lnTo>
                    <a:pt x="39" y="513"/>
                  </a:lnTo>
                  <a:lnTo>
                    <a:pt x="41" y="532"/>
                  </a:lnTo>
                  <a:lnTo>
                    <a:pt x="49" y="551"/>
                  </a:lnTo>
                  <a:lnTo>
                    <a:pt x="58" y="545"/>
                  </a:lnTo>
                  <a:lnTo>
                    <a:pt x="68" y="541"/>
                  </a:lnTo>
                  <a:lnTo>
                    <a:pt x="77" y="538"/>
                  </a:lnTo>
                  <a:lnTo>
                    <a:pt x="88" y="536"/>
                  </a:lnTo>
                  <a:lnTo>
                    <a:pt x="98" y="536"/>
                  </a:lnTo>
                  <a:lnTo>
                    <a:pt x="110" y="534"/>
                  </a:lnTo>
                  <a:lnTo>
                    <a:pt x="120" y="534"/>
                  </a:lnTo>
                  <a:lnTo>
                    <a:pt x="131" y="533"/>
                  </a:lnTo>
                  <a:lnTo>
                    <a:pt x="145" y="529"/>
                  </a:lnTo>
                  <a:lnTo>
                    <a:pt x="159" y="528"/>
                  </a:lnTo>
                  <a:lnTo>
                    <a:pt x="174" y="527"/>
                  </a:lnTo>
                  <a:lnTo>
                    <a:pt x="188" y="526"/>
                  </a:lnTo>
                  <a:lnTo>
                    <a:pt x="203" y="526"/>
                  </a:lnTo>
                  <a:lnTo>
                    <a:pt x="217" y="527"/>
                  </a:lnTo>
                  <a:lnTo>
                    <a:pt x="232" y="527"/>
                  </a:lnTo>
                  <a:lnTo>
                    <a:pt x="246" y="528"/>
                  </a:lnTo>
                  <a:lnTo>
                    <a:pt x="247" y="521"/>
                  </a:lnTo>
                  <a:lnTo>
                    <a:pt x="251" y="513"/>
                  </a:lnTo>
                  <a:lnTo>
                    <a:pt x="256" y="507"/>
                  </a:lnTo>
                  <a:lnTo>
                    <a:pt x="262" y="502"/>
                  </a:lnTo>
                  <a:lnTo>
                    <a:pt x="269" y="498"/>
                  </a:lnTo>
                  <a:lnTo>
                    <a:pt x="275" y="493"/>
                  </a:lnTo>
                  <a:lnTo>
                    <a:pt x="283" y="489"/>
                  </a:lnTo>
                  <a:lnTo>
                    <a:pt x="289" y="485"/>
                  </a:lnTo>
                  <a:lnTo>
                    <a:pt x="308" y="476"/>
                  </a:lnTo>
                  <a:lnTo>
                    <a:pt x="328" y="470"/>
                  </a:lnTo>
                  <a:lnTo>
                    <a:pt x="350" y="466"/>
                  </a:lnTo>
                  <a:lnTo>
                    <a:pt x="372" y="465"/>
                  </a:lnTo>
                  <a:lnTo>
                    <a:pt x="394" y="466"/>
                  </a:lnTo>
                  <a:lnTo>
                    <a:pt x="417" y="471"/>
                  </a:lnTo>
                  <a:lnTo>
                    <a:pt x="437" y="479"/>
                  </a:lnTo>
                  <a:lnTo>
                    <a:pt x="455" y="489"/>
                  </a:lnTo>
                  <a:lnTo>
                    <a:pt x="465" y="495"/>
                  </a:lnTo>
                  <a:lnTo>
                    <a:pt x="473" y="504"/>
                  </a:lnTo>
                  <a:lnTo>
                    <a:pt x="481" y="513"/>
                  </a:lnTo>
                  <a:lnTo>
                    <a:pt x="486" y="523"/>
                  </a:lnTo>
                  <a:lnTo>
                    <a:pt x="491" y="534"/>
                  </a:lnTo>
                  <a:lnTo>
                    <a:pt x="495" y="545"/>
                  </a:lnTo>
                  <a:lnTo>
                    <a:pt x="496" y="557"/>
                  </a:lnTo>
                  <a:lnTo>
                    <a:pt x="498" y="569"/>
                  </a:lnTo>
                  <a:lnTo>
                    <a:pt x="503" y="570"/>
                  </a:lnTo>
                  <a:lnTo>
                    <a:pt x="508" y="571"/>
                  </a:lnTo>
                  <a:lnTo>
                    <a:pt x="514" y="571"/>
                  </a:lnTo>
                  <a:lnTo>
                    <a:pt x="519" y="571"/>
                  </a:lnTo>
                  <a:lnTo>
                    <a:pt x="540" y="576"/>
                  </a:lnTo>
                  <a:lnTo>
                    <a:pt x="562" y="580"/>
                  </a:lnTo>
                  <a:lnTo>
                    <a:pt x="585" y="582"/>
                  </a:lnTo>
                  <a:lnTo>
                    <a:pt x="607" y="585"/>
                  </a:lnTo>
                  <a:lnTo>
                    <a:pt x="629" y="586"/>
                  </a:lnTo>
                  <a:lnTo>
                    <a:pt x="652" y="589"/>
                  </a:lnTo>
                  <a:lnTo>
                    <a:pt x="673" y="593"/>
                  </a:lnTo>
                  <a:lnTo>
                    <a:pt x="695" y="596"/>
                  </a:lnTo>
                  <a:lnTo>
                    <a:pt x="709" y="601"/>
                  </a:lnTo>
                  <a:lnTo>
                    <a:pt x="722" y="605"/>
                  </a:lnTo>
                  <a:lnTo>
                    <a:pt x="738" y="610"/>
                  </a:lnTo>
                  <a:lnTo>
                    <a:pt x="752" y="615"/>
                  </a:lnTo>
                  <a:lnTo>
                    <a:pt x="765" y="620"/>
                  </a:lnTo>
                  <a:lnTo>
                    <a:pt x="778" y="625"/>
                  </a:lnTo>
                  <a:lnTo>
                    <a:pt x="792" y="630"/>
                  </a:lnTo>
                  <a:lnTo>
                    <a:pt x="805" y="636"/>
                  </a:lnTo>
                  <a:lnTo>
                    <a:pt x="793" y="633"/>
                  </a:lnTo>
                  <a:lnTo>
                    <a:pt x="781" y="630"/>
                  </a:lnTo>
                  <a:lnTo>
                    <a:pt x="769" y="628"/>
                  </a:lnTo>
                  <a:lnTo>
                    <a:pt x="758" y="625"/>
                  </a:lnTo>
                  <a:lnTo>
                    <a:pt x="745" y="623"/>
                  </a:lnTo>
                  <a:lnTo>
                    <a:pt x="734" y="620"/>
                  </a:lnTo>
                  <a:lnTo>
                    <a:pt x="721" y="618"/>
                  </a:lnTo>
                  <a:lnTo>
                    <a:pt x="710" y="614"/>
                  </a:lnTo>
                  <a:lnTo>
                    <a:pt x="706" y="614"/>
                  </a:lnTo>
                  <a:lnTo>
                    <a:pt x="703" y="614"/>
                  </a:lnTo>
                  <a:lnTo>
                    <a:pt x="701" y="614"/>
                  </a:lnTo>
                  <a:lnTo>
                    <a:pt x="698" y="612"/>
                  </a:lnTo>
                  <a:lnTo>
                    <a:pt x="691" y="613"/>
                  </a:lnTo>
                  <a:lnTo>
                    <a:pt x="681" y="612"/>
                  </a:lnTo>
                  <a:lnTo>
                    <a:pt x="672" y="610"/>
                  </a:lnTo>
                  <a:lnTo>
                    <a:pt x="663" y="606"/>
                  </a:lnTo>
                  <a:lnTo>
                    <a:pt x="642" y="608"/>
                  </a:lnTo>
                  <a:lnTo>
                    <a:pt x="620" y="606"/>
                  </a:lnTo>
                  <a:lnTo>
                    <a:pt x="599" y="605"/>
                  </a:lnTo>
                  <a:lnTo>
                    <a:pt x="577" y="603"/>
                  </a:lnTo>
                  <a:lnTo>
                    <a:pt x="557" y="600"/>
                  </a:lnTo>
                  <a:lnTo>
                    <a:pt x="535" y="598"/>
                  </a:lnTo>
                  <a:lnTo>
                    <a:pt x="515" y="596"/>
                  </a:lnTo>
                  <a:lnTo>
                    <a:pt x="494" y="595"/>
                  </a:lnTo>
                  <a:lnTo>
                    <a:pt x="489" y="604"/>
                  </a:lnTo>
                  <a:lnTo>
                    <a:pt x="484" y="614"/>
                  </a:lnTo>
                  <a:lnTo>
                    <a:pt x="479" y="624"/>
                  </a:lnTo>
                  <a:lnTo>
                    <a:pt x="473" y="633"/>
                  </a:lnTo>
                  <a:lnTo>
                    <a:pt x="467" y="642"/>
                  </a:lnTo>
                  <a:lnTo>
                    <a:pt x="460" y="651"/>
                  </a:lnTo>
                  <a:lnTo>
                    <a:pt x="451" y="657"/>
                  </a:lnTo>
                  <a:lnTo>
                    <a:pt x="439" y="661"/>
                  </a:lnTo>
                  <a:lnTo>
                    <a:pt x="419" y="667"/>
                  </a:lnTo>
                  <a:lnTo>
                    <a:pt x="399" y="671"/>
                  </a:lnTo>
                  <a:lnTo>
                    <a:pt x="377" y="672"/>
                  </a:lnTo>
                  <a:lnTo>
                    <a:pt x="356" y="671"/>
                  </a:lnTo>
                  <a:lnTo>
                    <a:pt x="336" y="667"/>
                  </a:lnTo>
                  <a:lnTo>
                    <a:pt x="316" y="661"/>
                  </a:lnTo>
                  <a:lnTo>
                    <a:pt x="297" y="651"/>
                  </a:lnTo>
                  <a:lnTo>
                    <a:pt x="280" y="639"/>
                  </a:lnTo>
                  <a:lnTo>
                    <a:pt x="270" y="629"/>
                  </a:lnTo>
                  <a:lnTo>
                    <a:pt x="261" y="619"/>
                  </a:lnTo>
                  <a:lnTo>
                    <a:pt x="255" y="608"/>
                  </a:lnTo>
                  <a:lnTo>
                    <a:pt x="249" y="596"/>
                  </a:lnTo>
                  <a:lnTo>
                    <a:pt x="243" y="584"/>
                  </a:lnTo>
                  <a:lnTo>
                    <a:pt x="241" y="571"/>
                  </a:lnTo>
                  <a:lnTo>
                    <a:pt x="240" y="557"/>
                  </a:lnTo>
                  <a:lnTo>
                    <a:pt x="240" y="543"/>
                  </a:lnTo>
                  <a:lnTo>
                    <a:pt x="233" y="542"/>
                  </a:lnTo>
                  <a:lnTo>
                    <a:pt x="228" y="542"/>
                  </a:lnTo>
                  <a:lnTo>
                    <a:pt x="222" y="542"/>
                  </a:lnTo>
                  <a:lnTo>
                    <a:pt x="216" y="542"/>
                  </a:lnTo>
                  <a:lnTo>
                    <a:pt x="209" y="542"/>
                  </a:lnTo>
                  <a:lnTo>
                    <a:pt x="204" y="542"/>
                  </a:lnTo>
                  <a:lnTo>
                    <a:pt x="198" y="542"/>
                  </a:lnTo>
                  <a:lnTo>
                    <a:pt x="193" y="542"/>
                  </a:lnTo>
                  <a:lnTo>
                    <a:pt x="177" y="543"/>
                  </a:lnTo>
                  <a:lnTo>
                    <a:pt x="161" y="545"/>
                  </a:lnTo>
                  <a:lnTo>
                    <a:pt x="146" y="548"/>
                  </a:lnTo>
                  <a:lnTo>
                    <a:pt x="131" y="552"/>
                  </a:lnTo>
                  <a:lnTo>
                    <a:pt x="117" y="557"/>
                  </a:lnTo>
                  <a:lnTo>
                    <a:pt x="103" y="562"/>
                  </a:lnTo>
                  <a:lnTo>
                    <a:pt x="89" y="567"/>
                  </a:lnTo>
                  <a:lnTo>
                    <a:pt x="75" y="574"/>
                  </a:lnTo>
                  <a:lnTo>
                    <a:pt x="62" y="577"/>
                  </a:lnTo>
                  <a:lnTo>
                    <a:pt x="58" y="590"/>
                  </a:lnTo>
                  <a:lnTo>
                    <a:pt x="56" y="604"/>
                  </a:lnTo>
                  <a:lnTo>
                    <a:pt x="46" y="614"/>
                  </a:lnTo>
                  <a:lnTo>
                    <a:pt x="40" y="630"/>
                  </a:lnTo>
                  <a:lnTo>
                    <a:pt x="32" y="647"/>
                  </a:lnTo>
                  <a:lnTo>
                    <a:pt x="25" y="663"/>
                  </a:lnTo>
                  <a:lnTo>
                    <a:pt x="17" y="680"/>
                  </a:lnTo>
                  <a:lnTo>
                    <a:pt x="11" y="696"/>
                  </a:lnTo>
                  <a:lnTo>
                    <a:pt x="5" y="713"/>
                  </a:lnTo>
                  <a:lnTo>
                    <a:pt x="1" y="730"/>
                  </a:lnTo>
                  <a:lnTo>
                    <a:pt x="0" y="749"/>
                  </a:lnTo>
                  <a:lnTo>
                    <a:pt x="1" y="753"/>
                  </a:lnTo>
                  <a:lnTo>
                    <a:pt x="2" y="756"/>
                  </a:lnTo>
                  <a:lnTo>
                    <a:pt x="5" y="758"/>
                  </a:lnTo>
                  <a:lnTo>
                    <a:pt x="7" y="761"/>
                  </a:lnTo>
                  <a:lnTo>
                    <a:pt x="12" y="764"/>
                  </a:lnTo>
                  <a:lnTo>
                    <a:pt x="17" y="768"/>
                  </a:lnTo>
                  <a:lnTo>
                    <a:pt x="22" y="769"/>
                  </a:lnTo>
                  <a:lnTo>
                    <a:pt x="29" y="771"/>
                  </a:lnTo>
                  <a:lnTo>
                    <a:pt x="35" y="771"/>
                  </a:lnTo>
                  <a:lnTo>
                    <a:pt x="41" y="771"/>
                  </a:lnTo>
                  <a:lnTo>
                    <a:pt x="48" y="771"/>
                  </a:lnTo>
                  <a:lnTo>
                    <a:pt x="54" y="769"/>
                  </a:lnTo>
                  <a:lnTo>
                    <a:pt x="65" y="768"/>
                  </a:lnTo>
                  <a:lnTo>
                    <a:pt x="78" y="767"/>
                  </a:lnTo>
                  <a:lnTo>
                    <a:pt x="89" y="766"/>
                  </a:lnTo>
                  <a:lnTo>
                    <a:pt x="102" y="767"/>
                  </a:lnTo>
                  <a:lnTo>
                    <a:pt x="115" y="768"/>
                  </a:lnTo>
                  <a:lnTo>
                    <a:pt x="126" y="772"/>
                  </a:lnTo>
                  <a:lnTo>
                    <a:pt x="136" y="777"/>
                  </a:lnTo>
                  <a:lnTo>
                    <a:pt x="145" y="785"/>
                  </a:lnTo>
                  <a:lnTo>
                    <a:pt x="149" y="786"/>
                  </a:lnTo>
                  <a:lnTo>
                    <a:pt x="151" y="788"/>
                  </a:lnTo>
                  <a:lnTo>
                    <a:pt x="155" y="791"/>
                  </a:lnTo>
                  <a:lnTo>
                    <a:pt x="156" y="795"/>
                  </a:lnTo>
                  <a:lnTo>
                    <a:pt x="154" y="797"/>
                  </a:lnTo>
                  <a:lnTo>
                    <a:pt x="150" y="801"/>
                  </a:lnTo>
                  <a:lnTo>
                    <a:pt x="147" y="802"/>
                  </a:lnTo>
                  <a:lnTo>
                    <a:pt x="144" y="804"/>
                  </a:lnTo>
                  <a:lnTo>
                    <a:pt x="136" y="807"/>
                  </a:lnTo>
                  <a:lnTo>
                    <a:pt x="130" y="811"/>
                  </a:lnTo>
                  <a:lnTo>
                    <a:pt x="122" y="815"/>
                  </a:lnTo>
                  <a:lnTo>
                    <a:pt x="115" y="819"/>
                  </a:lnTo>
                  <a:lnTo>
                    <a:pt x="108" y="824"/>
                  </a:lnTo>
                  <a:lnTo>
                    <a:pt x="102" y="829"/>
                  </a:lnTo>
                  <a:lnTo>
                    <a:pt x="96" y="833"/>
                  </a:lnTo>
                  <a:lnTo>
                    <a:pt x="89" y="838"/>
                  </a:lnTo>
                  <a:lnTo>
                    <a:pt x="93" y="858"/>
                  </a:lnTo>
                  <a:lnTo>
                    <a:pt x="96" y="879"/>
                  </a:lnTo>
                  <a:lnTo>
                    <a:pt x="97" y="900"/>
                  </a:lnTo>
                  <a:lnTo>
                    <a:pt x="94" y="920"/>
                  </a:lnTo>
                  <a:lnTo>
                    <a:pt x="94" y="945"/>
                  </a:lnTo>
                  <a:lnTo>
                    <a:pt x="91" y="970"/>
                  </a:lnTo>
                  <a:lnTo>
                    <a:pt x="84" y="993"/>
                  </a:lnTo>
                  <a:lnTo>
                    <a:pt x="78" y="1017"/>
                  </a:lnTo>
                  <a:lnTo>
                    <a:pt x="75" y="1026"/>
                  </a:lnTo>
                  <a:lnTo>
                    <a:pt x="77" y="1036"/>
                  </a:lnTo>
                  <a:lnTo>
                    <a:pt x="79" y="1044"/>
                  </a:lnTo>
                  <a:lnTo>
                    <a:pt x="84" y="1051"/>
                  </a:lnTo>
                  <a:lnTo>
                    <a:pt x="97" y="1055"/>
                  </a:lnTo>
                  <a:lnTo>
                    <a:pt x="111" y="1056"/>
                  </a:lnTo>
                  <a:lnTo>
                    <a:pt x="125" y="1058"/>
                  </a:lnTo>
                  <a:lnTo>
                    <a:pt x="139" y="1058"/>
                  </a:lnTo>
                  <a:lnTo>
                    <a:pt x="154" y="1058"/>
                  </a:lnTo>
                  <a:lnTo>
                    <a:pt x="168" y="1058"/>
                  </a:lnTo>
                  <a:lnTo>
                    <a:pt x="180" y="1059"/>
                  </a:lnTo>
                  <a:lnTo>
                    <a:pt x="193" y="1061"/>
                  </a:lnTo>
                  <a:lnTo>
                    <a:pt x="187" y="1048"/>
                  </a:lnTo>
                  <a:lnTo>
                    <a:pt x="180" y="1032"/>
                  </a:lnTo>
                  <a:lnTo>
                    <a:pt x="174" y="1017"/>
                  </a:lnTo>
                  <a:lnTo>
                    <a:pt x="169" y="1003"/>
                  </a:lnTo>
                  <a:lnTo>
                    <a:pt x="178" y="1011"/>
                  </a:lnTo>
                  <a:lnTo>
                    <a:pt x="185" y="1018"/>
                  </a:lnTo>
                  <a:lnTo>
                    <a:pt x="193" y="1026"/>
                  </a:lnTo>
                  <a:lnTo>
                    <a:pt x="199" y="1034"/>
                  </a:lnTo>
                  <a:lnTo>
                    <a:pt x="206" y="1042"/>
                  </a:lnTo>
                  <a:lnTo>
                    <a:pt x="212" y="1051"/>
                  </a:lnTo>
                  <a:lnTo>
                    <a:pt x="217" y="1060"/>
                  </a:lnTo>
                  <a:lnTo>
                    <a:pt x="222" y="1069"/>
                  </a:lnTo>
                  <a:lnTo>
                    <a:pt x="225" y="1083"/>
                  </a:lnTo>
                  <a:lnTo>
                    <a:pt x="225" y="1097"/>
                  </a:lnTo>
                  <a:lnTo>
                    <a:pt x="222" y="1112"/>
                  </a:lnTo>
                  <a:lnTo>
                    <a:pt x="217" y="1125"/>
                  </a:lnTo>
                  <a:lnTo>
                    <a:pt x="214" y="1112"/>
                  </a:lnTo>
                  <a:lnTo>
                    <a:pt x="211" y="1099"/>
                  </a:lnTo>
                  <a:lnTo>
                    <a:pt x="204" y="1087"/>
                  </a:lnTo>
                  <a:lnTo>
                    <a:pt x="199" y="1075"/>
                  </a:lnTo>
                  <a:lnTo>
                    <a:pt x="187" y="1075"/>
                  </a:lnTo>
                  <a:lnTo>
                    <a:pt x="175" y="1077"/>
                  </a:lnTo>
                  <a:lnTo>
                    <a:pt x="163" y="1077"/>
                  </a:lnTo>
                  <a:lnTo>
                    <a:pt x="150" y="1078"/>
                  </a:lnTo>
                  <a:lnTo>
                    <a:pt x="136" y="1078"/>
                  </a:lnTo>
                  <a:lnTo>
                    <a:pt x="123" y="1078"/>
                  </a:lnTo>
                  <a:lnTo>
                    <a:pt x="112" y="1078"/>
                  </a:lnTo>
                  <a:lnTo>
                    <a:pt x="99" y="1077"/>
                  </a:lnTo>
                  <a:lnTo>
                    <a:pt x="98" y="1079"/>
                  </a:lnTo>
                  <a:lnTo>
                    <a:pt x="97" y="1082"/>
                  </a:lnTo>
                  <a:lnTo>
                    <a:pt x="96" y="1085"/>
                  </a:lnTo>
                  <a:lnTo>
                    <a:pt x="94" y="1088"/>
                  </a:lnTo>
                  <a:lnTo>
                    <a:pt x="93" y="1094"/>
                  </a:lnTo>
                  <a:lnTo>
                    <a:pt x="93" y="1101"/>
                  </a:lnTo>
                  <a:lnTo>
                    <a:pt x="94" y="1107"/>
                  </a:lnTo>
                  <a:lnTo>
                    <a:pt x="99" y="1112"/>
                  </a:lnTo>
                  <a:lnTo>
                    <a:pt x="111" y="1117"/>
                  </a:lnTo>
                  <a:lnTo>
                    <a:pt x="123" y="1121"/>
                  </a:lnTo>
                  <a:lnTo>
                    <a:pt x="136" y="1121"/>
                  </a:lnTo>
                  <a:lnTo>
                    <a:pt x="149" y="1120"/>
                  </a:lnTo>
                  <a:lnTo>
                    <a:pt x="161" y="1116"/>
                  </a:lnTo>
                  <a:lnTo>
                    <a:pt x="174" y="1112"/>
                  </a:lnTo>
                  <a:lnTo>
                    <a:pt x="185" y="1108"/>
                  </a:lnTo>
                  <a:lnTo>
                    <a:pt x="197" y="1104"/>
                  </a:lnTo>
                  <a:lnTo>
                    <a:pt x="192" y="1112"/>
                  </a:lnTo>
                  <a:lnTo>
                    <a:pt x="187" y="1120"/>
                  </a:lnTo>
                  <a:lnTo>
                    <a:pt x="180" y="1127"/>
                  </a:lnTo>
                  <a:lnTo>
                    <a:pt x="175" y="1133"/>
                  </a:lnTo>
                  <a:lnTo>
                    <a:pt x="168" y="1141"/>
                  </a:lnTo>
                  <a:lnTo>
                    <a:pt x="161" y="1147"/>
                  </a:lnTo>
                  <a:lnTo>
                    <a:pt x="154" y="1152"/>
                  </a:lnTo>
                  <a:lnTo>
                    <a:pt x="145" y="1156"/>
                  </a:lnTo>
                  <a:lnTo>
                    <a:pt x="147" y="1188"/>
                  </a:lnTo>
                  <a:lnTo>
                    <a:pt x="147" y="1219"/>
                  </a:lnTo>
                  <a:lnTo>
                    <a:pt x="145" y="1252"/>
                  </a:lnTo>
                  <a:lnTo>
                    <a:pt x="142" y="1284"/>
                  </a:lnTo>
                  <a:lnTo>
                    <a:pt x="145" y="1304"/>
                  </a:lnTo>
                  <a:lnTo>
                    <a:pt x="150" y="1324"/>
                  </a:lnTo>
                  <a:lnTo>
                    <a:pt x="159" y="1343"/>
                  </a:lnTo>
                  <a:lnTo>
                    <a:pt x="171" y="1361"/>
                  </a:lnTo>
                  <a:lnTo>
                    <a:pt x="178" y="1360"/>
                  </a:lnTo>
                  <a:lnTo>
                    <a:pt x="187" y="1355"/>
                  </a:lnTo>
                  <a:lnTo>
                    <a:pt x="194" y="1351"/>
                  </a:lnTo>
                  <a:lnTo>
                    <a:pt x="201" y="1350"/>
                  </a:lnTo>
                  <a:lnTo>
                    <a:pt x="208" y="1353"/>
                  </a:lnTo>
                  <a:lnTo>
                    <a:pt x="214" y="1357"/>
                  </a:lnTo>
                  <a:lnTo>
                    <a:pt x="219" y="1362"/>
                  </a:lnTo>
                  <a:lnTo>
                    <a:pt x="225" y="1369"/>
                  </a:lnTo>
                  <a:lnTo>
                    <a:pt x="245" y="1363"/>
                  </a:lnTo>
                  <a:lnTo>
                    <a:pt x="264" y="1358"/>
                  </a:lnTo>
                  <a:lnTo>
                    <a:pt x="284" y="1352"/>
                  </a:lnTo>
                  <a:lnTo>
                    <a:pt x="304" y="1347"/>
                  </a:lnTo>
                  <a:lnTo>
                    <a:pt x="324" y="1341"/>
                  </a:lnTo>
                  <a:lnTo>
                    <a:pt x="345" y="1337"/>
                  </a:lnTo>
                  <a:lnTo>
                    <a:pt x="365" y="1334"/>
                  </a:lnTo>
                  <a:lnTo>
                    <a:pt x="386" y="1333"/>
                  </a:lnTo>
                  <a:lnTo>
                    <a:pt x="381" y="1351"/>
                  </a:lnTo>
                  <a:lnTo>
                    <a:pt x="374" y="1367"/>
                  </a:lnTo>
                  <a:lnTo>
                    <a:pt x="366" y="1382"/>
                  </a:lnTo>
                  <a:lnTo>
                    <a:pt x="358" y="1396"/>
                  </a:lnTo>
                  <a:lnTo>
                    <a:pt x="351" y="1409"/>
                  </a:lnTo>
                  <a:lnTo>
                    <a:pt x="343" y="1422"/>
                  </a:lnTo>
                  <a:lnTo>
                    <a:pt x="337" y="1434"/>
                  </a:lnTo>
                  <a:lnTo>
                    <a:pt x="333" y="1447"/>
                  </a:lnTo>
                  <a:lnTo>
                    <a:pt x="343" y="1448"/>
                  </a:lnTo>
                  <a:lnTo>
                    <a:pt x="353" y="1451"/>
                  </a:lnTo>
                  <a:lnTo>
                    <a:pt x="364" y="1452"/>
                  </a:lnTo>
                  <a:lnTo>
                    <a:pt x="374" y="1454"/>
                  </a:lnTo>
                  <a:lnTo>
                    <a:pt x="384" y="1456"/>
                  </a:lnTo>
                  <a:lnTo>
                    <a:pt x="394" y="1458"/>
                  </a:lnTo>
                  <a:lnTo>
                    <a:pt x="404" y="1460"/>
                  </a:lnTo>
                  <a:lnTo>
                    <a:pt x="414" y="1461"/>
                  </a:lnTo>
                  <a:lnTo>
                    <a:pt x="419" y="1458"/>
                  </a:lnTo>
                  <a:lnTo>
                    <a:pt x="424" y="1456"/>
                  </a:lnTo>
                  <a:lnTo>
                    <a:pt x="431" y="1453"/>
                  </a:lnTo>
                  <a:lnTo>
                    <a:pt x="436" y="1451"/>
                  </a:lnTo>
                  <a:lnTo>
                    <a:pt x="441" y="1448"/>
                  </a:lnTo>
                  <a:lnTo>
                    <a:pt x="446" y="1446"/>
                  </a:lnTo>
                  <a:lnTo>
                    <a:pt x="449" y="1442"/>
                  </a:lnTo>
                  <a:lnTo>
                    <a:pt x="453" y="1438"/>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6"/>
            <p:cNvSpPr>
              <a:spLocks/>
            </p:cNvSpPr>
            <p:nvPr/>
          </p:nvSpPr>
          <p:spPr bwMode="auto">
            <a:xfrm>
              <a:off x="4909" y="1062"/>
              <a:ext cx="159" cy="366"/>
            </a:xfrm>
            <a:custGeom>
              <a:avLst/>
              <a:gdLst/>
              <a:ahLst/>
              <a:cxnLst>
                <a:cxn ang="0">
                  <a:pos x="295" y="1387"/>
                </a:cxn>
                <a:cxn ang="0">
                  <a:pos x="388" y="1347"/>
                </a:cxn>
                <a:cxn ang="0">
                  <a:pos x="440" y="1281"/>
                </a:cxn>
                <a:cxn ang="0">
                  <a:pos x="499" y="1233"/>
                </a:cxn>
                <a:cxn ang="0">
                  <a:pos x="511" y="1101"/>
                </a:cxn>
                <a:cxn ang="0">
                  <a:pos x="498" y="1068"/>
                </a:cxn>
                <a:cxn ang="0">
                  <a:pos x="479" y="1074"/>
                </a:cxn>
                <a:cxn ang="0">
                  <a:pos x="456" y="1073"/>
                </a:cxn>
                <a:cxn ang="0">
                  <a:pos x="431" y="1040"/>
                </a:cxn>
                <a:cxn ang="0">
                  <a:pos x="446" y="1042"/>
                </a:cxn>
                <a:cxn ang="0">
                  <a:pos x="470" y="1053"/>
                </a:cxn>
                <a:cxn ang="0">
                  <a:pos x="493" y="1035"/>
                </a:cxn>
                <a:cxn ang="0">
                  <a:pos x="519" y="991"/>
                </a:cxn>
                <a:cxn ang="0">
                  <a:pos x="576" y="974"/>
                </a:cxn>
                <a:cxn ang="0">
                  <a:pos x="614" y="955"/>
                </a:cxn>
                <a:cxn ang="0">
                  <a:pos x="636" y="927"/>
                </a:cxn>
                <a:cxn ang="0">
                  <a:pos x="627" y="887"/>
                </a:cxn>
                <a:cxn ang="0">
                  <a:pos x="590" y="858"/>
                </a:cxn>
                <a:cxn ang="0">
                  <a:pos x="525" y="847"/>
                </a:cxn>
                <a:cxn ang="0">
                  <a:pos x="458" y="885"/>
                </a:cxn>
                <a:cxn ang="0">
                  <a:pos x="426" y="902"/>
                </a:cxn>
                <a:cxn ang="0">
                  <a:pos x="453" y="868"/>
                </a:cxn>
                <a:cxn ang="0">
                  <a:pos x="495" y="833"/>
                </a:cxn>
                <a:cxn ang="0">
                  <a:pos x="519" y="725"/>
                </a:cxn>
                <a:cxn ang="0">
                  <a:pos x="545" y="551"/>
                </a:cxn>
                <a:cxn ang="0">
                  <a:pos x="530" y="479"/>
                </a:cxn>
                <a:cxn ang="0">
                  <a:pos x="527" y="462"/>
                </a:cxn>
                <a:cxn ang="0">
                  <a:pos x="509" y="416"/>
                </a:cxn>
                <a:cxn ang="0">
                  <a:pos x="492" y="363"/>
                </a:cxn>
                <a:cxn ang="0">
                  <a:pos x="463" y="299"/>
                </a:cxn>
                <a:cxn ang="0">
                  <a:pos x="417" y="236"/>
                </a:cxn>
                <a:cxn ang="0">
                  <a:pos x="355" y="189"/>
                </a:cxn>
                <a:cxn ang="0">
                  <a:pos x="282" y="159"/>
                </a:cxn>
                <a:cxn ang="0">
                  <a:pos x="253" y="112"/>
                </a:cxn>
                <a:cxn ang="0">
                  <a:pos x="231" y="71"/>
                </a:cxn>
                <a:cxn ang="0">
                  <a:pos x="178" y="30"/>
                </a:cxn>
                <a:cxn ang="0">
                  <a:pos x="118" y="0"/>
                </a:cxn>
                <a:cxn ang="0">
                  <a:pos x="99" y="0"/>
                </a:cxn>
                <a:cxn ang="0">
                  <a:pos x="119" y="15"/>
                </a:cxn>
                <a:cxn ang="0">
                  <a:pos x="139" y="40"/>
                </a:cxn>
                <a:cxn ang="0">
                  <a:pos x="168" y="83"/>
                </a:cxn>
                <a:cxn ang="0">
                  <a:pos x="197" y="134"/>
                </a:cxn>
                <a:cxn ang="0">
                  <a:pos x="197" y="237"/>
                </a:cxn>
                <a:cxn ang="0">
                  <a:pos x="262" y="313"/>
                </a:cxn>
                <a:cxn ang="0">
                  <a:pos x="355" y="364"/>
                </a:cxn>
                <a:cxn ang="0">
                  <a:pos x="398" y="403"/>
                </a:cxn>
                <a:cxn ang="0">
                  <a:pos x="422" y="435"/>
                </a:cxn>
                <a:cxn ang="0">
                  <a:pos x="436" y="618"/>
                </a:cxn>
                <a:cxn ang="0">
                  <a:pos x="368" y="844"/>
                </a:cxn>
                <a:cxn ang="0">
                  <a:pos x="389" y="944"/>
                </a:cxn>
                <a:cxn ang="0">
                  <a:pos x="394" y="1079"/>
                </a:cxn>
                <a:cxn ang="0">
                  <a:pos x="343" y="1187"/>
                </a:cxn>
                <a:cxn ang="0">
                  <a:pos x="283" y="1272"/>
                </a:cxn>
                <a:cxn ang="0">
                  <a:pos x="230" y="1327"/>
                </a:cxn>
                <a:cxn ang="0">
                  <a:pos x="177" y="1366"/>
                </a:cxn>
                <a:cxn ang="0">
                  <a:pos x="119" y="1396"/>
                </a:cxn>
                <a:cxn ang="0">
                  <a:pos x="56" y="1419"/>
                </a:cxn>
                <a:cxn ang="0">
                  <a:pos x="39" y="1433"/>
                </a:cxn>
                <a:cxn ang="0">
                  <a:pos x="27" y="1448"/>
                </a:cxn>
                <a:cxn ang="0">
                  <a:pos x="5" y="1458"/>
                </a:cxn>
                <a:cxn ang="0">
                  <a:pos x="22" y="1462"/>
                </a:cxn>
                <a:cxn ang="0">
                  <a:pos x="105" y="1453"/>
                </a:cxn>
                <a:cxn ang="0">
                  <a:pos x="197" y="1418"/>
                </a:cxn>
              </a:cxnLst>
              <a:rect l="0" t="0" r="r" b="b"/>
              <a:pathLst>
                <a:path w="638" h="1463">
                  <a:moveTo>
                    <a:pt x="219" y="1404"/>
                  </a:moveTo>
                  <a:lnTo>
                    <a:pt x="244" y="1398"/>
                  </a:lnTo>
                  <a:lnTo>
                    <a:pt x="269" y="1393"/>
                  </a:lnTo>
                  <a:lnTo>
                    <a:pt x="295" y="1387"/>
                  </a:lnTo>
                  <a:lnTo>
                    <a:pt x="320" y="1381"/>
                  </a:lnTo>
                  <a:lnTo>
                    <a:pt x="344" y="1372"/>
                  </a:lnTo>
                  <a:lnTo>
                    <a:pt x="367" y="1362"/>
                  </a:lnTo>
                  <a:lnTo>
                    <a:pt x="388" y="1347"/>
                  </a:lnTo>
                  <a:lnTo>
                    <a:pt x="407" y="1327"/>
                  </a:lnTo>
                  <a:lnTo>
                    <a:pt x="416" y="1310"/>
                  </a:lnTo>
                  <a:lnTo>
                    <a:pt x="427" y="1295"/>
                  </a:lnTo>
                  <a:lnTo>
                    <a:pt x="440" y="1281"/>
                  </a:lnTo>
                  <a:lnTo>
                    <a:pt x="454" y="1267"/>
                  </a:lnTo>
                  <a:lnTo>
                    <a:pt x="469" y="1256"/>
                  </a:lnTo>
                  <a:lnTo>
                    <a:pt x="484" y="1243"/>
                  </a:lnTo>
                  <a:lnTo>
                    <a:pt x="499" y="1233"/>
                  </a:lnTo>
                  <a:lnTo>
                    <a:pt x="514" y="1222"/>
                  </a:lnTo>
                  <a:lnTo>
                    <a:pt x="516" y="1181"/>
                  </a:lnTo>
                  <a:lnTo>
                    <a:pt x="514" y="1141"/>
                  </a:lnTo>
                  <a:lnTo>
                    <a:pt x="511" y="1101"/>
                  </a:lnTo>
                  <a:lnTo>
                    <a:pt x="506" y="1061"/>
                  </a:lnTo>
                  <a:lnTo>
                    <a:pt x="503" y="1063"/>
                  </a:lnTo>
                  <a:lnTo>
                    <a:pt x="501" y="1065"/>
                  </a:lnTo>
                  <a:lnTo>
                    <a:pt x="498" y="1068"/>
                  </a:lnTo>
                  <a:lnTo>
                    <a:pt x="495" y="1070"/>
                  </a:lnTo>
                  <a:lnTo>
                    <a:pt x="490" y="1073"/>
                  </a:lnTo>
                  <a:lnTo>
                    <a:pt x="485" y="1074"/>
                  </a:lnTo>
                  <a:lnTo>
                    <a:pt x="479" y="1074"/>
                  </a:lnTo>
                  <a:lnTo>
                    <a:pt x="474" y="1074"/>
                  </a:lnTo>
                  <a:lnTo>
                    <a:pt x="468" y="1074"/>
                  </a:lnTo>
                  <a:lnTo>
                    <a:pt x="463" y="1074"/>
                  </a:lnTo>
                  <a:lnTo>
                    <a:pt x="456" y="1073"/>
                  </a:lnTo>
                  <a:lnTo>
                    <a:pt x="451" y="1072"/>
                  </a:lnTo>
                  <a:lnTo>
                    <a:pt x="440" y="1064"/>
                  </a:lnTo>
                  <a:lnTo>
                    <a:pt x="435" y="1053"/>
                  </a:lnTo>
                  <a:lnTo>
                    <a:pt x="431" y="1040"/>
                  </a:lnTo>
                  <a:lnTo>
                    <a:pt x="430" y="1027"/>
                  </a:lnTo>
                  <a:lnTo>
                    <a:pt x="435" y="1032"/>
                  </a:lnTo>
                  <a:lnTo>
                    <a:pt x="440" y="1037"/>
                  </a:lnTo>
                  <a:lnTo>
                    <a:pt x="446" y="1042"/>
                  </a:lnTo>
                  <a:lnTo>
                    <a:pt x="451" y="1046"/>
                  </a:lnTo>
                  <a:lnTo>
                    <a:pt x="458" y="1050"/>
                  </a:lnTo>
                  <a:lnTo>
                    <a:pt x="464" y="1053"/>
                  </a:lnTo>
                  <a:lnTo>
                    <a:pt x="470" y="1053"/>
                  </a:lnTo>
                  <a:lnTo>
                    <a:pt x="478" y="1051"/>
                  </a:lnTo>
                  <a:lnTo>
                    <a:pt x="484" y="1048"/>
                  </a:lnTo>
                  <a:lnTo>
                    <a:pt x="489" y="1041"/>
                  </a:lnTo>
                  <a:lnTo>
                    <a:pt x="493" y="1035"/>
                  </a:lnTo>
                  <a:lnTo>
                    <a:pt x="497" y="1029"/>
                  </a:lnTo>
                  <a:lnTo>
                    <a:pt x="501" y="1012"/>
                  </a:lnTo>
                  <a:lnTo>
                    <a:pt x="508" y="1000"/>
                  </a:lnTo>
                  <a:lnTo>
                    <a:pt x="519" y="991"/>
                  </a:lnTo>
                  <a:lnTo>
                    <a:pt x="532" y="986"/>
                  </a:lnTo>
                  <a:lnTo>
                    <a:pt x="547" y="981"/>
                  </a:lnTo>
                  <a:lnTo>
                    <a:pt x="562" y="977"/>
                  </a:lnTo>
                  <a:lnTo>
                    <a:pt x="576" y="974"/>
                  </a:lnTo>
                  <a:lnTo>
                    <a:pt x="590" y="969"/>
                  </a:lnTo>
                  <a:lnTo>
                    <a:pt x="598" y="965"/>
                  </a:lnTo>
                  <a:lnTo>
                    <a:pt x="605" y="960"/>
                  </a:lnTo>
                  <a:lnTo>
                    <a:pt x="614" y="955"/>
                  </a:lnTo>
                  <a:lnTo>
                    <a:pt x="621" y="949"/>
                  </a:lnTo>
                  <a:lnTo>
                    <a:pt x="627" y="943"/>
                  </a:lnTo>
                  <a:lnTo>
                    <a:pt x="632" y="935"/>
                  </a:lnTo>
                  <a:lnTo>
                    <a:pt x="636" y="927"/>
                  </a:lnTo>
                  <a:lnTo>
                    <a:pt x="638" y="919"/>
                  </a:lnTo>
                  <a:lnTo>
                    <a:pt x="637" y="907"/>
                  </a:lnTo>
                  <a:lnTo>
                    <a:pt x="632" y="896"/>
                  </a:lnTo>
                  <a:lnTo>
                    <a:pt x="627" y="887"/>
                  </a:lnTo>
                  <a:lnTo>
                    <a:pt x="619" y="878"/>
                  </a:lnTo>
                  <a:lnTo>
                    <a:pt x="610" y="869"/>
                  </a:lnTo>
                  <a:lnTo>
                    <a:pt x="600" y="863"/>
                  </a:lnTo>
                  <a:lnTo>
                    <a:pt x="590" y="858"/>
                  </a:lnTo>
                  <a:lnTo>
                    <a:pt x="580" y="853"/>
                  </a:lnTo>
                  <a:lnTo>
                    <a:pt x="561" y="847"/>
                  </a:lnTo>
                  <a:lnTo>
                    <a:pt x="544" y="844"/>
                  </a:lnTo>
                  <a:lnTo>
                    <a:pt x="525" y="847"/>
                  </a:lnTo>
                  <a:lnTo>
                    <a:pt x="507" y="853"/>
                  </a:lnTo>
                  <a:lnTo>
                    <a:pt x="489" y="862"/>
                  </a:lnTo>
                  <a:lnTo>
                    <a:pt x="473" y="873"/>
                  </a:lnTo>
                  <a:lnTo>
                    <a:pt x="458" y="885"/>
                  </a:lnTo>
                  <a:lnTo>
                    <a:pt x="442" y="897"/>
                  </a:lnTo>
                  <a:lnTo>
                    <a:pt x="437" y="900"/>
                  </a:lnTo>
                  <a:lnTo>
                    <a:pt x="432" y="902"/>
                  </a:lnTo>
                  <a:lnTo>
                    <a:pt x="426" y="902"/>
                  </a:lnTo>
                  <a:lnTo>
                    <a:pt x="422" y="901"/>
                  </a:lnTo>
                  <a:lnTo>
                    <a:pt x="432" y="891"/>
                  </a:lnTo>
                  <a:lnTo>
                    <a:pt x="442" y="879"/>
                  </a:lnTo>
                  <a:lnTo>
                    <a:pt x="453" y="868"/>
                  </a:lnTo>
                  <a:lnTo>
                    <a:pt x="463" y="858"/>
                  </a:lnTo>
                  <a:lnTo>
                    <a:pt x="473" y="848"/>
                  </a:lnTo>
                  <a:lnTo>
                    <a:pt x="484" y="839"/>
                  </a:lnTo>
                  <a:lnTo>
                    <a:pt x="495" y="833"/>
                  </a:lnTo>
                  <a:lnTo>
                    <a:pt x="508" y="828"/>
                  </a:lnTo>
                  <a:lnTo>
                    <a:pt x="507" y="792"/>
                  </a:lnTo>
                  <a:lnTo>
                    <a:pt x="511" y="758"/>
                  </a:lnTo>
                  <a:lnTo>
                    <a:pt x="519" y="725"/>
                  </a:lnTo>
                  <a:lnTo>
                    <a:pt x="530" y="694"/>
                  </a:lnTo>
                  <a:lnTo>
                    <a:pt x="542" y="648"/>
                  </a:lnTo>
                  <a:lnTo>
                    <a:pt x="546" y="600"/>
                  </a:lnTo>
                  <a:lnTo>
                    <a:pt x="545" y="551"/>
                  </a:lnTo>
                  <a:lnTo>
                    <a:pt x="538" y="504"/>
                  </a:lnTo>
                  <a:lnTo>
                    <a:pt x="537" y="495"/>
                  </a:lnTo>
                  <a:lnTo>
                    <a:pt x="533" y="486"/>
                  </a:lnTo>
                  <a:lnTo>
                    <a:pt x="530" y="479"/>
                  </a:lnTo>
                  <a:lnTo>
                    <a:pt x="530" y="470"/>
                  </a:lnTo>
                  <a:lnTo>
                    <a:pt x="527" y="469"/>
                  </a:lnTo>
                  <a:lnTo>
                    <a:pt x="527" y="465"/>
                  </a:lnTo>
                  <a:lnTo>
                    <a:pt x="527" y="462"/>
                  </a:lnTo>
                  <a:lnTo>
                    <a:pt x="525" y="461"/>
                  </a:lnTo>
                  <a:lnTo>
                    <a:pt x="521" y="446"/>
                  </a:lnTo>
                  <a:lnTo>
                    <a:pt x="516" y="431"/>
                  </a:lnTo>
                  <a:lnTo>
                    <a:pt x="509" y="416"/>
                  </a:lnTo>
                  <a:lnTo>
                    <a:pt x="502" y="400"/>
                  </a:lnTo>
                  <a:lnTo>
                    <a:pt x="497" y="389"/>
                  </a:lnTo>
                  <a:lnTo>
                    <a:pt x="494" y="375"/>
                  </a:lnTo>
                  <a:lnTo>
                    <a:pt x="492" y="363"/>
                  </a:lnTo>
                  <a:lnTo>
                    <a:pt x="488" y="350"/>
                  </a:lnTo>
                  <a:lnTo>
                    <a:pt x="482" y="332"/>
                  </a:lnTo>
                  <a:lnTo>
                    <a:pt x="473" y="316"/>
                  </a:lnTo>
                  <a:lnTo>
                    <a:pt x="463" y="299"/>
                  </a:lnTo>
                  <a:lnTo>
                    <a:pt x="451" y="283"/>
                  </a:lnTo>
                  <a:lnTo>
                    <a:pt x="440" y="268"/>
                  </a:lnTo>
                  <a:lnTo>
                    <a:pt x="429" y="251"/>
                  </a:lnTo>
                  <a:lnTo>
                    <a:pt x="417" y="236"/>
                  </a:lnTo>
                  <a:lnTo>
                    <a:pt x="407" y="220"/>
                  </a:lnTo>
                  <a:lnTo>
                    <a:pt x="391" y="206"/>
                  </a:lnTo>
                  <a:lnTo>
                    <a:pt x="374" y="197"/>
                  </a:lnTo>
                  <a:lnTo>
                    <a:pt x="355" y="189"/>
                  </a:lnTo>
                  <a:lnTo>
                    <a:pt x="336" y="183"/>
                  </a:lnTo>
                  <a:lnTo>
                    <a:pt x="317" y="177"/>
                  </a:lnTo>
                  <a:lnTo>
                    <a:pt x="300" y="169"/>
                  </a:lnTo>
                  <a:lnTo>
                    <a:pt x="282" y="159"/>
                  </a:lnTo>
                  <a:lnTo>
                    <a:pt x="265" y="145"/>
                  </a:lnTo>
                  <a:lnTo>
                    <a:pt x="260" y="135"/>
                  </a:lnTo>
                  <a:lnTo>
                    <a:pt x="257" y="124"/>
                  </a:lnTo>
                  <a:lnTo>
                    <a:pt x="253" y="112"/>
                  </a:lnTo>
                  <a:lnTo>
                    <a:pt x="249" y="101"/>
                  </a:lnTo>
                  <a:lnTo>
                    <a:pt x="244" y="91"/>
                  </a:lnTo>
                  <a:lnTo>
                    <a:pt x="238" y="81"/>
                  </a:lnTo>
                  <a:lnTo>
                    <a:pt x="231" y="71"/>
                  </a:lnTo>
                  <a:lnTo>
                    <a:pt x="221" y="62"/>
                  </a:lnTo>
                  <a:lnTo>
                    <a:pt x="206" y="52"/>
                  </a:lnTo>
                  <a:lnTo>
                    <a:pt x="192" y="42"/>
                  </a:lnTo>
                  <a:lnTo>
                    <a:pt x="178" y="30"/>
                  </a:lnTo>
                  <a:lnTo>
                    <a:pt x="164" y="20"/>
                  </a:lnTo>
                  <a:lnTo>
                    <a:pt x="149" y="11"/>
                  </a:lnTo>
                  <a:lnTo>
                    <a:pt x="134" y="4"/>
                  </a:lnTo>
                  <a:lnTo>
                    <a:pt x="118" y="0"/>
                  </a:lnTo>
                  <a:lnTo>
                    <a:pt x="99" y="0"/>
                  </a:lnTo>
                  <a:lnTo>
                    <a:pt x="99" y="0"/>
                  </a:lnTo>
                  <a:lnTo>
                    <a:pt x="99" y="0"/>
                  </a:lnTo>
                  <a:lnTo>
                    <a:pt x="99" y="0"/>
                  </a:lnTo>
                  <a:lnTo>
                    <a:pt x="99" y="0"/>
                  </a:lnTo>
                  <a:lnTo>
                    <a:pt x="106" y="5"/>
                  </a:lnTo>
                  <a:lnTo>
                    <a:pt x="113" y="10"/>
                  </a:lnTo>
                  <a:lnTo>
                    <a:pt x="119" y="15"/>
                  </a:lnTo>
                  <a:lnTo>
                    <a:pt x="125" y="21"/>
                  </a:lnTo>
                  <a:lnTo>
                    <a:pt x="130" y="28"/>
                  </a:lnTo>
                  <a:lnTo>
                    <a:pt x="135" y="34"/>
                  </a:lnTo>
                  <a:lnTo>
                    <a:pt x="139" y="40"/>
                  </a:lnTo>
                  <a:lnTo>
                    <a:pt x="143" y="47"/>
                  </a:lnTo>
                  <a:lnTo>
                    <a:pt x="150" y="59"/>
                  </a:lnTo>
                  <a:lnTo>
                    <a:pt x="159" y="72"/>
                  </a:lnTo>
                  <a:lnTo>
                    <a:pt x="168" y="83"/>
                  </a:lnTo>
                  <a:lnTo>
                    <a:pt x="177" y="96"/>
                  </a:lnTo>
                  <a:lnTo>
                    <a:pt x="185" y="109"/>
                  </a:lnTo>
                  <a:lnTo>
                    <a:pt x="192" y="121"/>
                  </a:lnTo>
                  <a:lnTo>
                    <a:pt x="197" y="134"/>
                  </a:lnTo>
                  <a:lnTo>
                    <a:pt x="200" y="149"/>
                  </a:lnTo>
                  <a:lnTo>
                    <a:pt x="199" y="181"/>
                  </a:lnTo>
                  <a:lnTo>
                    <a:pt x="197" y="210"/>
                  </a:lnTo>
                  <a:lnTo>
                    <a:pt x="197" y="237"/>
                  </a:lnTo>
                  <a:lnTo>
                    <a:pt x="205" y="263"/>
                  </a:lnTo>
                  <a:lnTo>
                    <a:pt x="220" y="283"/>
                  </a:lnTo>
                  <a:lnTo>
                    <a:pt x="240" y="301"/>
                  </a:lnTo>
                  <a:lnTo>
                    <a:pt x="262" y="313"/>
                  </a:lnTo>
                  <a:lnTo>
                    <a:pt x="284" y="326"/>
                  </a:lnTo>
                  <a:lnTo>
                    <a:pt x="308" y="337"/>
                  </a:lnTo>
                  <a:lnTo>
                    <a:pt x="332" y="350"/>
                  </a:lnTo>
                  <a:lnTo>
                    <a:pt x="355" y="364"/>
                  </a:lnTo>
                  <a:lnTo>
                    <a:pt x="375" y="382"/>
                  </a:lnTo>
                  <a:lnTo>
                    <a:pt x="383" y="389"/>
                  </a:lnTo>
                  <a:lnTo>
                    <a:pt x="391" y="397"/>
                  </a:lnTo>
                  <a:lnTo>
                    <a:pt x="398" y="403"/>
                  </a:lnTo>
                  <a:lnTo>
                    <a:pt x="404" y="411"/>
                  </a:lnTo>
                  <a:lnTo>
                    <a:pt x="411" y="418"/>
                  </a:lnTo>
                  <a:lnTo>
                    <a:pt x="417" y="426"/>
                  </a:lnTo>
                  <a:lnTo>
                    <a:pt x="422" y="435"/>
                  </a:lnTo>
                  <a:lnTo>
                    <a:pt x="427" y="443"/>
                  </a:lnTo>
                  <a:lnTo>
                    <a:pt x="442" y="503"/>
                  </a:lnTo>
                  <a:lnTo>
                    <a:pt x="445" y="561"/>
                  </a:lnTo>
                  <a:lnTo>
                    <a:pt x="436" y="618"/>
                  </a:lnTo>
                  <a:lnTo>
                    <a:pt x="421" y="673"/>
                  </a:lnTo>
                  <a:lnTo>
                    <a:pt x="402" y="730"/>
                  </a:lnTo>
                  <a:lnTo>
                    <a:pt x="383" y="787"/>
                  </a:lnTo>
                  <a:lnTo>
                    <a:pt x="368" y="844"/>
                  </a:lnTo>
                  <a:lnTo>
                    <a:pt x="359" y="901"/>
                  </a:lnTo>
                  <a:lnTo>
                    <a:pt x="365" y="916"/>
                  </a:lnTo>
                  <a:lnTo>
                    <a:pt x="378" y="930"/>
                  </a:lnTo>
                  <a:lnTo>
                    <a:pt x="389" y="944"/>
                  </a:lnTo>
                  <a:lnTo>
                    <a:pt x="396" y="958"/>
                  </a:lnTo>
                  <a:lnTo>
                    <a:pt x="401" y="1000"/>
                  </a:lnTo>
                  <a:lnTo>
                    <a:pt x="402" y="1040"/>
                  </a:lnTo>
                  <a:lnTo>
                    <a:pt x="394" y="1079"/>
                  </a:lnTo>
                  <a:lnTo>
                    <a:pt x="380" y="1118"/>
                  </a:lnTo>
                  <a:lnTo>
                    <a:pt x="368" y="1141"/>
                  </a:lnTo>
                  <a:lnTo>
                    <a:pt x="356" y="1164"/>
                  </a:lnTo>
                  <a:lnTo>
                    <a:pt x="343" y="1187"/>
                  </a:lnTo>
                  <a:lnTo>
                    <a:pt x="330" y="1208"/>
                  </a:lnTo>
                  <a:lnTo>
                    <a:pt x="315" y="1230"/>
                  </a:lnTo>
                  <a:lnTo>
                    <a:pt x="300" y="1251"/>
                  </a:lnTo>
                  <a:lnTo>
                    <a:pt x="283" y="1272"/>
                  </a:lnTo>
                  <a:lnTo>
                    <a:pt x="267" y="1294"/>
                  </a:lnTo>
                  <a:lnTo>
                    <a:pt x="255" y="1305"/>
                  </a:lnTo>
                  <a:lnTo>
                    <a:pt x="243" y="1317"/>
                  </a:lnTo>
                  <a:lnTo>
                    <a:pt x="230" y="1327"/>
                  </a:lnTo>
                  <a:lnTo>
                    <a:pt x="217" y="1337"/>
                  </a:lnTo>
                  <a:lnTo>
                    <a:pt x="205" y="1347"/>
                  </a:lnTo>
                  <a:lnTo>
                    <a:pt x="191" y="1357"/>
                  </a:lnTo>
                  <a:lnTo>
                    <a:pt x="177" y="1366"/>
                  </a:lnTo>
                  <a:lnTo>
                    <a:pt x="163" y="1374"/>
                  </a:lnTo>
                  <a:lnTo>
                    <a:pt x="148" y="1382"/>
                  </a:lnTo>
                  <a:lnTo>
                    <a:pt x="134" y="1390"/>
                  </a:lnTo>
                  <a:lnTo>
                    <a:pt x="119" y="1396"/>
                  </a:lnTo>
                  <a:lnTo>
                    <a:pt x="104" y="1403"/>
                  </a:lnTo>
                  <a:lnTo>
                    <a:pt x="87" y="1409"/>
                  </a:lnTo>
                  <a:lnTo>
                    <a:pt x="72" y="1414"/>
                  </a:lnTo>
                  <a:lnTo>
                    <a:pt x="56" y="1419"/>
                  </a:lnTo>
                  <a:lnTo>
                    <a:pt x="39" y="1423"/>
                  </a:lnTo>
                  <a:lnTo>
                    <a:pt x="39" y="1424"/>
                  </a:lnTo>
                  <a:lnTo>
                    <a:pt x="39" y="1428"/>
                  </a:lnTo>
                  <a:lnTo>
                    <a:pt x="39" y="1433"/>
                  </a:lnTo>
                  <a:lnTo>
                    <a:pt x="39" y="1438"/>
                  </a:lnTo>
                  <a:lnTo>
                    <a:pt x="35" y="1442"/>
                  </a:lnTo>
                  <a:lnTo>
                    <a:pt x="32" y="1446"/>
                  </a:lnTo>
                  <a:lnTo>
                    <a:pt x="27" y="1448"/>
                  </a:lnTo>
                  <a:lnTo>
                    <a:pt x="22" y="1451"/>
                  </a:lnTo>
                  <a:lnTo>
                    <a:pt x="17" y="1453"/>
                  </a:lnTo>
                  <a:lnTo>
                    <a:pt x="10" y="1456"/>
                  </a:lnTo>
                  <a:lnTo>
                    <a:pt x="5" y="1458"/>
                  </a:lnTo>
                  <a:lnTo>
                    <a:pt x="0" y="1461"/>
                  </a:lnTo>
                  <a:lnTo>
                    <a:pt x="6" y="1462"/>
                  </a:lnTo>
                  <a:lnTo>
                    <a:pt x="14" y="1462"/>
                  </a:lnTo>
                  <a:lnTo>
                    <a:pt x="22" y="1462"/>
                  </a:lnTo>
                  <a:lnTo>
                    <a:pt x="28" y="1463"/>
                  </a:lnTo>
                  <a:lnTo>
                    <a:pt x="54" y="1462"/>
                  </a:lnTo>
                  <a:lnTo>
                    <a:pt x="80" y="1458"/>
                  </a:lnTo>
                  <a:lnTo>
                    <a:pt x="105" y="1453"/>
                  </a:lnTo>
                  <a:lnTo>
                    <a:pt x="129" y="1447"/>
                  </a:lnTo>
                  <a:lnTo>
                    <a:pt x="153" y="1439"/>
                  </a:lnTo>
                  <a:lnTo>
                    <a:pt x="176" y="1429"/>
                  </a:lnTo>
                  <a:lnTo>
                    <a:pt x="197" y="1418"/>
                  </a:lnTo>
                  <a:lnTo>
                    <a:pt x="219" y="1404"/>
                  </a:lnTo>
                  <a:close/>
                </a:path>
              </a:pathLst>
            </a:custGeom>
            <a:solidFill>
              <a:srgbClr val="FF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7"/>
            <p:cNvSpPr>
              <a:spLocks/>
            </p:cNvSpPr>
            <p:nvPr/>
          </p:nvSpPr>
          <p:spPr bwMode="auto">
            <a:xfrm>
              <a:off x="5023" y="1283"/>
              <a:ext cx="36" cy="23"/>
            </a:xfrm>
            <a:custGeom>
              <a:avLst/>
              <a:gdLst/>
              <a:ahLst/>
              <a:cxnLst>
                <a:cxn ang="0">
                  <a:pos x="145" y="12"/>
                </a:cxn>
                <a:cxn ang="0">
                  <a:pos x="140" y="17"/>
                </a:cxn>
                <a:cxn ang="0">
                  <a:pos x="135" y="16"/>
                </a:cxn>
                <a:cxn ang="0">
                  <a:pos x="128" y="15"/>
                </a:cxn>
                <a:cxn ang="0">
                  <a:pos x="121" y="14"/>
                </a:cxn>
                <a:cxn ang="0">
                  <a:pos x="115" y="14"/>
                </a:cxn>
                <a:cxn ang="0">
                  <a:pos x="108" y="16"/>
                </a:cxn>
                <a:cxn ang="0">
                  <a:pos x="103" y="19"/>
                </a:cxn>
                <a:cxn ang="0">
                  <a:pos x="98" y="21"/>
                </a:cxn>
                <a:cxn ang="0">
                  <a:pos x="92" y="24"/>
                </a:cxn>
                <a:cxn ang="0">
                  <a:pos x="87" y="26"/>
                </a:cxn>
                <a:cxn ang="0">
                  <a:pos x="80" y="28"/>
                </a:cxn>
                <a:cxn ang="0">
                  <a:pos x="74" y="29"/>
                </a:cxn>
                <a:cxn ang="0">
                  <a:pos x="73" y="39"/>
                </a:cxn>
                <a:cxn ang="0">
                  <a:pos x="68" y="48"/>
                </a:cxn>
                <a:cxn ang="0">
                  <a:pos x="63" y="57"/>
                </a:cxn>
                <a:cxn ang="0">
                  <a:pos x="55" y="64"/>
                </a:cxn>
                <a:cxn ang="0">
                  <a:pos x="48" y="72"/>
                </a:cxn>
                <a:cxn ang="0">
                  <a:pos x="40" y="78"/>
                </a:cxn>
                <a:cxn ang="0">
                  <a:pos x="32" y="86"/>
                </a:cxn>
                <a:cxn ang="0">
                  <a:pos x="25" y="92"/>
                </a:cxn>
                <a:cxn ang="0">
                  <a:pos x="30" y="79"/>
                </a:cxn>
                <a:cxn ang="0">
                  <a:pos x="36" y="67"/>
                </a:cxn>
                <a:cxn ang="0">
                  <a:pos x="43" y="55"/>
                </a:cxn>
                <a:cxn ang="0">
                  <a:pos x="45" y="41"/>
                </a:cxn>
                <a:cxn ang="0">
                  <a:pos x="39" y="43"/>
                </a:cxn>
                <a:cxn ang="0">
                  <a:pos x="32" y="45"/>
                </a:cxn>
                <a:cxn ang="0">
                  <a:pos x="26" y="49"/>
                </a:cxn>
                <a:cxn ang="0">
                  <a:pos x="21" y="54"/>
                </a:cxn>
                <a:cxn ang="0">
                  <a:pos x="16" y="60"/>
                </a:cxn>
                <a:cxn ang="0">
                  <a:pos x="11" y="67"/>
                </a:cxn>
                <a:cxn ang="0">
                  <a:pos x="6" y="72"/>
                </a:cxn>
                <a:cxn ang="0">
                  <a:pos x="2" y="78"/>
                </a:cxn>
                <a:cxn ang="0">
                  <a:pos x="2" y="81"/>
                </a:cxn>
                <a:cxn ang="0">
                  <a:pos x="2" y="83"/>
                </a:cxn>
                <a:cxn ang="0">
                  <a:pos x="1" y="84"/>
                </a:cxn>
                <a:cxn ang="0">
                  <a:pos x="0" y="84"/>
                </a:cxn>
                <a:cxn ang="0">
                  <a:pos x="0" y="69"/>
                </a:cxn>
                <a:cxn ang="0">
                  <a:pos x="6" y="57"/>
                </a:cxn>
                <a:cxn ang="0">
                  <a:pos x="16" y="44"/>
                </a:cxn>
                <a:cxn ang="0">
                  <a:pos x="26" y="33"/>
                </a:cxn>
                <a:cxn ang="0">
                  <a:pos x="39" y="23"/>
                </a:cxn>
                <a:cxn ang="0">
                  <a:pos x="53" y="15"/>
                </a:cxn>
                <a:cxn ang="0">
                  <a:pos x="68" y="7"/>
                </a:cxn>
                <a:cxn ang="0">
                  <a:pos x="84" y="2"/>
                </a:cxn>
                <a:cxn ang="0">
                  <a:pos x="99" y="0"/>
                </a:cxn>
                <a:cxn ang="0">
                  <a:pos x="116" y="1"/>
                </a:cxn>
                <a:cxn ang="0">
                  <a:pos x="131" y="5"/>
                </a:cxn>
                <a:cxn ang="0">
                  <a:pos x="145" y="12"/>
                </a:cxn>
              </a:cxnLst>
              <a:rect l="0" t="0" r="r" b="b"/>
              <a:pathLst>
                <a:path w="145" h="92">
                  <a:moveTo>
                    <a:pt x="145" y="12"/>
                  </a:moveTo>
                  <a:lnTo>
                    <a:pt x="140" y="17"/>
                  </a:lnTo>
                  <a:lnTo>
                    <a:pt x="135" y="16"/>
                  </a:lnTo>
                  <a:lnTo>
                    <a:pt x="128" y="15"/>
                  </a:lnTo>
                  <a:lnTo>
                    <a:pt x="121" y="14"/>
                  </a:lnTo>
                  <a:lnTo>
                    <a:pt x="115" y="14"/>
                  </a:lnTo>
                  <a:lnTo>
                    <a:pt x="108" y="16"/>
                  </a:lnTo>
                  <a:lnTo>
                    <a:pt x="103" y="19"/>
                  </a:lnTo>
                  <a:lnTo>
                    <a:pt x="98" y="21"/>
                  </a:lnTo>
                  <a:lnTo>
                    <a:pt x="92" y="24"/>
                  </a:lnTo>
                  <a:lnTo>
                    <a:pt x="87" y="26"/>
                  </a:lnTo>
                  <a:lnTo>
                    <a:pt x="80" y="28"/>
                  </a:lnTo>
                  <a:lnTo>
                    <a:pt x="74" y="29"/>
                  </a:lnTo>
                  <a:lnTo>
                    <a:pt x="73" y="39"/>
                  </a:lnTo>
                  <a:lnTo>
                    <a:pt x="68" y="48"/>
                  </a:lnTo>
                  <a:lnTo>
                    <a:pt x="63" y="57"/>
                  </a:lnTo>
                  <a:lnTo>
                    <a:pt x="55" y="64"/>
                  </a:lnTo>
                  <a:lnTo>
                    <a:pt x="48" y="72"/>
                  </a:lnTo>
                  <a:lnTo>
                    <a:pt x="40" y="78"/>
                  </a:lnTo>
                  <a:lnTo>
                    <a:pt x="32" y="86"/>
                  </a:lnTo>
                  <a:lnTo>
                    <a:pt x="25" y="92"/>
                  </a:lnTo>
                  <a:lnTo>
                    <a:pt x="30" y="79"/>
                  </a:lnTo>
                  <a:lnTo>
                    <a:pt x="36" y="67"/>
                  </a:lnTo>
                  <a:lnTo>
                    <a:pt x="43" y="55"/>
                  </a:lnTo>
                  <a:lnTo>
                    <a:pt x="45" y="41"/>
                  </a:lnTo>
                  <a:lnTo>
                    <a:pt x="39" y="43"/>
                  </a:lnTo>
                  <a:lnTo>
                    <a:pt x="32" y="45"/>
                  </a:lnTo>
                  <a:lnTo>
                    <a:pt x="26" y="49"/>
                  </a:lnTo>
                  <a:lnTo>
                    <a:pt x="21" y="54"/>
                  </a:lnTo>
                  <a:lnTo>
                    <a:pt x="16" y="60"/>
                  </a:lnTo>
                  <a:lnTo>
                    <a:pt x="11" y="67"/>
                  </a:lnTo>
                  <a:lnTo>
                    <a:pt x="6" y="72"/>
                  </a:lnTo>
                  <a:lnTo>
                    <a:pt x="2" y="78"/>
                  </a:lnTo>
                  <a:lnTo>
                    <a:pt x="2" y="81"/>
                  </a:lnTo>
                  <a:lnTo>
                    <a:pt x="2" y="83"/>
                  </a:lnTo>
                  <a:lnTo>
                    <a:pt x="1" y="84"/>
                  </a:lnTo>
                  <a:lnTo>
                    <a:pt x="0" y="84"/>
                  </a:lnTo>
                  <a:lnTo>
                    <a:pt x="0" y="69"/>
                  </a:lnTo>
                  <a:lnTo>
                    <a:pt x="6" y="57"/>
                  </a:lnTo>
                  <a:lnTo>
                    <a:pt x="16" y="44"/>
                  </a:lnTo>
                  <a:lnTo>
                    <a:pt x="26" y="33"/>
                  </a:lnTo>
                  <a:lnTo>
                    <a:pt x="39" y="23"/>
                  </a:lnTo>
                  <a:lnTo>
                    <a:pt x="53" y="15"/>
                  </a:lnTo>
                  <a:lnTo>
                    <a:pt x="68" y="7"/>
                  </a:lnTo>
                  <a:lnTo>
                    <a:pt x="84" y="2"/>
                  </a:lnTo>
                  <a:lnTo>
                    <a:pt x="99" y="0"/>
                  </a:lnTo>
                  <a:lnTo>
                    <a:pt x="116" y="1"/>
                  </a:lnTo>
                  <a:lnTo>
                    <a:pt x="131" y="5"/>
                  </a:lnTo>
                  <a:lnTo>
                    <a:pt x="14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8"/>
            <p:cNvSpPr>
              <a:spLocks/>
            </p:cNvSpPr>
            <p:nvPr/>
          </p:nvSpPr>
          <p:spPr bwMode="auto">
            <a:xfrm>
              <a:off x="4834" y="1229"/>
              <a:ext cx="28" cy="39"/>
            </a:xfrm>
            <a:custGeom>
              <a:avLst/>
              <a:gdLst/>
              <a:ahLst/>
              <a:cxnLst>
                <a:cxn ang="0">
                  <a:pos x="99" y="51"/>
                </a:cxn>
                <a:cxn ang="0">
                  <a:pos x="105" y="57"/>
                </a:cxn>
                <a:cxn ang="0">
                  <a:pos x="110" y="63"/>
                </a:cxn>
                <a:cxn ang="0">
                  <a:pos x="114" y="69"/>
                </a:cxn>
                <a:cxn ang="0">
                  <a:pos x="115" y="77"/>
                </a:cxn>
                <a:cxn ang="0">
                  <a:pos x="112" y="94"/>
                </a:cxn>
                <a:cxn ang="0">
                  <a:pos x="105" y="111"/>
                </a:cxn>
                <a:cxn ang="0">
                  <a:pos x="94" y="126"/>
                </a:cxn>
                <a:cxn ang="0">
                  <a:pos x="79" y="136"/>
                </a:cxn>
                <a:cxn ang="0">
                  <a:pos x="74" y="139"/>
                </a:cxn>
                <a:cxn ang="0">
                  <a:pos x="70" y="142"/>
                </a:cxn>
                <a:cxn ang="0">
                  <a:pos x="65" y="145"/>
                </a:cxn>
                <a:cxn ang="0">
                  <a:pos x="60" y="148"/>
                </a:cxn>
                <a:cxn ang="0">
                  <a:pos x="55" y="150"/>
                </a:cxn>
                <a:cxn ang="0">
                  <a:pos x="51" y="153"/>
                </a:cxn>
                <a:cxn ang="0">
                  <a:pos x="45" y="154"/>
                </a:cxn>
                <a:cxn ang="0">
                  <a:pos x="39" y="154"/>
                </a:cxn>
                <a:cxn ang="0">
                  <a:pos x="46" y="141"/>
                </a:cxn>
                <a:cxn ang="0">
                  <a:pos x="53" y="129"/>
                </a:cxn>
                <a:cxn ang="0">
                  <a:pos x="62" y="117"/>
                </a:cxn>
                <a:cxn ang="0">
                  <a:pos x="70" y="105"/>
                </a:cxn>
                <a:cxn ang="0">
                  <a:pos x="76" y="93"/>
                </a:cxn>
                <a:cxn ang="0">
                  <a:pos x="81" y="81"/>
                </a:cxn>
                <a:cxn ang="0">
                  <a:pos x="81" y="67"/>
                </a:cxn>
                <a:cxn ang="0">
                  <a:pos x="77" y="53"/>
                </a:cxn>
                <a:cxn ang="0">
                  <a:pos x="69" y="46"/>
                </a:cxn>
                <a:cxn ang="0">
                  <a:pos x="60" y="39"/>
                </a:cxn>
                <a:cxn ang="0">
                  <a:pos x="51" y="31"/>
                </a:cxn>
                <a:cxn ang="0">
                  <a:pos x="42" y="22"/>
                </a:cxn>
                <a:cxn ang="0">
                  <a:pos x="32" y="16"/>
                </a:cxn>
                <a:cxn ang="0">
                  <a:pos x="23" y="9"/>
                </a:cxn>
                <a:cxn ang="0">
                  <a:pos x="13" y="3"/>
                </a:cxn>
                <a:cxn ang="0">
                  <a:pos x="2" y="1"/>
                </a:cxn>
                <a:cxn ang="0">
                  <a:pos x="0" y="1"/>
                </a:cxn>
                <a:cxn ang="0">
                  <a:pos x="0" y="0"/>
                </a:cxn>
                <a:cxn ang="0">
                  <a:pos x="0" y="0"/>
                </a:cxn>
                <a:cxn ang="0">
                  <a:pos x="2" y="0"/>
                </a:cxn>
                <a:cxn ang="0">
                  <a:pos x="17" y="1"/>
                </a:cxn>
                <a:cxn ang="0">
                  <a:pos x="31" y="3"/>
                </a:cxn>
                <a:cxn ang="0">
                  <a:pos x="45" y="7"/>
                </a:cxn>
                <a:cxn ang="0">
                  <a:pos x="57" y="12"/>
                </a:cxn>
                <a:cxn ang="0">
                  <a:pos x="70" y="20"/>
                </a:cxn>
                <a:cxn ang="0">
                  <a:pos x="81" y="29"/>
                </a:cxn>
                <a:cxn ang="0">
                  <a:pos x="90" y="39"/>
                </a:cxn>
                <a:cxn ang="0">
                  <a:pos x="99" y="51"/>
                </a:cxn>
              </a:cxnLst>
              <a:rect l="0" t="0" r="r" b="b"/>
              <a:pathLst>
                <a:path w="115" h="154">
                  <a:moveTo>
                    <a:pt x="99" y="51"/>
                  </a:moveTo>
                  <a:lnTo>
                    <a:pt x="105" y="57"/>
                  </a:lnTo>
                  <a:lnTo>
                    <a:pt x="110" y="63"/>
                  </a:lnTo>
                  <a:lnTo>
                    <a:pt x="114" y="69"/>
                  </a:lnTo>
                  <a:lnTo>
                    <a:pt x="115" y="77"/>
                  </a:lnTo>
                  <a:lnTo>
                    <a:pt x="112" y="94"/>
                  </a:lnTo>
                  <a:lnTo>
                    <a:pt x="105" y="111"/>
                  </a:lnTo>
                  <a:lnTo>
                    <a:pt x="94" y="126"/>
                  </a:lnTo>
                  <a:lnTo>
                    <a:pt x="79" y="136"/>
                  </a:lnTo>
                  <a:lnTo>
                    <a:pt x="74" y="139"/>
                  </a:lnTo>
                  <a:lnTo>
                    <a:pt x="70" y="142"/>
                  </a:lnTo>
                  <a:lnTo>
                    <a:pt x="65" y="145"/>
                  </a:lnTo>
                  <a:lnTo>
                    <a:pt x="60" y="148"/>
                  </a:lnTo>
                  <a:lnTo>
                    <a:pt x="55" y="150"/>
                  </a:lnTo>
                  <a:lnTo>
                    <a:pt x="51" y="153"/>
                  </a:lnTo>
                  <a:lnTo>
                    <a:pt x="45" y="154"/>
                  </a:lnTo>
                  <a:lnTo>
                    <a:pt x="39" y="154"/>
                  </a:lnTo>
                  <a:lnTo>
                    <a:pt x="46" y="141"/>
                  </a:lnTo>
                  <a:lnTo>
                    <a:pt x="53" y="129"/>
                  </a:lnTo>
                  <a:lnTo>
                    <a:pt x="62" y="117"/>
                  </a:lnTo>
                  <a:lnTo>
                    <a:pt x="70" y="105"/>
                  </a:lnTo>
                  <a:lnTo>
                    <a:pt x="76" y="93"/>
                  </a:lnTo>
                  <a:lnTo>
                    <a:pt x="81" y="81"/>
                  </a:lnTo>
                  <a:lnTo>
                    <a:pt x="81" y="67"/>
                  </a:lnTo>
                  <a:lnTo>
                    <a:pt x="77" y="53"/>
                  </a:lnTo>
                  <a:lnTo>
                    <a:pt x="69" y="46"/>
                  </a:lnTo>
                  <a:lnTo>
                    <a:pt x="60" y="39"/>
                  </a:lnTo>
                  <a:lnTo>
                    <a:pt x="51" y="31"/>
                  </a:lnTo>
                  <a:lnTo>
                    <a:pt x="42" y="22"/>
                  </a:lnTo>
                  <a:lnTo>
                    <a:pt x="32" y="16"/>
                  </a:lnTo>
                  <a:lnTo>
                    <a:pt x="23" y="9"/>
                  </a:lnTo>
                  <a:lnTo>
                    <a:pt x="13" y="3"/>
                  </a:lnTo>
                  <a:lnTo>
                    <a:pt x="2" y="1"/>
                  </a:lnTo>
                  <a:lnTo>
                    <a:pt x="0" y="1"/>
                  </a:lnTo>
                  <a:lnTo>
                    <a:pt x="0" y="0"/>
                  </a:lnTo>
                  <a:lnTo>
                    <a:pt x="0" y="0"/>
                  </a:lnTo>
                  <a:lnTo>
                    <a:pt x="2" y="0"/>
                  </a:lnTo>
                  <a:lnTo>
                    <a:pt x="17" y="1"/>
                  </a:lnTo>
                  <a:lnTo>
                    <a:pt x="31" y="3"/>
                  </a:lnTo>
                  <a:lnTo>
                    <a:pt x="45" y="7"/>
                  </a:lnTo>
                  <a:lnTo>
                    <a:pt x="57" y="12"/>
                  </a:lnTo>
                  <a:lnTo>
                    <a:pt x="70" y="20"/>
                  </a:lnTo>
                  <a:lnTo>
                    <a:pt x="81" y="29"/>
                  </a:lnTo>
                  <a:lnTo>
                    <a:pt x="90" y="39"/>
                  </a:lnTo>
                  <a:lnTo>
                    <a:pt x="9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9"/>
            <p:cNvSpPr>
              <a:spLocks/>
            </p:cNvSpPr>
            <p:nvPr/>
          </p:nvSpPr>
          <p:spPr bwMode="auto">
            <a:xfrm>
              <a:off x="4891" y="1240"/>
              <a:ext cx="3" cy="4"/>
            </a:xfrm>
            <a:custGeom>
              <a:avLst/>
              <a:gdLst/>
              <a:ahLst/>
              <a:cxnLst>
                <a:cxn ang="0">
                  <a:pos x="14" y="6"/>
                </a:cxn>
                <a:cxn ang="0">
                  <a:pos x="14" y="8"/>
                </a:cxn>
                <a:cxn ang="0">
                  <a:pos x="14" y="12"/>
                </a:cxn>
                <a:cxn ang="0">
                  <a:pos x="11" y="14"/>
                </a:cxn>
                <a:cxn ang="0">
                  <a:pos x="9" y="15"/>
                </a:cxn>
                <a:cxn ang="0">
                  <a:pos x="6" y="15"/>
                </a:cxn>
                <a:cxn ang="0">
                  <a:pos x="4" y="14"/>
                </a:cxn>
                <a:cxn ang="0">
                  <a:pos x="1" y="11"/>
                </a:cxn>
                <a:cxn ang="0">
                  <a:pos x="0" y="8"/>
                </a:cxn>
                <a:cxn ang="0">
                  <a:pos x="0" y="6"/>
                </a:cxn>
                <a:cxn ang="0">
                  <a:pos x="0" y="2"/>
                </a:cxn>
                <a:cxn ang="0">
                  <a:pos x="3" y="1"/>
                </a:cxn>
                <a:cxn ang="0">
                  <a:pos x="5" y="0"/>
                </a:cxn>
                <a:cxn ang="0">
                  <a:pos x="8" y="1"/>
                </a:cxn>
                <a:cxn ang="0">
                  <a:pos x="10" y="1"/>
                </a:cxn>
                <a:cxn ang="0">
                  <a:pos x="13" y="3"/>
                </a:cxn>
                <a:cxn ang="0">
                  <a:pos x="14" y="6"/>
                </a:cxn>
              </a:cxnLst>
              <a:rect l="0" t="0" r="r" b="b"/>
              <a:pathLst>
                <a:path w="14" h="15">
                  <a:moveTo>
                    <a:pt x="14" y="6"/>
                  </a:moveTo>
                  <a:lnTo>
                    <a:pt x="14" y="8"/>
                  </a:lnTo>
                  <a:lnTo>
                    <a:pt x="14" y="12"/>
                  </a:lnTo>
                  <a:lnTo>
                    <a:pt x="11" y="14"/>
                  </a:lnTo>
                  <a:lnTo>
                    <a:pt x="9" y="15"/>
                  </a:lnTo>
                  <a:lnTo>
                    <a:pt x="6" y="15"/>
                  </a:lnTo>
                  <a:lnTo>
                    <a:pt x="4" y="14"/>
                  </a:lnTo>
                  <a:lnTo>
                    <a:pt x="1" y="11"/>
                  </a:lnTo>
                  <a:lnTo>
                    <a:pt x="0" y="8"/>
                  </a:lnTo>
                  <a:lnTo>
                    <a:pt x="0" y="6"/>
                  </a:lnTo>
                  <a:lnTo>
                    <a:pt x="0" y="2"/>
                  </a:lnTo>
                  <a:lnTo>
                    <a:pt x="3" y="1"/>
                  </a:lnTo>
                  <a:lnTo>
                    <a:pt x="5" y="0"/>
                  </a:lnTo>
                  <a:lnTo>
                    <a:pt x="8" y="1"/>
                  </a:lnTo>
                  <a:lnTo>
                    <a:pt x="10" y="1"/>
                  </a:lnTo>
                  <a:lnTo>
                    <a:pt x="13" y="3"/>
                  </a:lnTo>
                  <a:lnTo>
                    <a:pt x="1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0"/>
            <p:cNvSpPr>
              <a:spLocks/>
            </p:cNvSpPr>
            <p:nvPr/>
          </p:nvSpPr>
          <p:spPr bwMode="auto">
            <a:xfrm>
              <a:off x="4878" y="1242"/>
              <a:ext cx="4" cy="4"/>
            </a:xfrm>
            <a:custGeom>
              <a:avLst/>
              <a:gdLst/>
              <a:ahLst/>
              <a:cxnLst>
                <a:cxn ang="0">
                  <a:pos x="18" y="7"/>
                </a:cxn>
                <a:cxn ang="0">
                  <a:pos x="18" y="9"/>
                </a:cxn>
                <a:cxn ang="0">
                  <a:pos x="17" y="12"/>
                </a:cxn>
                <a:cxn ang="0">
                  <a:pos x="15" y="14"/>
                </a:cxn>
                <a:cxn ang="0">
                  <a:pos x="13" y="17"/>
                </a:cxn>
                <a:cxn ang="0">
                  <a:pos x="9" y="17"/>
                </a:cxn>
                <a:cxn ang="0">
                  <a:pos x="5" y="15"/>
                </a:cxn>
                <a:cxn ang="0">
                  <a:pos x="2" y="13"/>
                </a:cxn>
                <a:cxn ang="0">
                  <a:pos x="0" y="9"/>
                </a:cxn>
                <a:cxn ang="0">
                  <a:pos x="0" y="5"/>
                </a:cxn>
                <a:cxn ang="0">
                  <a:pos x="3" y="3"/>
                </a:cxn>
                <a:cxn ang="0">
                  <a:pos x="5" y="1"/>
                </a:cxn>
                <a:cxn ang="0">
                  <a:pos x="8" y="0"/>
                </a:cxn>
                <a:cxn ang="0">
                  <a:pos x="12" y="0"/>
                </a:cxn>
                <a:cxn ang="0">
                  <a:pos x="14" y="1"/>
                </a:cxn>
                <a:cxn ang="0">
                  <a:pos x="17" y="4"/>
                </a:cxn>
                <a:cxn ang="0">
                  <a:pos x="18" y="7"/>
                </a:cxn>
              </a:cxnLst>
              <a:rect l="0" t="0" r="r" b="b"/>
              <a:pathLst>
                <a:path w="18" h="17">
                  <a:moveTo>
                    <a:pt x="18" y="7"/>
                  </a:moveTo>
                  <a:lnTo>
                    <a:pt x="18" y="9"/>
                  </a:lnTo>
                  <a:lnTo>
                    <a:pt x="17" y="12"/>
                  </a:lnTo>
                  <a:lnTo>
                    <a:pt x="15" y="14"/>
                  </a:lnTo>
                  <a:lnTo>
                    <a:pt x="13" y="17"/>
                  </a:lnTo>
                  <a:lnTo>
                    <a:pt x="9" y="17"/>
                  </a:lnTo>
                  <a:lnTo>
                    <a:pt x="5" y="15"/>
                  </a:lnTo>
                  <a:lnTo>
                    <a:pt x="2" y="13"/>
                  </a:lnTo>
                  <a:lnTo>
                    <a:pt x="0" y="9"/>
                  </a:lnTo>
                  <a:lnTo>
                    <a:pt x="0" y="5"/>
                  </a:lnTo>
                  <a:lnTo>
                    <a:pt x="3" y="3"/>
                  </a:lnTo>
                  <a:lnTo>
                    <a:pt x="5" y="1"/>
                  </a:lnTo>
                  <a:lnTo>
                    <a:pt x="8" y="0"/>
                  </a:lnTo>
                  <a:lnTo>
                    <a:pt x="12" y="0"/>
                  </a:lnTo>
                  <a:lnTo>
                    <a:pt x="14" y="1"/>
                  </a:lnTo>
                  <a:lnTo>
                    <a:pt x="17" y="4"/>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1"/>
            <p:cNvSpPr>
              <a:spLocks/>
            </p:cNvSpPr>
            <p:nvPr/>
          </p:nvSpPr>
          <p:spPr bwMode="auto">
            <a:xfrm>
              <a:off x="4899" y="1245"/>
              <a:ext cx="3" cy="2"/>
            </a:xfrm>
            <a:custGeom>
              <a:avLst/>
              <a:gdLst/>
              <a:ahLst/>
              <a:cxnLst>
                <a:cxn ang="0">
                  <a:pos x="11" y="6"/>
                </a:cxn>
                <a:cxn ang="0">
                  <a:pos x="10" y="10"/>
                </a:cxn>
                <a:cxn ang="0">
                  <a:pos x="8" y="10"/>
                </a:cxn>
                <a:cxn ang="0">
                  <a:pos x="4" y="7"/>
                </a:cxn>
                <a:cxn ang="0">
                  <a:pos x="1" y="6"/>
                </a:cxn>
                <a:cxn ang="0">
                  <a:pos x="0" y="4"/>
                </a:cxn>
                <a:cxn ang="0">
                  <a:pos x="1" y="2"/>
                </a:cxn>
                <a:cxn ang="0">
                  <a:pos x="2" y="0"/>
                </a:cxn>
                <a:cxn ang="0">
                  <a:pos x="5" y="0"/>
                </a:cxn>
                <a:cxn ang="0">
                  <a:pos x="9" y="0"/>
                </a:cxn>
                <a:cxn ang="0">
                  <a:pos x="11" y="1"/>
                </a:cxn>
                <a:cxn ang="0">
                  <a:pos x="13" y="4"/>
                </a:cxn>
                <a:cxn ang="0">
                  <a:pos x="11" y="6"/>
                </a:cxn>
              </a:cxnLst>
              <a:rect l="0" t="0" r="r" b="b"/>
              <a:pathLst>
                <a:path w="13" h="10">
                  <a:moveTo>
                    <a:pt x="11" y="6"/>
                  </a:moveTo>
                  <a:lnTo>
                    <a:pt x="10" y="10"/>
                  </a:lnTo>
                  <a:lnTo>
                    <a:pt x="8" y="10"/>
                  </a:lnTo>
                  <a:lnTo>
                    <a:pt x="4" y="7"/>
                  </a:lnTo>
                  <a:lnTo>
                    <a:pt x="1" y="6"/>
                  </a:lnTo>
                  <a:lnTo>
                    <a:pt x="0" y="4"/>
                  </a:lnTo>
                  <a:lnTo>
                    <a:pt x="1" y="2"/>
                  </a:lnTo>
                  <a:lnTo>
                    <a:pt x="2" y="0"/>
                  </a:lnTo>
                  <a:lnTo>
                    <a:pt x="5" y="0"/>
                  </a:lnTo>
                  <a:lnTo>
                    <a:pt x="9" y="0"/>
                  </a:lnTo>
                  <a:lnTo>
                    <a:pt x="11" y="1"/>
                  </a:lnTo>
                  <a:lnTo>
                    <a:pt x="13" y="4"/>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2"/>
            <p:cNvSpPr>
              <a:spLocks/>
            </p:cNvSpPr>
            <p:nvPr/>
          </p:nvSpPr>
          <p:spPr bwMode="auto">
            <a:xfrm>
              <a:off x="4895" y="1249"/>
              <a:ext cx="2" cy="3"/>
            </a:xfrm>
            <a:custGeom>
              <a:avLst/>
              <a:gdLst/>
              <a:ahLst/>
              <a:cxnLst>
                <a:cxn ang="0">
                  <a:pos x="10" y="10"/>
                </a:cxn>
                <a:cxn ang="0">
                  <a:pos x="8" y="8"/>
                </a:cxn>
                <a:cxn ang="0">
                  <a:pos x="4" y="6"/>
                </a:cxn>
                <a:cxn ang="0">
                  <a:pos x="1" y="5"/>
                </a:cxn>
                <a:cxn ang="0">
                  <a:pos x="0" y="2"/>
                </a:cxn>
                <a:cxn ang="0">
                  <a:pos x="5" y="0"/>
                </a:cxn>
                <a:cxn ang="0">
                  <a:pos x="9" y="0"/>
                </a:cxn>
                <a:cxn ang="0">
                  <a:pos x="12" y="3"/>
                </a:cxn>
                <a:cxn ang="0">
                  <a:pos x="10" y="10"/>
                </a:cxn>
              </a:cxnLst>
              <a:rect l="0" t="0" r="r" b="b"/>
              <a:pathLst>
                <a:path w="12" h="10">
                  <a:moveTo>
                    <a:pt x="10" y="10"/>
                  </a:moveTo>
                  <a:lnTo>
                    <a:pt x="8" y="8"/>
                  </a:lnTo>
                  <a:lnTo>
                    <a:pt x="4" y="6"/>
                  </a:lnTo>
                  <a:lnTo>
                    <a:pt x="1" y="5"/>
                  </a:lnTo>
                  <a:lnTo>
                    <a:pt x="0" y="2"/>
                  </a:lnTo>
                  <a:lnTo>
                    <a:pt x="5" y="0"/>
                  </a:lnTo>
                  <a:lnTo>
                    <a:pt x="9" y="0"/>
                  </a:lnTo>
                  <a:lnTo>
                    <a:pt x="12" y="3"/>
                  </a:lnTo>
                  <a:lnTo>
                    <a:pt x="1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3"/>
            <p:cNvSpPr>
              <a:spLocks/>
            </p:cNvSpPr>
            <p:nvPr/>
          </p:nvSpPr>
          <p:spPr bwMode="auto">
            <a:xfrm>
              <a:off x="4885" y="1250"/>
              <a:ext cx="5" cy="4"/>
            </a:xfrm>
            <a:custGeom>
              <a:avLst/>
              <a:gdLst/>
              <a:ahLst/>
              <a:cxnLst>
                <a:cxn ang="0">
                  <a:pos x="17" y="2"/>
                </a:cxn>
                <a:cxn ang="0">
                  <a:pos x="18" y="5"/>
                </a:cxn>
                <a:cxn ang="0">
                  <a:pos x="19" y="7"/>
                </a:cxn>
                <a:cxn ang="0">
                  <a:pos x="18" y="11"/>
                </a:cxn>
                <a:cxn ang="0">
                  <a:pos x="17" y="14"/>
                </a:cxn>
                <a:cxn ang="0">
                  <a:pos x="14" y="16"/>
                </a:cxn>
                <a:cxn ang="0">
                  <a:pos x="10" y="17"/>
                </a:cxn>
                <a:cxn ang="0">
                  <a:pos x="7" y="17"/>
                </a:cxn>
                <a:cxn ang="0">
                  <a:pos x="4" y="16"/>
                </a:cxn>
                <a:cxn ang="0">
                  <a:pos x="2" y="14"/>
                </a:cxn>
                <a:cxn ang="0">
                  <a:pos x="2" y="11"/>
                </a:cxn>
                <a:cxn ang="0">
                  <a:pos x="0" y="7"/>
                </a:cxn>
                <a:cxn ang="0">
                  <a:pos x="2" y="5"/>
                </a:cxn>
                <a:cxn ang="0">
                  <a:pos x="5" y="2"/>
                </a:cxn>
                <a:cxn ang="0">
                  <a:pos x="9" y="0"/>
                </a:cxn>
                <a:cxn ang="0">
                  <a:pos x="13" y="0"/>
                </a:cxn>
                <a:cxn ang="0">
                  <a:pos x="17" y="2"/>
                </a:cxn>
              </a:cxnLst>
              <a:rect l="0" t="0" r="r" b="b"/>
              <a:pathLst>
                <a:path w="19" h="17">
                  <a:moveTo>
                    <a:pt x="17" y="2"/>
                  </a:moveTo>
                  <a:lnTo>
                    <a:pt x="18" y="5"/>
                  </a:lnTo>
                  <a:lnTo>
                    <a:pt x="19" y="7"/>
                  </a:lnTo>
                  <a:lnTo>
                    <a:pt x="18" y="11"/>
                  </a:lnTo>
                  <a:lnTo>
                    <a:pt x="17" y="14"/>
                  </a:lnTo>
                  <a:lnTo>
                    <a:pt x="14" y="16"/>
                  </a:lnTo>
                  <a:lnTo>
                    <a:pt x="10" y="17"/>
                  </a:lnTo>
                  <a:lnTo>
                    <a:pt x="7" y="17"/>
                  </a:lnTo>
                  <a:lnTo>
                    <a:pt x="4" y="16"/>
                  </a:lnTo>
                  <a:lnTo>
                    <a:pt x="2" y="14"/>
                  </a:lnTo>
                  <a:lnTo>
                    <a:pt x="2" y="11"/>
                  </a:lnTo>
                  <a:lnTo>
                    <a:pt x="0" y="7"/>
                  </a:lnTo>
                  <a:lnTo>
                    <a:pt x="2" y="5"/>
                  </a:lnTo>
                  <a:lnTo>
                    <a:pt x="5" y="2"/>
                  </a:lnTo>
                  <a:lnTo>
                    <a:pt x="9" y="0"/>
                  </a:lnTo>
                  <a:lnTo>
                    <a:pt x="13" y="0"/>
                  </a:lnTo>
                  <a:lnTo>
                    <a:pt x="1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4"/>
            <p:cNvSpPr>
              <a:spLocks/>
            </p:cNvSpPr>
            <p:nvPr/>
          </p:nvSpPr>
          <p:spPr bwMode="auto">
            <a:xfrm>
              <a:off x="4873" y="1252"/>
              <a:ext cx="3" cy="2"/>
            </a:xfrm>
            <a:custGeom>
              <a:avLst/>
              <a:gdLst/>
              <a:ahLst/>
              <a:cxnLst>
                <a:cxn ang="0">
                  <a:pos x="8" y="5"/>
                </a:cxn>
                <a:cxn ang="0">
                  <a:pos x="7" y="7"/>
                </a:cxn>
                <a:cxn ang="0">
                  <a:pos x="5" y="7"/>
                </a:cxn>
                <a:cxn ang="0">
                  <a:pos x="2" y="9"/>
                </a:cxn>
                <a:cxn ang="0">
                  <a:pos x="0" y="7"/>
                </a:cxn>
                <a:cxn ang="0">
                  <a:pos x="0" y="4"/>
                </a:cxn>
                <a:cxn ang="0">
                  <a:pos x="1" y="0"/>
                </a:cxn>
                <a:cxn ang="0">
                  <a:pos x="3" y="0"/>
                </a:cxn>
                <a:cxn ang="0">
                  <a:pos x="7" y="2"/>
                </a:cxn>
                <a:cxn ang="0">
                  <a:pos x="7" y="2"/>
                </a:cxn>
                <a:cxn ang="0">
                  <a:pos x="8" y="4"/>
                </a:cxn>
                <a:cxn ang="0">
                  <a:pos x="8" y="4"/>
                </a:cxn>
                <a:cxn ang="0">
                  <a:pos x="8" y="5"/>
                </a:cxn>
              </a:cxnLst>
              <a:rect l="0" t="0" r="r" b="b"/>
              <a:pathLst>
                <a:path w="8" h="9">
                  <a:moveTo>
                    <a:pt x="8" y="5"/>
                  </a:moveTo>
                  <a:lnTo>
                    <a:pt x="7" y="7"/>
                  </a:lnTo>
                  <a:lnTo>
                    <a:pt x="5" y="7"/>
                  </a:lnTo>
                  <a:lnTo>
                    <a:pt x="2" y="9"/>
                  </a:lnTo>
                  <a:lnTo>
                    <a:pt x="0" y="7"/>
                  </a:lnTo>
                  <a:lnTo>
                    <a:pt x="0" y="4"/>
                  </a:lnTo>
                  <a:lnTo>
                    <a:pt x="1" y="0"/>
                  </a:lnTo>
                  <a:lnTo>
                    <a:pt x="3" y="0"/>
                  </a:lnTo>
                  <a:lnTo>
                    <a:pt x="7" y="2"/>
                  </a:lnTo>
                  <a:lnTo>
                    <a:pt x="7" y="2"/>
                  </a:lnTo>
                  <a:lnTo>
                    <a:pt x="8" y="4"/>
                  </a:lnTo>
                  <a:lnTo>
                    <a:pt x="8" y="4"/>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5"/>
            <p:cNvSpPr>
              <a:spLocks/>
            </p:cNvSpPr>
            <p:nvPr/>
          </p:nvSpPr>
          <p:spPr bwMode="auto">
            <a:xfrm>
              <a:off x="4880" y="1252"/>
              <a:ext cx="3" cy="3"/>
            </a:xfrm>
            <a:custGeom>
              <a:avLst/>
              <a:gdLst/>
              <a:ahLst/>
              <a:cxnLst>
                <a:cxn ang="0">
                  <a:pos x="11" y="2"/>
                </a:cxn>
                <a:cxn ang="0">
                  <a:pos x="10" y="5"/>
                </a:cxn>
                <a:cxn ang="0">
                  <a:pos x="10" y="7"/>
                </a:cxn>
                <a:cxn ang="0">
                  <a:pos x="7" y="10"/>
                </a:cxn>
                <a:cxn ang="0">
                  <a:pos x="5" y="11"/>
                </a:cxn>
                <a:cxn ang="0">
                  <a:pos x="4" y="11"/>
                </a:cxn>
                <a:cxn ang="0">
                  <a:pos x="2" y="10"/>
                </a:cxn>
                <a:cxn ang="0">
                  <a:pos x="1" y="7"/>
                </a:cxn>
                <a:cxn ang="0">
                  <a:pos x="0" y="6"/>
                </a:cxn>
                <a:cxn ang="0">
                  <a:pos x="0" y="1"/>
                </a:cxn>
                <a:cxn ang="0">
                  <a:pos x="4" y="0"/>
                </a:cxn>
                <a:cxn ang="0">
                  <a:pos x="7" y="2"/>
                </a:cxn>
                <a:cxn ang="0">
                  <a:pos x="11" y="2"/>
                </a:cxn>
              </a:cxnLst>
              <a:rect l="0" t="0" r="r" b="b"/>
              <a:pathLst>
                <a:path w="11" h="11">
                  <a:moveTo>
                    <a:pt x="11" y="2"/>
                  </a:moveTo>
                  <a:lnTo>
                    <a:pt x="10" y="5"/>
                  </a:lnTo>
                  <a:lnTo>
                    <a:pt x="10" y="7"/>
                  </a:lnTo>
                  <a:lnTo>
                    <a:pt x="7" y="10"/>
                  </a:lnTo>
                  <a:lnTo>
                    <a:pt x="5" y="11"/>
                  </a:lnTo>
                  <a:lnTo>
                    <a:pt x="4" y="11"/>
                  </a:lnTo>
                  <a:lnTo>
                    <a:pt x="2" y="10"/>
                  </a:lnTo>
                  <a:lnTo>
                    <a:pt x="1" y="7"/>
                  </a:lnTo>
                  <a:lnTo>
                    <a:pt x="0" y="6"/>
                  </a:lnTo>
                  <a:lnTo>
                    <a:pt x="0" y="1"/>
                  </a:lnTo>
                  <a:lnTo>
                    <a:pt x="4" y="0"/>
                  </a:lnTo>
                  <a:lnTo>
                    <a:pt x="7" y="2"/>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6"/>
            <p:cNvSpPr>
              <a:spLocks/>
            </p:cNvSpPr>
            <p:nvPr/>
          </p:nvSpPr>
          <p:spPr bwMode="auto">
            <a:xfrm>
              <a:off x="4905" y="1255"/>
              <a:ext cx="4" cy="4"/>
            </a:xfrm>
            <a:custGeom>
              <a:avLst/>
              <a:gdLst/>
              <a:ahLst/>
              <a:cxnLst>
                <a:cxn ang="0">
                  <a:pos x="19" y="7"/>
                </a:cxn>
                <a:cxn ang="0">
                  <a:pos x="19" y="10"/>
                </a:cxn>
                <a:cxn ang="0">
                  <a:pos x="17" y="13"/>
                </a:cxn>
                <a:cxn ang="0">
                  <a:pos x="15" y="15"/>
                </a:cxn>
                <a:cxn ang="0">
                  <a:pos x="11" y="17"/>
                </a:cxn>
                <a:cxn ang="0">
                  <a:pos x="7" y="15"/>
                </a:cxn>
                <a:cxn ang="0">
                  <a:pos x="3" y="14"/>
                </a:cxn>
                <a:cxn ang="0">
                  <a:pos x="1" y="12"/>
                </a:cxn>
                <a:cxn ang="0">
                  <a:pos x="0" y="8"/>
                </a:cxn>
                <a:cxn ang="0">
                  <a:pos x="0" y="5"/>
                </a:cxn>
                <a:cxn ang="0">
                  <a:pos x="1" y="3"/>
                </a:cxn>
                <a:cxn ang="0">
                  <a:pos x="2" y="2"/>
                </a:cxn>
                <a:cxn ang="0">
                  <a:pos x="5" y="0"/>
                </a:cxn>
                <a:cxn ang="0">
                  <a:pos x="9" y="0"/>
                </a:cxn>
                <a:cxn ang="0">
                  <a:pos x="12" y="2"/>
                </a:cxn>
                <a:cxn ang="0">
                  <a:pos x="16" y="3"/>
                </a:cxn>
                <a:cxn ang="0">
                  <a:pos x="19" y="7"/>
                </a:cxn>
              </a:cxnLst>
              <a:rect l="0" t="0" r="r" b="b"/>
              <a:pathLst>
                <a:path w="19" h="17">
                  <a:moveTo>
                    <a:pt x="19" y="7"/>
                  </a:moveTo>
                  <a:lnTo>
                    <a:pt x="19" y="10"/>
                  </a:lnTo>
                  <a:lnTo>
                    <a:pt x="17" y="13"/>
                  </a:lnTo>
                  <a:lnTo>
                    <a:pt x="15" y="15"/>
                  </a:lnTo>
                  <a:lnTo>
                    <a:pt x="11" y="17"/>
                  </a:lnTo>
                  <a:lnTo>
                    <a:pt x="7" y="15"/>
                  </a:lnTo>
                  <a:lnTo>
                    <a:pt x="3" y="14"/>
                  </a:lnTo>
                  <a:lnTo>
                    <a:pt x="1" y="12"/>
                  </a:lnTo>
                  <a:lnTo>
                    <a:pt x="0" y="8"/>
                  </a:lnTo>
                  <a:lnTo>
                    <a:pt x="0" y="5"/>
                  </a:lnTo>
                  <a:lnTo>
                    <a:pt x="1" y="3"/>
                  </a:lnTo>
                  <a:lnTo>
                    <a:pt x="2" y="2"/>
                  </a:lnTo>
                  <a:lnTo>
                    <a:pt x="5" y="0"/>
                  </a:lnTo>
                  <a:lnTo>
                    <a:pt x="9" y="0"/>
                  </a:lnTo>
                  <a:lnTo>
                    <a:pt x="12" y="2"/>
                  </a:lnTo>
                  <a:lnTo>
                    <a:pt x="16" y="3"/>
                  </a:lnTo>
                  <a:lnTo>
                    <a:pt x="1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7"/>
            <p:cNvSpPr>
              <a:spLocks/>
            </p:cNvSpPr>
            <p:nvPr/>
          </p:nvSpPr>
          <p:spPr bwMode="auto">
            <a:xfrm>
              <a:off x="4892" y="1257"/>
              <a:ext cx="3" cy="3"/>
            </a:xfrm>
            <a:custGeom>
              <a:avLst/>
              <a:gdLst/>
              <a:ahLst/>
              <a:cxnLst>
                <a:cxn ang="0">
                  <a:pos x="11" y="7"/>
                </a:cxn>
                <a:cxn ang="0">
                  <a:pos x="9" y="9"/>
                </a:cxn>
                <a:cxn ang="0">
                  <a:pos x="6" y="10"/>
                </a:cxn>
                <a:cxn ang="0">
                  <a:pos x="3" y="11"/>
                </a:cxn>
                <a:cxn ang="0">
                  <a:pos x="0" y="10"/>
                </a:cxn>
                <a:cxn ang="0">
                  <a:pos x="0" y="7"/>
                </a:cxn>
                <a:cxn ang="0">
                  <a:pos x="0" y="5"/>
                </a:cxn>
                <a:cxn ang="0">
                  <a:pos x="1" y="2"/>
                </a:cxn>
                <a:cxn ang="0">
                  <a:pos x="3" y="0"/>
                </a:cxn>
                <a:cxn ang="0">
                  <a:pos x="6" y="1"/>
                </a:cxn>
                <a:cxn ang="0">
                  <a:pos x="9" y="2"/>
                </a:cxn>
                <a:cxn ang="0">
                  <a:pos x="11" y="5"/>
                </a:cxn>
                <a:cxn ang="0">
                  <a:pos x="11" y="7"/>
                </a:cxn>
              </a:cxnLst>
              <a:rect l="0" t="0" r="r" b="b"/>
              <a:pathLst>
                <a:path w="11" h="11">
                  <a:moveTo>
                    <a:pt x="11" y="7"/>
                  </a:moveTo>
                  <a:lnTo>
                    <a:pt x="9" y="9"/>
                  </a:lnTo>
                  <a:lnTo>
                    <a:pt x="6" y="10"/>
                  </a:lnTo>
                  <a:lnTo>
                    <a:pt x="3" y="11"/>
                  </a:lnTo>
                  <a:lnTo>
                    <a:pt x="0" y="10"/>
                  </a:lnTo>
                  <a:lnTo>
                    <a:pt x="0" y="7"/>
                  </a:lnTo>
                  <a:lnTo>
                    <a:pt x="0" y="5"/>
                  </a:lnTo>
                  <a:lnTo>
                    <a:pt x="1" y="2"/>
                  </a:lnTo>
                  <a:lnTo>
                    <a:pt x="3" y="0"/>
                  </a:lnTo>
                  <a:lnTo>
                    <a:pt x="6" y="1"/>
                  </a:lnTo>
                  <a:lnTo>
                    <a:pt x="9" y="2"/>
                  </a:lnTo>
                  <a:lnTo>
                    <a:pt x="11" y="5"/>
                  </a:lnTo>
                  <a:lnTo>
                    <a:pt x="1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68"/>
            <p:cNvSpPr>
              <a:spLocks/>
            </p:cNvSpPr>
            <p:nvPr/>
          </p:nvSpPr>
          <p:spPr bwMode="auto">
            <a:xfrm>
              <a:off x="4883" y="1264"/>
              <a:ext cx="3" cy="2"/>
            </a:xfrm>
            <a:custGeom>
              <a:avLst/>
              <a:gdLst/>
              <a:ahLst/>
              <a:cxnLst>
                <a:cxn ang="0">
                  <a:pos x="14" y="7"/>
                </a:cxn>
                <a:cxn ang="0">
                  <a:pos x="13" y="9"/>
                </a:cxn>
                <a:cxn ang="0">
                  <a:pos x="9" y="12"/>
                </a:cxn>
                <a:cxn ang="0">
                  <a:pos x="5" y="12"/>
                </a:cxn>
                <a:cxn ang="0">
                  <a:pos x="1" y="12"/>
                </a:cxn>
                <a:cxn ang="0">
                  <a:pos x="0" y="9"/>
                </a:cxn>
                <a:cxn ang="0">
                  <a:pos x="0" y="5"/>
                </a:cxn>
                <a:cxn ang="0">
                  <a:pos x="1" y="3"/>
                </a:cxn>
                <a:cxn ang="0">
                  <a:pos x="3" y="0"/>
                </a:cxn>
                <a:cxn ang="0">
                  <a:pos x="7" y="2"/>
                </a:cxn>
                <a:cxn ang="0">
                  <a:pos x="10" y="3"/>
                </a:cxn>
                <a:cxn ang="0">
                  <a:pos x="13" y="4"/>
                </a:cxn>
                <a:cxn ang="0">
                  <a:pos x="14" y="7"/>
                </a:cxn>
              </a:cxnLst>
              <a:rect l="0" t="0" r="r" b="b"/>
              <a:pathLst>
                <a:path w="14" h="12">
                  <a:moveTo>
                    <a:pt x="14" y="7"/>
                  </a:moveTo>
                  <a:lnTo>
                    <a:pt x="13" y="9"/>
                  </a:lnTo>
                  <a:lnTo>
                    <a:pt x="9" y="12"/>
                  </a:lnTo>
                  <a:lnTo>
                    <a:pt x="5" y="12"/>
                  </a:lnTo>
                  <a:lnTo>
                    <a:pt x="1" y="12"/>
                  </a:lnTo>
                  <a:lnTo>
                    <a:pt x="0" y="9"/>
                  </a:lnTo>
                  <a:lnTo>
                    <a:pt x="0" y="5"/>
                  </a:lnTo>
                  <a:lnTo>
                    <a:pt x="1" y="3"/>
                  </a:lnTo>
                  <a:lnTo>
                    <a:pt x="3" y="0"/>
                  </a:lnTo>
                  <a:lnTo>
                    <a:pt x="7" y="2"/>
                  </a:lnTo>
                  <a:lnTo>
                    <a:pt x="10" y="3"/>
                  </a:lnTo>
                  <a:lnTo>
                    <a:pt x="13" y="4"/>
                  </a:lnTo>
                  <a:lnTo>
                    <a:pt x="1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893" y="1268"/>
              <a:ext cx="5" cy="4"/>
            </a:xfrm>
            <a:custGeom>
              <a:avLst/>
              <a:gdLst/>
              <a:ahLst/>
              <a:cxnLst>
                <a:cxn ang="0">
                  <a:pos x="18" y="5"/>
                </a:cxn>
                <a:cxn ang="0">
                  <a:pos x="18" y="9"/>
                </a:cxn>
                <a:cxn ang="0">
                  <a:pos x="17" y="12"/>
                </a:cxn>
                <a:cxn ang="0">
                  <a:pos x="14" y="16"/>
                </a:cxn>
                <a:cxn ang="0">
                  <a:pos x="10" y="16"/>
                </a:cxn>
                <a:cxn ang="0">
                  <a:pos x="8" y="16"/>
                </a:cxn>
                <a:cxn ang="0">
                  <a:pos x="5" y="15"/>
                </a:cxn>
                <a:cxn ang="0">
                  <a:pos x="3" y="14"/>
                </a:cxn>
                <a:cxn ang="0">
                  <a:pos x="0" y="11"/>
                </a:cxn>
                <a:cxn ang="0">
                  <a:pos x="0" y="7"/>
                </a:cxn>
                <a:cxn ang="0">
                  <a:pos x="1" y="4"/>
                </a:cxn>
                <a:cxn ang="0">
                  <a:pos x="3" y="2"/>
                </a:cxn>
                <a:cxn ang="0">
                  <a:pos x="6" y="0"/>
                </a:cxn>
                <a:cxn ang="0">
                  <a:pos x="10" y="0"/>
                </a:cxn>
                <a:cxn ang="0">
                  <a:pos x="13" y="1"/>
                </a:cxn>
                <a:cxn ang="0">
                  <a:pos x="15" y="2"/>
                </a:cxn>
                <a:cxn ang="0">
                  <a:pos x="18" y="5"/>
                </a:cxn>
              </a:cxnLst>
              <a:rect l="0" t="0" r="r" b="b"/>
              <a:pathLst>
                <a:path w="18" h="16">
                  <a:moveTo>
                    <a:pt x="18" y="5"/>
                  </a:moveTo>
                  <a:lnTo>
                    <a:pt x="18" y="9"/>
                  </a:lnTo>
                  <a:lnTo>
                    <a:pt x="17" y="12"/>
                  </a:lnTo>
                  <a:lnTo>
                    <a:pt x="14" y="16"/>
                  </a:lnTo>
                  <a:lnTo>
                    <a:pt x="10" y="16"/>
                  </a:lnTo>
                  <a:lnTo>
                    <a:pt x="8" y="16"/>
                  </a:lnTo>
                  <a:lnTo>
                    <a:pt x="5" y="15"/>
                  </a:lnTo>
                  <a:lnTo>
                    <a:pt x="3" y="14"/>
                  </a:lnTo>
                  <a:lnTo>
                    <a:pt x="0" y="11"/>
                  </a:lnTo>
                  <a:lnTo>
                    <a:pt x="0" y="7"/>
                  </a:lnTo>
                  <a:lnTo>
                    <a:pt x="1" y="4"/>
                  </a:lnTo>
                  <a:lnTo>
                    <a:pt x="3" y="2"/>
                  </a:lnTo>
                  <a:lnTo>
                    <a:pt x="6" y="0"/>
                  </a:lnTo>
                  <a:lnTo>
                    <a:pt x="10" y="0"/>
                  </a:lnTo>
                  <a:lnTo>
                    <a:pt x="13" y="1"/>
                  </a:lnTo>
                  <a:lnTo>
                    <a:pt x="15" y="2"/>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904" y="1274"/>
              <a:ext cx="2" cy="2"/>
            </a:xfrm>
            <a:custGeom>
              <a:avLst/>
              <a:gdLst/>
              <a:ahLst/>
              <a:cxnLst>
                <a:cxn ang="0">
                  <a:pos x="8" y="3"/>
                </a:cxn>
                <a:cxn ang="0">
                  <a:pos x="8" y="4"/>
                </a:cxn>
                <a:cxn ang="0">
                  <a:pos x="8" y="7"/>
                </a:cxn>
                <a:cxn ang="0">
                  <a:pos x="5" y="7"/>
                </a:cxn>
                <a:cxn ang="0">
                  <a:pos x="4" y="7"/>
                </a:cxn>
                <a:cxn ang="0">
                  <a:pos x="3" y="7"/>
                </a:cxn>
                <a:cxn ang="0">
                  <a:pos x="3" y="7"/>
                </a:cxn>
                <a:cxn ang="0">
                  <a:pos x="2" y="7"/>
                </a:cxn>
                <a:cxn ang="0">
                  <a:pos x="0" y="5"/>
                </a:cxn>
                <a:cxn ang="0">
                  <a:pos x="2" y="2"/>
                </a:cxn>
                <a:cxn ang="0">
                  <a:pos x="4" y="0"/>
                </a:cxn>
                <a:cxn ang="0">
                  <a:pos x="7" y="0"/>
                </a:cxn>
                <a:cxn ang="0">
                  <a:pos x="8" y="3"/>
                </a:cxn>
              </a:cxnLst>
              <a:rect l="0" t="0" r="r" b="b"/>
              <a:pathLst>
                <a:path w="8" h="7">
                  <a:moveTo>
                    <a:pt x="8" y="3"/>
                  </a:moveTo>
                  <a:lnTo>
                    <a:pt x="8" y="4"/>
                  </a:lnTo>
                  <a:lnTo>
                    <a:pt x="8" y="7"/>
                  </a:lnTo>
                  <a:lnTo>
                    <a:pt x="5" y="7"/>
                  </a:lnTo>
                  <a:lnTo>
                    <a:pt x="4" y="7"/>
                  </a:lnTo>
                  <a:lnTo>
                    <a:pt x="3" y="7"/>
                  </a:lnTo>
                  <a:lnTo>
                    <a:pt x="3" y="7"/>
                  </a:lnTo>
                  <a:lnTo>
                    <a:pt x="2" y="7"/>
                  </a:lnTo>
                  <a:lnTo>
                    <a:pt x="0" y="5"/>
                  </a:lnTo>
                  <a:lnTo>
                    <a:pt x="2" y="2"/>
                  </a:lnTo>
                  <a:lnTo>
                    <a:pt x="4" y="0"/>
                  </a:lnTo>
                  <a:lnTo>
                    <a:pt x="7"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p:cNvSpPr>
            <p:nvPr/>
          </p:nvSpPr>
          <p:spPr bwMode="auto">
            <a:xfrm>
              <a:off x="4868" y="1147"/>
              <a:ext cx="76" cy="47"/>
            </a:xfrm>
            <a:custGeom>
              <a:avLst/>
              <a:gdLst/>
              <a:ahLst/>
              <a:cxnLst>
                <a:cxn ang="0">
                  <a:pos x="292" y="67"/>
                </a:cxn>
                <a:cxn ang="0">
                  <a:pos x="301" y="87"/>
                </a:cxn>
                <a:cxn ang="0">
                  <a:pos x="306" y="109"/>
                </a:cxn>
                <a:cxn ang="0">
                  <a:pos x="306" y="132"/>
                </a:cxn>
                <a:cxn ang="0">
                  <a:pos x="302" y="153"/>
                </a:cxn>
                <a:cxn ang="0">
                  <a:pos x="297" y="156"/>
                </a:cxn>
                <a:cxn ang="0">
                  <a:pos x="290" y="157"/>
                </a:cxn>
                <a:cxn ang="0">
                  <a:pos x="285" y="159"/>
                </a:cxn>
                <a:cxn ang="0">
                  <a:pos x="280" y="164"/>
                </a:cxn>
                <a:cxn ang="0">
                  <a:pos x="280" y="171"/>
                </a:cxn>
                <a:cxn ang="0">
                  <a:pos x="279" y="177"/>
                </a:cxn>
                <a:cxn ang="0">
                  <a:pos x="277" y="182"/>
                </a:cxn>
                <a:cxn ang="0">
                  <a:pos x="275" y="188"/>
                </a:cxn>
                <a:cxn ang="0">
                  <a:pos x="274" y="188"/>
                </a:cxn>
                <a:cxn ang="0">
                  <a:pos x="274" y="188"/>
                </a:cxn>
                <a:cxn ang="0">
                  <a:pos x="274" y="188"/>
                </a:cxn>
                <a:cxn ang="0">
                  <a:pos x="273" y="188"/>
                </a:cxn>
                <a:cxn ang="0">
                  <a:pos x="272" y="169"/>
                </a:cxn>
                <a:cxn ang="0">
                  <a:pos x="273" y="152"/>
                </a:cxn>
                <a:cxn ang="0">
                  <a:pos x="274" y="134"/>
                </a:cxn>
                <a:cxn ang="0">
                  <a:pos x="274" y="116"/>
                </a:cxn>
                <a:cxn ang="0">
                  <a:pos x="264" y="111"/>
                </a:cxn>
                <a:cxn ang="0">
                  <a:pos x="255" y="105"/>
                </a:cxn>
                <a:cxn ang="0">
                  <a:pos x="246" y="96"/>
                </a:cxn>
                <a:cxn ang="0">
                  <a:pos x="240" y="87"/>
                </a:cxn>
                <a:cxn ang="0">
                  <a:pos x="230" y="82"/>
                </a:cxn>
                <a:cxn ang="0">
                  <a:pos x="220" y="75"/>
                </a:cxn>
                <a:cxn ang="0">
                  <a:pos x="210" y="68"/>
                </a:cxn>
                <a:cxn ang="0">
                  <a:pos x="199" y="61"/>
                </a:cxn>
                <a:cxn ang="0">
                  <a:pos x="189" y="54"/>
                </a:cxn>
                <a:cxn ang="0">
                  <a:pos x="179" y="49"/>
                </a:cxn>
                <a:cxn ang="0">
                  <a:pos x="167" y="47"/>
                </a:cxn>
                <a:cxn ang="0">
                  <a:pos x="154" y="47"/>
                </a:cxn>
                <a:cxn ang="0">
                  <a:pos x="134" y="47"/>
                </a:cxn>
                <a:cxn ang="0">
                  <a:pos x="112" y="47"/>
                </a:cxn>
                <a:cxn ang="0">
                  <a:pos x="92" y="47"/>
                </a:cxn>
                <a:cxn ang="0">
                  <a:pos x="72" y="46"/>
                </a:cxn>
                <a:cxn ang="0">
                  <a:pos x="52" y="43"/>
                </a:cxn>
                <a:cxn ang="0">
                  <a:pos x="33" y="38"/>
                </a:cxn>
                <a:cxn ang="0">
                  <a:pos x="15" y="29"/>
                </a:cxn>
                <a:cxn ang="0">
                  <a:pos x="0" y="17"/>
                </a:cxn>
                <a:cxn ang="0">
                  <a:pos x="25" y="22"/>
                </a:cxn>
                <a:cxn ang="0">
                  <a:pos x="50" y="20"/>
                </a:cxn>
                <a:cxn ang="0">
                  <a:pos x="74" y="17"/>
                </a:cxn>
                <a:cxn ang="0">
                  <a:pos x="98" y="11"/>
                </a:cxn>
                <a:cxn ang="0">
                  <a:pos x="124" y="5"/>
                </a:cxn>
                <a:cxn ang="0">
                  <a:pos x="148" y="1"/>
                </a:cxn>
                <a:cxn ang="0">
                  <a:pos x="173" y="0"/>
                </a:cxn>
                <a:cxn ang="0">
                  <a:pos x="199" y="4"/>
                </a:cxn>
                <a:cxn ang="0">
                  <a:pos x="213" y="8"/>
                </a:cxn>
                <a:cxn ang="0">
                  <a:pos x="226" y="13"/>
                </a:cxn>
                <a:cxn ang="0">
                  <a:pos x="240" y="19"/>
                </a:cxn>
                <a:cxn ang="0">
                  <a:pos x="251" y="25"/>
                </a:cxn>
                <a:cxn ang="0">
                  <a:pos x="264" y="34"/>
                </a:cxn>
                <a:cxn ang="0">
                  <a:pos x="274" y="44"/>
                </a:cxn>
                <a:cxn ang="0">
                  <a:pos x="283" y="54"/>
                </a:cxn>
                <a:cxn ang="0">
                  <a:pos x="292" y="67"/>
                </a:cxn>
              </a:cxnLst>
              <a:rect l="0" t="0" r="r" b="b"/>
              <a:pathLst>
                <a:path w="306" h="188">
                  <a:moveTo>
                    <a:pt x="292" y="67"/>
                  </a:moveTo>
                  <a:lnTo>
                    <a:pt x="301" y="87"/>
                  </a:lnTo>
                  <a:lnTo>
                    <a:pt x="306" y="109"/>
                  </a:lnTo>
                  <a:lnTo>
                    <a:pt x="306" y="132"/>
                  </a:lnTo>
                  <a:lnTo>
                    <a:pt x="302" y="153"/>
                  </a:lnTo>
                  <a:lnTo>
                    <a:pt x="297" y="156"/>
                  </a:lnTo>
                  <a:lnTo>
                    <a:pt x="290" y="157"/>
                  </a:lnTo>
                  <a:lnTo>
                    <a:pt x="285" y="159"/>
                  </a:lnTo>
                  <a:lnTo>
                    <a:pt x="280" y="164"/>
                  </a:lnTo>
                  <a:lnTo>
                    <a:pt x="280" y="171"/>
                  </a:lnTo>
                  <a:lnTo>
                    <a:pt x="279" y="177"/>
                  </a:lnTo>
                  <a:lnTo>
                    <a:pt x="277" y="182"/>
                  </a:lnTo>
                  <a:lnTo>
                    <a:pt x="275" y="188"/>
                  </a:lnTo>
                  <a:lnTo>
                    <a:pt x="274" y="188"/>
                  </a:lnTo>
                  <a:lnTo>
                    <a:pt x="274" y="188"/>
                  </a:lnTo>
                  <a:lnTo>
                    <a:pt x="274" y="188"/>
                  </a:lnTo>
                  <a:lnTo>
                    <a:pt x="273" y="188"/>
                  </a:lnTo>
                  <a:lnTo>
                    <a:pt x="272" y="169"/>
                  </a:lnTo>
                  <a:lnTo>
                    <a:pt x="273" y="152"/>
                  </a:lnTo>
                  <a:lnTo>
                    <a:pt x="274" y="134"/>
                  </a:lnTo>
                  <a:lnTo>
                    <a:pt x="274" y="116"/>
                  </a:lnTo>
                  <a:lnTo>
                    <a:pt x="264" y="111"/>
                  </a:lnTo>
                  <a:lnTo>
                    <a:pt x="255" y="105"/>
                  </a:lnTo>
                  <a:lnTo>
                    <a:pt x="246" y="96"/>
                  </a:lnTo>
                  <a:lnTo>
                    <a:pt x="240" y="87"/>
                  </a:lnTo>
                  <a:lnTo>
                    <a:pt x="230" y="82"/>
                  </a:lnTo>
                  <a:lnTo>
                    <a:pt x="220" y="75"/>
                  </a:lnTo>
                  <a:lnTo>
                    <a:pt x="210" y="68"/>
                  </a:lnTo>
                  <a:lnTo>
                    <a:pt x="199" y="61"/>
                  </a:lnTo>
                  <a:lnTo>
                    <a:pt x="189" y="54"/>
                  </a:lnTo>
                  <a:lnTo>
                    <a:pt x="179" y="49"/>
                  </a:lnTo>
                  <a:lnTo>
                    <a:pt x="167" y="47"/>
                  </a:lnTo>
                  <a:lnTo>
                    <a:pt x="154" y="47"/>
                  </a:lnTo>
                  <a:lnTo>
                    <a:pt x="134" y="47"/>
                  </a:lnTo>
                  <a:lnTo>
                    <a:pt x="112" y="47"/>
                  </a:lnTo>
                  <a:lnTo>
                    <a:pt x="92" y="47"/>
                  </a:lnTo>
                  <a:lnTo>
                    <a:pt x="72" y="46"/>
                  </a:lnTo>
                  <a:lnTo>
                    <a:pt x="52" y="43"/>
                  </a:lnTo>
                  <a:lnTo>
                    <a:pt x="33" y="38"/>
                  </a:lnTo>
                  <a:lnTo>
                    <a:pt x="15" y="29"/>
                  </a:lnTo>
                  <a:lnTo>
                    <a:pt x="0" y="17"/>
                  </a:lnTo>
                  <a:lnTo>
                    <a:pt x="25" y="22"/>
                  </a:lnTo>
                  <a:lnTo>
                    <a:pt x="50" y="20"/>
                  </a:lnTo>
                  <a:lnTo>
                    <a:pt x="74" y="17"/>
                  </a:lnTo>
                  <a:lnTo>
                    <a:pt x="98" y="11"/>
                  </a:lnTo>
                  <a:lnTo>
                    <a:pt x="124" y="5"/>
                  </a:lnTo>
                  <a:lnTo>
                    <a:pt x="148" y="1"/>
                  </a:lnTo>
                  <a:lnTo>
                    <a:pt x="173" y="0"/>
                  </a:lnTo>
                  <a:lnTo>
                    <a:pt x="199" y="4"/>
                  </a:lnTo>
                  <a:lnTo>
                    <a:pt x="213" y="8"/>
                  </a:lnTo>
                  <a:lnTo>
                    <a:pt x="226" y="13"/>
                  </a:lnTo>
                  <a:lnTo>
                    <a:pt x="240" y="19"/>
                  </a:lnTo>
                  <a:lnTo>
                    <a:pt x="251" y="25"/>
                  </a:lnTo>
                  <a:lnTo>
                    <a:pt x="264" y="34"/>
                  </a:lnTo>
                  <a:lnTo>
                    <a:pt x="274" y="44"/>
                  </a:lnTo>
                  <a:lnTo>
                    <a:pt x="283" y="54"/>
                  </a:lnTo>
                  <a:lnTo>
                    <a:pt x="29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p:cNvSpPr>
            <p:nvPr/>
          </p:nvSpPr>
          <p:spPr bwMode="auto">
            <a:xfrm>
              <a:off x="4767" y="1290"/>
              <a:ext cx="12" cy="12"/>
            </a:xfrm>
            <a:custGeom>
              <a:avLst/>
              <a:gdLst/>
              <a:ahLst/>
              <a:cxnLst>
                <a:cxn ang="0">
                  <a:pos x="0" y="23"/>
                </a:cxn>
                <a:cxn ang="0">
                  <a:pos x="2" y="31"/>
                </a:cxn>
                <a:cxn ang="0">
                  <a:pos x="7" y="39"/>
                </a:cxn>
                <a:cxn ang="0">
                  <a:pos x="15" y="44"/>
                </a:cxn>
                <a:cxn ang="0">
                  <a:pos x="24" y="45"/>
                </a:cxn>
                <a:cxn ang="0">
                  <a:pos x="33" y="44"/>
                </a:cxn>
                <a:cxn ang="0">
                  <a:pos x="40" y="39"/>
                </a:cxn>
                <a:cxn ang="0">
                  <a:pos x="45" y="31"/>
                </a:cxn>
                <a:cxn ang="0">
                  <a:pos x="46" y="23"/>
                </a:cxn>
                <a:cxn ang="0">
                  <a:pos x="45" y="14"/>
                </a:cxn>
                <a:cxn ang="0">
                  <a:pos x="40" y="6"/>
                </a:cxn>
                <a:cxn ang="0">
                  <a:pos x="33" y="1"/>
                </a:cxn>
                <a:cxn ang="0">
                  <a:pos x="24" y="0"/>
                </a:cxn>
                <a:cxn ang="0">
                  <a:pos x="15" y="1"/>
                </a:cxn>
                <a:cxn ang="0">
                  <a:pos x="7" y="6"/>
                </a:cxn>
                <a:cxn ang="0">
                  <a:pos x="2" y="14"/>
                </a:cxn>
                <a:cxn ang="0">
                  <a:pos x="0" y="23"/>
                </a:cxn>
                <a:cxn ang="0">
                  <a:pos x="0" y="23"/>
                </a:cxn>
              </a:cxnLst>
              <a:rect l="0" t="0" r="r" b="b"/>
              <a:pathLst>
                <a:path w="46" h="45">
                  <a:moveTo>
                    <a:pt x="0" y="23"/>
                  </a:moveTo>
                  <a:lnTo>
                    <a:pt x="2" y="31"/>
                  </a:lnTo>
                  <a:lnTo>
                    <a:pt x="7" y="39"/>
                  </a:lnTo>
                  <a:lnTo>
                    <a:pt x="15" y="44"/>
                  </a:lnTo>
                  <a:lnTo>
                    <a:pt x="24" y="45"/>
                  </a:lnTo>
                  <a:lnTo>
                    <a:pt x="33" y="44"/>
                  </a:lnTo>
                  <a:lnTo>
                    <a:pt x="40" y="39"/>
                  </a:lnTo>
                  <a:lnTo>
                    <a:pt x="45" y="31"/>
                  </a:lnTo>
                  <a:lnTo>
                    <a:pt x="46" y="23"/>
                  </a:lnTo>
                  <a:lnTo>
                    <a:pt x="45" y="14"/>
                  </a:lnTo>
                  <a:lnTo>
                    <a:pt x="40" y="6"/>
                  </a:lnTo>
                  <a:lnTo>
                    <a:pt x="33" y="1"/>
                  </a:lnTo>
                  <a:lnTo>
                    <a:pt x="24" y="0"/>
                  </a:lnTo>
                  <a:lnTo>
                    <a:pt x="15"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p:cNvSpPr>
            <p:nvPr/>
          </p:nvSpPr>
          <p:spPr bwMode="auto">
            <a:xfrm>
              <a:off x="4715" y="1320"/>
              <a:ext cx="12" cy="12"/>
            </a:xfrm>
            <a:custGeom>
              <a:avLst/>
              <a:gdLst/>
              <a:ahLst/>
              <a:cxnLst>
                <a:cxn ang="0">
                  <a:pos x="0" y="22"/>
                </a:cxn>
                <a:cxn ang="0">
                  <a:pos x="1" y="31"/>
                </a:cxn>
                <a:cxn ang="0">
                  <a:pos x="6" y="39"/>
                </a:cxn>
                <a:cxn ang="0">
                  <a:pos x="14" y="44"/>
                </a:cxn>
                <a:cxn ang="0">
                  <a:pos x="22" y="45"/>
                </a:cxn>
                <a:cxn ang="0">
                  <a:pos x="33" y="44"/>
                </a:cxn>
                <a:cxn ang="0">
                  <a:pos x="40" y="39"/>
                </a:cxn>
                <a:cxn ang="0">
                  <a:pos x="45" y="31"/>
                </a:cxn>
                <a:cxn ang="0">
                  <a:pos x="46" y="22"/>
                </a:cxn>
                <a:cxn ang="0">
                  <a:pos x="45" y="14"/>
                </a:cxn>
                <a:cxn ang="0">
                  <a:pos x="40" y="6"/>
                </a:cxn>
                <a:cxn ang="0">
                  <a:pos x="33" y="1"/>
                </a:cxn>
                <a:cxn ang="0">
                  <a:pos x="22" y="0"/>
                </a:cxn>
                <a:cxn ang="0">
                  <a:pos x="14" y="1"/>
                </a:cxn>
                <a:cxn ang="0">
                  <a:pos x="6" y="6"/>
                </a:cxn>
                <a:cxn ang="0">
                  <a:pos x="1" y="14"/>
                </a:cxn>
                <a:cxn ang="0">
                  <a:pos x="0" y="22"/>
                </a:cxn>
                <a:cxn ang="0">
                  <a:pos x="0" y="22"/>
                </a:cxn>
              </a:cxnLst>
              <a:rect l="0" t="0" r="r" b="b"/>
              <a:pathLst>
                <a:path w="46" h="45">
                  <a:moveTo>
                    <a:pt x="0" y="22"/>
                  </a:moveTo>
                  <a:lnTo>
                    <a:pt x="1" y="31"/>
                  </a:lnTo>
                  <a:lnTo>
                    <a:pt x="6" y="39"/>
                  </a:lnTo>
                  <a:lnTo>
                    <a:pt x="14" y="44"/>
                  </a:lnTo>
                  <a:lnTo>
                    <a:pt x="22" y="45"/>
                  </a:lnTo>
                  <a:lnTo>
                    <a:pt x="33" y="44"/>
                  </a:lnTo>
                  <a:lnTo>
                    <a:pt x="40" y="39"/>
                  </a:lnTo>
                  <a:lnTo>
                    <a:pt x="45" y="31"/>
                  </a:lnTo>
                  <a:lnTo>
                    <a:pt x="46" y="22"/>
                  </a:lnTo>
                  <a:lnTo>
                    <a:pt x="45" y="14"/>
                  </a:lnTo>
                  <a:lnTo>
                    <a:pt x="40" y="6"/>
                  </a:lnTo>
                  <a:lnTo>
                    <a:pt x="33" y="1"/>
                  </a:lnTo>
                  <a:lnTo>
                    <a:pt x="22"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p:cNvSpPr>
            <p:nvPr/>
          </p:nvSpPr>
          <p:spPr bwMode="auto">
            <a:xfrm>
              <a:off x="4750" y="1367"/>
              <a:ext cx="12" cy="11"/>
            </a:xfrm>
            <a:custGeom>
              <a:avLst/>
              <a:gdLst/>
              <a:ahLst/>
              <a:cxnLst>
                <a:cxn ang="0">
                  <a:pos x="0" y="23"/>
                </a:cxn>
                <a:cxn ang="0">
                  <a:pos x="2" y="32"/>
                </a:cxn>
                <a:cxn ang="0">
                  <a:pos x="7" y="40"/>
                </a:cxn>
                <a:cxn ang="0">
                  <a:pos x="15" y="45"/>
                </a:cxn>
                <a:cxn ang="0">
                  <a:pos x="24" y="46"/>
                </a:cxn>
                <a:cxn ang="0">
                  <a:pos x="33" y="45"/>
                </a:cxn>
                <a:cxn ang="0">
                  <a:pos x="40" y="40"/>
                </a:cxn>
                <a:cxn ang="0">
                  <a:pos x="45" y="32"/>
                </a:cxn>
                <a:cxn ang="0">
                  <a:pos x="46" y="23"/>
                </a:cxn>
                <a:cxn ang="0">
                  <a:pos x="45" y="14"/>
                </a:cxn>
                <a:cxn ang="0">
                  <a:pos x="40" y="7"/>
                </a:cxn>
                <a:cxn ang="0">
                  <a:pos x="33"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40"/>
                  </a:lnTo>
                  <a:lnTo>
                    <a:pt x="15" y="45"/>
                  </a:lnTo>
                  <a:lnTo>
                    <a:pt x="24" y="46"/>
                  </a:lnTo>
                  <a:lnTo>
                    <a:pt x="33" y="45"/>
                  </a:lnTo>
                  <a:lnTo>
                    <a:pt x="40" y="40"/>
                  </a:lnTo>
                  <a:lnTo>
                    <a:pt x="45" y="32"/>
                  </a:lnTo>
                  <a:lnTo>
                    <a:pt x="46" y="23"/>
                  </a:lnTo>
                  <a:lnTo>
                    <a:pt x="45" y="14"/>
                  </a:lnTo>
                  <a:lnTo>
                    <a:pt x="40" y="7"/>
                  </a:lnTo>
                  <a:lnTo>
                    <a:pt x="33"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p:cNvSpPr>
            <p:nvPr/>
          </p:nvSpPr>
          <p:spPr bwMode="auto">
            <a:xfrm>
              <a:off x="4762" y="1333"/>
              <a:ext cx="12" cy="11"/>
            </a:xfrm>
            <a:custGeom>
              <a:avLst/>
              <a:gdLst/>
              <a:ahLst/>
              <a:cxnLst>
                <a:cxn ang="0">
                  <a:pos x="0" y="24"/>
                </a:cxn>
                <a:cxn ang="0">
                  <a:pos x="2" y="33"/>
                </a:cxn>
                <a:cxn ang="0">
                  <a:pos x="7" y="41"/>
                </a:cxn>
                <a:cxn ang="0">
                  <a:pos x="14" y="46"/>
                </a:cxn>
                <a:cxn ang="0">
                  <a:pos x="23" y="47"/>
                </a:cxn>
                <a:cxn ang="0">
                  <a:pos x="33" y="46"/>
                </a:cxn>
                <a:cxn ang="0">
                  <a:pos x="41" y="41"/>
                </a:cxn>
                <a:cxn ang="0">
                  <a:pos x="46" y="33"/>
                </a:cxn>
                <a:cxn ang="0">
                  <a:pos x="47" y="24"/>
                </a:cxn>
                <a:cxn ang="0">
                  <a:pos x="46" y="15"/>
                </a:cxn>
                <a:cxn ang="0">
                  <a:pos x="41" y="8"/>
                </a:cxn>
                <a:cxn ang="0">
                  <a:pos x="33" y="3"/>
                </a:cxn>
                <a:cxn ang="0">
                  <a:pos x="23" y="0"/>
                </a:cxn>
                <a:cxn ang="0">
                  <a:pos x="14" y="3"/>
                </a:cxn>
                <a:cxn ang="0">
                  <a:pos x="7" y="8"/>
                </a:cxn>
                <a:cxn ang="0">
                  <a:pos x="2" y="15"/>
                </a:cxn>
                <a:cxn ang="0">
                  <a:pos x="0" y="24"/>
                </a:cxn>
                <a:cxn ang="0">
                  <a:pos x="0" y="24"/>
                </a:cxn>
              </a:cxnLst>
              <a:rect l="0" t="0" r="r" b="b"/>
              <a:pathLst>
                <a:path w="47" h="47">
                  <a:moveTo>
                    <a:pt x="0" y="24"/>
                  </a:moveTo>
                  <a:lnTo>
                    <a:pt x="2" y="33"/>
                  </a:lnTo>
                  <a:lnTo>
                    <a:pt x="7" y="41"/>
                  </a:lnTo>
                  <a:lnTo>
                    <a:pt x="14" y="46"/>
                  </a:lnTo>
                  <a:lnTo>
                    <a:pt x="23" y="47"/>
                  </a:lnTo>
                  <a:lnTo>
                    <a:pt x="33" y="46"/>
                  </a:lnTo>
                  <a:lnTo>
                    <a:pt x="41" y="41"/>
                  </a:lnTo>
                  <a:lnTo>
                    <a:pt x="46" y="33"/>
                  </a:lnTo>
                  <a:lnTo>
                    <a:pt x="47" y="24"/>
                  </a:lnTo>
                  <a:lnTo>
                    <a:pt x="46" y="15"/>
                  </a:lnTo>
                  <a:lnTo>
                    <a:pt x="41" y="8"/>
                  </a:lnTo>
                  <a:lnTo>
                    <a:pt x="33"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p:cNvSpPr>
            <p:nvPr/>
          </p:nvSpPr>
          <p:spPr bwMode="auto">
            <a:xfrm>
              <a:off x="4794" y="1352"/>
              <a:ext cx="12" cy="12"/>
            </a:xfrm>
            <a:custGeom>
              <a:avLst/>
              <a:gdLst/>
              <a:ahLst/>
              <a:cxnLst>
                <a:cxn ang="0">
                  <a:pos x="0" y="22"/>
                </a:cxn>
                <a:cxn ang="0">
                  <a:pos x="2" y="31"/>
                </a:cxn>
                <a:cxn ang="0">
                  <a:pos x="7" y="39"/>
                </a:cxn>
                <a:cxn ang="0">
                  <a:pos x="14" y="44"/>
                </a:cxn>
                <a:cxn ang="0">
                  <a:pos x="24" y="45"/>
                </a:cxn>
                <a:cxn ang="0">
                  <a:pos x="33" y="44"/>
                </a:cxn>
                <a:cxn ang="0">
                  <a:pos x="41" y="39"/>
                </a:cxn>
                <a:cxn ang="0">
                  <a:pos x="46" y="31"/>
                </a:cxn>
                <a:cxn ang="0">
                  <a:pos x="47" y="22"/>
                </a:cxn>
                <a:cxn ang="0">
                  <a:pos x="46" y="13"/>
                </a:cxn>
                <a:cxn ang="0">
                  <a:pos x="41" y="6"/>
                </a:cxn>
                <a:cxn ang="0">
                  <a:pos x="33" y="1"/>
                </a:cxn>
                <a:cxn ang="0">
                  <a:pos x="24" y="0"/>
                </a:cxn>
                <a:cxn ang="0">
                  <a:pos x="14" y="1"/>
                </a:cxn>
                <a:cxn ang="0">
                  <a:pos x="7" y="6"/>
                </a:cxn>
                <a:cxn ang="0">
                  <a:pos x="2" y="13"/>
                </a:cxn>
                <a:cxn ang="0">
                  <a:pos x="0" y="22"/>
                </a:cxn>
                <a:cxn ang="0">
                  <a:pos x="0" y="22"/>
                </a:cxn>
              </a:cxnLst>
              <a:rect l="0" t="0" r="r" b="b"/>
              <a:pathLst>
                <a:path w="47" h="45">
                  <a:moveTo>
                    <a:pt x="0" y="22"/>
                  </a:moveTo>
                  <a:lnTo>
                    <a:pt x="2" y="31"/>
                  </a:lnTo>
                  <a:lnTo>
                    <a:pt x="7" y="39"/>
                  </a:lnTo>
                  <a:lnTo>
                    <a:pt x="14" y="44"/>
                  </a:lnTo>
                  <a:lnTo>
                    <a:pt x="24" y="45"/>
                  </a:lnTo>
                  <a:lnTo>
                    <a:pt x="33" y="44"/>
                  </a:lnTo>
                  <a:lnTo>
                    <a:pt x="41" y="39"/>
                  </a:lnTo>
                  <a:lnTo>
                    <a:pt x="46" y="31"/>
                  </a:lnTo>
                  <a:lnTo>
                    <a:pt x="47" y="22"/>
                  </a:lnTo>
                  <a:lnTo>
                    <a:pt x="46" y="13"/>
                  </a:lnTo>
                  <a:lnTo>
                    <a:pt x="41" y="6"/>
                  </a:lnTo>
                  <a:lnTo>
                    <a:pt x="33" y="1"/>
                  </a:lnTo>
                  <a:lnTo>
                    <a:pt x="24"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p:cNvSpPr>
            <p:nvPr/>
          </p:nvSpPr>
          <p:spPr bwMode="auto">
            <a:xfrm>
              <a:off x="4781" y="1399"/>
              <a:ext cx="12" cy="11"/>
            </a:xfrm>
            <a:custGeom>
              <a:avLst/>
              <a:gdLst/>
              <a:ahLst/>
              <a:cxnLst>
                <a:cxn ang="0">
                  <a:pos x="0" y="23"/>
                </a:cxn>
                <a:cxn ang="0">
                  <a:pos x="2" y="32"/>
                </a:cxn>
                <a:cxn ang="0">
                  <a:pos x="7" y="39"/>
                </a:cxn>
                <a:cxn ang="0">
                  <a:pos x="15" y="45"/>
                </a:cxn>
                <a:cxn ang="0">
                  <a:pos x="24" y="46"/>
                </a:cxn>
                <a:cxn ang="0">
                  <a:pos x="32" y="45"/>
                </a:cxn>
                <a:cxn ang="0">
                  <a:pos x="40" y="39"/>
                </a:cxn>
                <a:cxn ang="0">
                  <a:pos x="45" y="32"/>
                </a:cxn>
                <a:cxn ang="0">
                  <a:pos x="46" y="23"/>
                </a:cxn>
                <a:cxn ang="0">
                  <a:pos x="45" y="14"/>
                </a:cxn>
                <a:cxn ang="0">
                  <a:pos x="40" y="7"/>
                </a:cxn>
                <a:cxn ang="0">
                  <a:pos x="32" y="2"/>
                </a:cxn>
                <a:cxn ang="0">
                  <a:pos x="24" y="0"/>
                </a:cxn>
                <a:cxn ang="0">
                  <a:pos x="15" y="2"/>
                </a:cxn>
                <a:cxn ang="0">
                  <a:pos x="7" y="7"/>
                </a:cxn>
                <a:cxn ang="0">
                  <a:pos x="2" y="14"/>
                </a:cxn>
                <a:cxn ang="0">
                  <a:pos x="0" y="23"/>
                </a:cxn>
                <a:cxn ang="0">
                  <a:pos x="0" y="23"/>
                </a:cxn>
              </a:cxnLst>
              <a:rect l="0" t="0" r="r" b="b"/>
              <a:pathLst>
                <a:path w="46" h="46">
                  <a:moveTo>
                    <a:pt x="0" y="23"/>
                  </a:moveTo>
                  <a:lnTo>
                    <a:pt x="2" y="32"/>
                  </a:lnTo>
                  <a:lnTo>
                    <a:pt x="7" y="39"/>
                  </a:lnTo>
                  <a:lnTo>
                    <a:pt x="15" y="45"/>
                  </a:lnTo>
                  <a:lnTo>
                    <a:pt x="24" y="46"/>
                  </a:lnTo>
                  <a:lnTo>
                    <a:pt x="32" y="45"/>
                  </a:lnTo>
                  <a:lnTo>
                    <a:pt x="40" y="39"/>
                  </a:lnTo>
                  <a:lnTo>
                    <a:pt x="45" y="32"/>
                  </a:lnTo>
                  <a:lnTo>
                    <a:pt x="46" y="23"/>
                  </a:lnTo>
                  <a:lnTo>
                    <a:pt x="45" y="14"/>
                  </a:lnTo>
                  <a:lnTo>
                    <a:pt x="40" y="7"/>
                  </a:lnTo>
                  <a:lnTo>
                    <a:pt x="32" y="2"/>
                  </a:lnTo>
                  <a:lnTo>
                    <a:pt x="24" y="0"/>
                  </a:lnTo>
                  <a:lnTo>
                    <a:pt x="15" y="2"/>
                  </a:lnTo>
                  <a:lnTo>
                    <a:pt x="7" y="7"/>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p:cNvSpPr>
            <p:nvPr/>
          </p:nvSpPr>
          <p:spPr bwMode="auto">
            <a:xfrm>
              <a:off x="4692" y="1350"/>
              <a:ext cx="12" cy="11"/>
            </a:xfrm>
            <a:custGeom>
              <a:avLst/>
              <a:gdLst/>
              <a:ahLst/>
              <a:cxnLst>
                <a:cxn ang="0">
                  <a:pos x="0" y="24"/>
                </a:cxn>
                <a:cxn ang="0">
                  <a:pos x="2" y="33"/>
                </a:cxn>
                <a:cxn ang="0">
                  <a:pos x="7" y="41"/>
                </a:cxn>
                <a:cxn ang="0">
                  <a:pos x="14" y="46"/>
                </a:cxn>
                <a:cxn ang="0">
                  <a:pos x="23" y="47"/>
                </a:cxn>
                <a:cxn ang="0">
                  <a:pos x="32" y="46"/>
                </a:cxn>
                <a:cxn ang="0">
                  <a:pos x="40" y="41"/>
                </a:cxn>
                <a:cxn ang="0">
                  <a:pos x="45" y="33"/>
                </a:cxn>
                <a:cxn ang="0">
                  <a:pos x="46" y="24"/>
                </a:cxn>
                <a:cxn ang="0">
                  <a:pos x="45" y="15"/>
                </a:cxn>
                <a:cxn ang="0">
                  <a:pos x="40" y="8"/>
                </a:cxn>
                <a:cxn ang="0">
                  <a:pos x="32" y="3"/>
                </a:cxn>
                <a:cxn ang="0">
                  <a:pos x="23" y="0"/>
                </a:cxn>
                <a:cxn ang="0">
                  <a:pos x="14" y="3"/>
                </a:cxn>
                <a:cxn ang="0">
                  <a:pos x="7" y="8"/>
                </a:cxn>
                <a:cxn ang="0">
                  <a:pos x="2" y="15"/>
                </a:cxn>
                <a:cxn ang="0">
                  <a:pos x="0" y="24"/>
                </a:cxn>
                <a:cxn ang="0">
                  <a:pos x="0" y="24"/>
                </a:cxn>
              </a:cxnLst>
              <a:rect l="0" t="0" r="r" b="b"/>
              <a:pathLst>
                <a:path w="46" h="47">
                  <a:moveTo>
                    <a:pt x="0" y="24"/>
                  </a:moveTo>
                  <a:lnTo>
                    <a:pt x="2" y="33"/>
                  </a:lnTo>
                  <a:lnTo>
                    <a:pt x="7" y="41"/>
                  </a:lnTo>
                  <a:lnTo>
                    <a:pt x="14" y="46"/>
                  </a:lnTo>
                  <a:lnTo>
                    <a:pt x="23" y="47"/>
                  </a:lnTo>
                  <a:lnTo>
                    <a:pt x="32" y="46"/>
                  </a:lnTo>
                  <a:lnTo>
                    <a:pt x="40" y="41"/>
                  </a:lnTo>
                  <a:lnTo>
                    <a:pt x="45" y="33"/>
                  </a:lnTo>
                  <a:lnTo>
                    <a:pt x="46" y="24"/>
                  </a:lnTo>
                  <a:lnTo>
                    <a:pt x="45" y="15"/>
                  </a:lnTo>
                  <a:lnTo>
                    <a:pt x="40" y="8"/>
                  </a:lnTo>
                  <a:lnTo>
                    <a:pt x="32" y="3"/>
                  </a:lnTo>
                  <a:lnTo>
                    <a:pt x="23" y="0"/>
                  </a:lnTo>
                  <a:lnTo>
                    <a:pt x="14" y="3"/>
                  </a:lnTo>
                  <a:lnTo>
                    <a:pt x="7"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p:cNvSpPr>
            <p:nvPr/>
          </p:nvSpPr>
          <p:spPr bwMode="auto">
            <a:xfrm>
              <a:off x="4764" y="1237"/>
              <a:ext cx="12" cy="12"/>
            </a:xfrm>
            <a:custGeom>
              <a:avLst/>
              <a:gdLst/>
              <a:ahLst/>
              <a:cxnLst>
                <a:cxn ang="0">
                  <a:pos x="0" y="24"/>
                </a:cxn>
                <a:cxn ang="0">
                  <a:pos x="1" y="32"/>
                </a:cxn>
                <a:cxn ang="0">
                  <a:pos x="6" y="40"/>
                </a:cxn>
                <a:cxn ang="0">
                  <a:pos x="13" y="45"/>
                </a:cxn>
                <a:cxn ang="0">
                  <a:pos x="24" y="46"/>
                </a:cxn>
                <a:cxn ang="0">
                  <a:pos x="32" y="45"/>
                </a:cxn>
                <a:cxn ang="0">
                  <a:pos x="40" y="40"/>
                </a:cxn>
                <a:cxn ang="0">
                  <a:pos x="45" y="32"/>
                </a:cxn>
                <a:cxn ang="0">
                  <a:pos x="46" y="24"/>
                </a:cxn>
                <a:cxn ang="0">
                  <a:pos x="45" y="13"/>
                </a:cxn>
                <a:cxn ang="0">
                  <a:pos x="40" y="6"/>
                </a:cxn>
                <a:cxn ang="0">
                  <a:pos x="32" y="1"/>
                </a:cxn>
                <a:cxn ang="0">
                  <a:pos x="24"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4" y="46"/>
                  </a:lnTo>
                  <a:lnTo>
                    <a:pt x="32" y="45"/>
                  </a:lnTo>
                  <a:lnTo>
                    <a:pt x="40" y="40"/>
                  </a:lnTo>
                  <a:lnTo>
                    <a:pt x="45" y="32"/>
                  </a:lnTo>
                  <a:lnTo>
                    <a:pt x="46" y="24"/>
                  </a:lnTo>
                  <a:lnTo>
                    <a:pt x="45" y="13"/>
                  </a:lnTo>
                  <a:lnTo>
                    <a:pt x="40" y="6"/>
                  </a:lnTo>
                  <a:lnTo>
                    <a:pt x="32" y="1"/>
                  </a:lnTo>
                  <a:lnTo>
                    <a:pt x="24"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p:cNvSpPr>
            <p:nvPr/>
          </p:nvSpPr>
          <p:spPr bwMode="auto">
            <a:xfrm>
              <a:off x="5071" y="1350"/>
              <a:ext cx="12" cy="11"/>
            </a:xfrm>
            <a:custGeom>
              <a:avLst/>
              <a:gdLst/>
              <a:ahLst/>
              <a:cxnLst>
                <a:cxn ang="0">
                  <a:pos x="0" y="24"/>
                </a:cxn>
                <a:cxn ang="0">
                  <a:pos x="1" y="33"/>
                </a:cxn>
                <a:cxn ang="0">
                  <a:pos x="6" y="41"/>
                </a:cxn>
                <a:cxn ang="0">
                  <a:pos x="14" y="46"/>
                </a:cxn>
                <a:cxn ang="0">
                  <a:pos x="24" y="47"/>
                </a:cxn>
                <a:cxn ang="0">
                  <a:pos x="33" y="46"/>
                </a:cxn>
                <a:cxn ang="0">
                  <a:pos x="40" y="41"/>
                </a:cxn>
                <a:cxn ang="0">
                  <a:pos x="45" y="33"/>
                </a:cxn>
                <a:cxn ang="0">
                  <a:pos x="47" y="24"/>
                </a:cxn>
                <a:cxn ang="0">
                  <a:pos x="45" y="15"/>
                </a:cxn>
                <a:cxn ang="0">
                  <a:pos x="40" y="8"/>
                </a:cxn>
                <a:cxn ang="0">
                  <a:pos x="33" y="3"/>
                </a:cxn>
                <a:cxn ang="0">
                  <a:pos x="24" y="0"/>
                </a:cxn>
                <a:cxn ang="0">
                  <a:pos x="14" y="3"/>
                </a:cxn>
                <a:cxn ang="0">
                  <a:pos x="6" y="8"/>
                </a:cxn>
                <a:cxn ang="0">
                  <a:pos x="1" y="15"/>
                </a:cxn>
                <a:cxn ang="0">
                  <a:pos x="0" y="24"/>
                </a:cxn>
                <a:cxn ang="0">
                  <a:pos x="0" y="24"/>
                </a:cxn>
              </a:cxnLst>
              <a:rect l="0" t="0" r="r" b="b"/>
              <a:pathLst>
                <a:path w="47" h="47">
                  <a:moveTo>
                    <a:pt x="0" y="24"/>
                  </a:moveTo>
                  <a:lnTo>
                    <a:pt x="1" y="33"/>
                  </a:lnTo>
                  <a:lnTo>
                    <a:pt x="6" y="41"/>
                  </a:lnTo>
                  <a:lnTo>
                    <a:pt x="14" y="46"/>
                  </a:lnTo>
                  <a:lnTo>
                    <a:pt x="24" y="47"/>
                  </a:lnTo>
                  <a:lnTo>
                    <a:pt x="33" y="46"/>
                  </a:lnTo>
                  <a:lnTo>
                    <a:pt x="40" y="41"/>
                  </a:lnTo>
                  <a:lnTo>
                    <a:pt x="45" y="33"/>
                  </a:lnTo>
                  <a:lnTo>
                    <a:pt x="47" y="24"/>
                  </a:lnTo>
                  <a:lnTo>
                    <a:pt x="45" y="15"/>
                  </a:lnTo>
                  <a:lnTo>
                    <a:pt x="40" y="8"/>
                  </a:lnTo>
                  <a:lnTo>
                    <a:pt x="33" y="3"/>
                  </a:lnTo>
                  <a:lnTo>
                    <a:pt x="24" y="0"/>
                  </a:lnTo>
                  <a:lnTo>
                    <a:pt x="14" y="3"/>
                  </a:lnTo>
                  <a:lnTo>
                    <a:pt x="6" y="8"/>
                  </a:lnTo>
                  <a:lnTo>
                    <a:pt x="1"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a:off x="5070" y="1418"/>
              <a:ext cx="12" cy="12"/>
            </a:xfrm>
            <a:custGeom>
              <a:avLst/>
              <a:gdLst/>
              <a:ahLst/>
              <a:cxnLst>
                <a:cxn ang="0">
                  <a:pos x="0" y="23"/>
                </a:cxn>
                <a:cxn ang="0">
                  <a:pos x="1" y="32"/>
                </a:cxn>
                <a:cxn ang="0">
                  <a:pos x="6" y="40"/>
                </a:cxn>
                <a:cxn ang="0">
                  <a:pos x="14" y="45"/>
                </a:cxn>
                <a:cxn ang="0">
                  <a:pos x="23" y="47"/>
                </a:cxn>
                <a:cxn ang="0">
                  <a:pos x="33" y="45"/>
                </a:cxn>
                <a:cxn ang="0">
                  <a:pos x="40" y="40"/>
                </a:cxn>
                <a:cxn ang="0">
                  <a:pos x="45" y="32"/>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2"/>
                  </a:lnTo>
                  <a:lnTo>
                    <a:pt x="6" y="40"/>
                  </a:lnTo>
                  <a:lnTo>
                    <a:pt x="14" y="45"/>
                  </a:lnTo>
                  <a:lnTo>
                    <a:pt x="23" y="47"/>
                  </a:lnTo>
                  <a:lnTo>
                    <a:pt x="33" y="45"/>
                  </a:lnTo>
                  <a:lnTo>
                    <a:pt x="40" y="40"/>
                  </a:lnTo>
                  <a:lnTo>
                    <a:pt x="45" y="32"/>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2"/>
            <p:cNvSpPr>
              <a:spLocks/>
            </p:cNvSpPr>
            <p:nvPr/>
          </p:nvSpPr>
          <p:spPr bwMode="auto">
            <a:xfrm>
              <a:off x="5096" y="1462"/>
              <a:ext cx="11" cy="11"/>
            </a:xfrm>
            <a:custGeom>
              <a:avLst/>
              <a:gdLst/>
              <a:ahLst/>
              <a:cxnLst>
                <a:cxn ang="0">
                  <a:pos x="0" y="23"/>
                </a:cxn>
                <a:cxn ang="0">
                  <a:pos x="1" y="32"/>
                </a:cxn>
                <a:cxn ang="0">
                  <a:pos x="6" y="39"/>
                </a:cxn>
                <a:cxn ang="0">
                  <a:pos x="13" y="44"/>
                </a:cxn>
                <a:cxn ang="0">
                  <a:pos x="22" y="46"/>
                </a:cxn>
                <a:cxn ang="0">
                  <a:pos x="31" y="44"/>
                </a:cxn>
                <a:cxn ang="0">
                  <a:pos x="39" y="39"/>
                </a:cxn>
                <a:cxn ang="0">
                  <a:pos x="44" y="32"/>
                </a:cxn>
                <a:cxn ang="0">
                  <a:pos x="45" y="23"/>
                </a:cxn>
                <a:cxn ang="0">
                  <a:pos x="44" y="14"/>
                </a:cxn>
                <a:cxn ang="0">
                  <a:pos x="39" y="6"/>
                </a:cxn>
                <a:cxn ang="0">
                  <a:pos x="31" y="1"/>
                </a:cxn>
                <a:cxn ang="0">
                  <a:pos x="22" y="0"/>
                </a:cxn>
                <a:cxn ang="0">
                  <a:pos x="13" y="1"/>
                </a:cxn>
                <a:cxn ang="0">
                  <a:pos x="6" y="6"/>
                </a:cxn>
                <a:cxn ang="0">
                  <a:pos x="1" y="14"/>
                </a:cxn>
                <a:cxn ang="0">
                  <a:pos x="0" y="23"/>
                </a:cxn>
                <a:cxn ang="0">
                  <a:pos x="0" y="23"/>
                </a:cxn>
              </a:cxnLst>
              <a:rect l="0" t="0" r="r" b="b"/>
              <a:pathLst>
                <a:path w="45" h="46">
                  <a:moveTo>
                    <a:pt x="0" y="23"/>
                  </a:moveTo>
                  <a:lnTo>
                    <a:pt x="1" y="32"/>
                  </a:lnTo>
                  <a:lnTo>
                    <a:pt x="6" y="39"/>
                  </a:lnTo>
                  <a:lnTo>
                    <a:pt x="13" y="44"/>
                  </a:lnTo>
                  <a:lnTo>
                    <a:pt x="22" y="46"/>
                  </a:lnTo>
                  <a:lnTo>
                    <a:pt x="31" y="44"/>
                  </a:lnTo>
                  <a:lnTo>
                    <a:pt x="39" y="39"/>
                  </a:lnTo>
                  <a:lnTo>
                    <a:pt x="44" y="32"/>
                  </a:lnTo>
                  <a:lnTo>
                    <a:pt x="45" y="23"/>
                  </a:lnTo>
                  <a:lnTo>
                    <a:pt x="44" y="14"/>
                  </a:lnTo>
                  <a:lnTo>
                    <a:pt x="39" y="6"/>
                  </a:lnTo>
                  <a:lnTo>
                    <a:pt x="31" y="1"/>
                  </a:lnTo>
                  <a:lnTo>
                    <a:pt x="22" y="0"/>
                  </a:lnTo>
                  <a:lnTo>
                    <a:pt x="13"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3"/>
            <p:cNvSpPr>
              <a:spLocks/>
            </p:cNvSpPr>
            <p:nvPr/>
          </p:nvSpPr>
          <p:spPr bwMode="auto">
            <a:xfrm>
              <a:off x="5131" y="1437"/>
              <a:ext cx="12" cy="12"/>
            </a:xfrm>
            <a:custGeom>
              <a:avLst/>
              <a:gdLst/>
              <a:ahLst/>
              <a:cxnLst>
                <a:cxn ang="0">
                  <a:pos x="0" y="24"/>
                </a:cxn>
                <a:cxn ang="0">
                  <a:pos x="1" y="32"/>
                </a:cxn>
                <a:cxn ang="0">
                  <a:pos x="6" y="40"/>
                </a:cxn>
                <a:cxn ang="0">
                  <a:pos x="13" y="45"/>
                </a:cxn>
                <a:cxn ang="0">
                  <a:pos x="22" y="46"/>
                </a:cxn>
                <a:cxn ang="0">
                  <a:pos x="32" y="45"/>
                </a:cxn>
                <a:cxn ang="0">
                  <a:pos x="40" y="40"/>
                </a:cxn>
                <a:cxn ang="0">
                  <a:pos x="45" y="32"/>
                </a:cxn>
                <a:cxn ang="0">
                  <a:pos x="46" y="24"/>
                </a:cxn>
                <a:cxn ang="0">
                  <a:pos x="45" y="13"/>
                </a:cxn>
                <a:cxn ang="0">
                  <a:pos x="40" y="6"/>
                </a:cxn>
                <a:cxn ang="0">
                  <a:pos x="32" y="1"/>
                </a:cxn>
                <a:cxn ang="0">
                  <a:pos x="22" y="0"/>
                </a:cxn>
                <a:cxn ang="0">
                  <a:pos x="13" y="1"/>
                </a:cxn>
                <a:cxn ang="0">
                  <a:pos x="6" y="6"/>
                </a:cxn>
                <a:cxn ang="0">
                  <a:pos x="1" y="13"/>
                </a:cxn>
                <a:cxn ang="0">
                  <a:pos x="0" y="24"/>
                </a:cxn>
                <a:cxn ang="0">
                  <a:pos x="0" y="24"/>
                </a:cxn>
              </a:cxnLst>
              <a:rect l="0" t="0" r="r" b="b"/>
              <a:pathLst>
                <a:path w="46" h="46">
                  <a:moveTo>
                    <a:pt x="0" y="24"/>
                  </a:moveTo>
                  <a:lnTo>
                    <a:pt x="1" y="32"/>
                  </a:lnTo>
                  <a:lnTo>
                    <a:pt x="6" y="40"/>
                  </a:lnTo>
                  <a:lnTo>
                    <a:pt x="13" y="45"/>
                  </a:lnTo>
                  <a:lnTo>
                    <a:pt x="22" y="46"/>
                  </a:lnTo>
                  <a:lnTo>
                    <a:pt x="32" y="45"/>
                  </a:lnTo>
                  <a:lnTo>
                    <a:pt x="40" y="40"/>
                  </a:lnTo>
                  <a:lnTo>
                    <a:pt x="45" y="32"/>
                  </a:lnTo>
                  <a:lnTo>
                    <a:pt x="46" y="24"/>
                  </a:lnTo>
                  <a:lnTo>
                    <a:pt x="45" y="13"/>
                  </a:lnTo>
                  <a:lnTo>
                    <a:pt x="40" y="6"/>
                  </a:lnTo>
                  <a:lnTo>
                    <a:pt x="32" y="1"/>
                  </a:lnTo>
                  <a:lnTo>
                    <a:pt x="22" y="0"/>
                  </a:lnTo>
                  <a:lnTo>
                    <a:pt x="13" y="1"/>
                  </a:lnTo>
                  <a:lnTo>
                    <a:pt x="6" y="6"/>
                  </a:lnTo>
                  <a:lnTo>
                    <a:pt x="1" y="13"/>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4"/>
            <p:cNvSpPr>
              <a:spLocks/>
            </p:cNvSpPr>
            <p:nvPr/>
          </p:nvSpPr>
          <p:spPr bwMode="auto">
            <a:xfrm>
              <a:off x="5095" y="1395"/>
              <a:ext cx="11" cy="11"/>
            </a:xfrm>
            <a:custGeom>
              <a:avLst/>
              <a:gdLst/>
              <a:ahLst/>
              <a:cxnLst>
                <a:cxn ang="0">
                  <a:pos x="0" y="24"/>
                </a:cxn>
                <a:cxn ang="0">
                  <a:pos x="2" y="33"/>
                </a:cxn>
                <a:cxn ang="0">
                  <a:pos x="7" y="40"/>
                </a:cxn>
                <a:cxn ang="0">
                  <a:pos x="14" y="45"/>
                </a:cxn>
                <a:cxn ang="0">
                  <a:pos x="23" y="47"/>
                </a:cxn>
                <a:cxn ang="0">
                  <a:pos x="32" y="45"/>
                </a:cxn>
                <a:cxn ang="0">
                  <a:pos x="40" y="40"/>
                </a:cxn>
                <a:cxn ang="0">
                  <a:pos x="45" y="33"/>
                </a:cxn>
                <a:cxn ang="0">
                  <a:pos x="46" y="24"/>
                </a:cxn>
                <a:cxn ang="0">
                  <a:pos x="45" y="15"/>
                </a:cxn>
                <a:cxn ang="0">
                  <a:pos x="40" y="7"/>
                </a:cxn>
                <a:cxn ang="0">
                  <a:pos x="32" y="2"/>
                </a:cxn>
                <a:cxn ang="0">
                  <a:pos x="23" y="0"/>
                </a:cxn>
                <a:cxn ang="0">
                  <a:pos x="14" y="2"/>
                </a:cxn>
                <a:cxn ang="0">
                  <a:pos x="7" y="7"/>
                </a:cxn>
                <a:cxn ang="0">
                  <a:pos x="2" y="15"/>
                </a:cxn>
                <a:cxn ang="0">
                  <a:pos x="0" y="24"/>
                </a:cxn>
                <a:cxn ang="0">
                  <a:pos x="0" y="24"/>
                </a:cxn>
              </a:cxnLst>
              <a:rect l="0" t="0" r="r" b="b"/>
              <a:pathLst>
                <a:path w="46" h="47">
                  <a:moveTo>
                    <a:pt x="0" y="24"/>
                  </a:moveTo>
                  <a:lnTo>
                    <a:pt x="2" y="33"/>
                  </a:lnTo>
                  <a:lnTo>
                    <a:pt x="7" y="40"/>
                  </a:lnTo>
                  <a:lnTo>
                    <a:pt x="14" y="45"/>
                  </a:lnTo>
                  <a:lnTo>
                    <a:pt x="23" y="47"/>
                  </a:lnTo>
                  <a:lnTo>
                    <a:pt x="32" y="45"/>
                  </a:lnTo>
                  <a:lnTo>
                    <a:pt x="40" y="40"/>
                  </a:lnTo>
                  <a:lnTo>
                    <a:pt x="45" y="33"/>
                  </a:lnTo>
                  <a:lnTo>
                    <a:pt x="46" y="24"/>
                  </a:lnTo>
                  <a:lnTo>
                    <a:pt x="45" y="15"/>
                  </a:lnTo>
                  <a:lnTo>
                    <a:pt x="40" y="7"/>
                  </a:lnTo>
                  <a:lnTo>
                    <a:pt x="32" y="2"/>
                  </a:lnTo>
                  <a:lnTo>
                    <a:pt x="23" y="0"/>
                  </a:lnTo>
                  <a:lnTo>
                    <a:pt x="14" y="2"/>
                  </a:lnTo>
                  <a:lnTo>
                    <a:pt x="7" y="7"/>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5"/>
            <p:cNvSpPr>
              <a:spLocks/>
            </p:cNvSpPr>
            <p:nvPr/>
          </p:nvSpPr>
          <p:spPr bwMode="auto">
            <a:xfrm>
              <a:off x="5123" y="1348"/>
              <a:ext cx="12" cy="12"/>
            </a:xfrm>
            <a:custGeom>
              <a:avLst/>
              <a:gdLst/>
              <a:ahLst/>
              <a:cxnLst>
                <a:cxn ang="0">
                  <a:pos x="0" y="24"/>
                </a:cxn>
                <a:cxn ang="0">
                  <a:pos x="2" y="33"/>
                </a:cxn>
                <a:cxn ang="0">
                  <a:pos x="8" y="41"/>
                </a:cxn>
                <a:cxn ang="0">
                  <a:pos x="15" y="46"/>
                </a:cxn>
                <a:cxn ang="0">
                  <a:pos x="24" y="47"/>
                </a:cxn>
                <a:cxn ang="0">
                  <a:pos x="33" y="46"/>
                </a:cxn>
                <a:cxn ang="0">
                  <a:pos x="40" y="41"/>
                </a:cxn>
                <a:cxn ang="0">
                  <a:pos x="45" y="33"/>
                </a:cxn>
                <a:cxn ang="0">
                  <a:pos x="47" y="24"/>
                </a:cxn>
                <a:cxn ang="0">
                  <a:pos x="45" y="15"/>
                </a:cxn>
                <a:cxn ang="0">
                  <a:pos x="40" y="8"/>
                </a:cxn>
                <a:cxn ang="0">
                  <a:pos x="33" y="3"/>
                </a:cxn>
                <a:cxn ang="0">
                  <a:pos x="24" y="0"/>
                </a:cxn>
                <a:cxn ang="0">
                  <a:pos x="15" y="3"/>
                </a:cxn>
                <a:cxn ang="0">
                  <a:pos x="8" y="8"/>
                </a:cxn>
                <a:cxn ang="0">
                  <a:pos x="2" y="15"/>
                </a:cxn>
                <a:cxn ang="0">
                  <a:pos x="0" y="24"/>
                </a:cxn>
                <a:cxn ang="0">
                  <a:pos x="0" y="24"/>
                </a:cxn>
              </a:cxnLst>
              <a:rect l="0" t="0" r="r" b="b"/>
              <a:pathLst>
                <a:path w="47" h="47">
                  <a:moveTo>
                    <a:pt x="0" y="24"/>
                  </a:moveTo>
                  <a:lnTo>
                    <a:pt x="2" y="33"/>
                  </a:lnTo>
                  <a:lnTo>
                    <a:pt x="8" y="41"/>
                  </a:lnTo>
                  <a:lnTo>
                    <a:pt x="15" y="46"/>
                  </a:lnTo>
                  <a:lnTo>
                    <a:pt x="24" y="47"/>
                  </a:lnTo>
                  <a:lnTo>
                    <a:pt x="33" y="46"/>
                  </a:lnTo>
                  <a:lnTo>
                    <a:pt x="40" y="41"/>
                  </a:lnTo>
                  <a:lnTo>
                    <a:pt x="45" y="33"/>
                  </a:lnTo>
                  <a:lnTo>
                    <a:pt x="47" y="24"/>
                  </a:lnTo>
                  <a:lnTo>
                    <a:pt x="45" y="15"/>
                  </a:lnTo>
                  <a:lnTo>
                    <a:pt x="40" y="8"/>
                  </a:lnTo>
                  <a:lnTo>
                    <a:pt x="33" y="3"/>
                  </a:lnTo>
                  <a:lnTo>
                    <a:pt x="24" y="0"/>
                  </a:lnTo>
                  <a:lnTo>
                    <a:pt x="15" y="3"/>
                  </a:lnTo>
                  <a:lnTo>
                    <a:pt x="8" y="8"/>
                  </a:lnTo>
                  <a:lnTo>
                    <a:pt x="2"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6"/>
            <p:cNvSpPr>
              <a:spLocks/>
            </p:cNvSpPr>
            <p:nvPr/>
          </p:nvSpPr>
          <p:spPr bwMode="auto">
            <a:xfrm>
              <a:off x="5091" y="1317"/>
              <a:ext cx="11" cy="12"/>
            </a:xfrm>
            <a:custGeom>
              <a:avLst/>
              <a:gdLst/>
              <a:ahLst/>
              <a:cxnLst>
                <a:cxn ang="0">
                  <a:pos x="0" y="24"/>
                </a:cxn>
                <a:cxn ang="0">
                  <a:pos x="3" y="33"/>
                </a:cxn>
                <a:cxn ang="0">
                  <a:pos x="8" y="41"/>
                </a:cxn>
                <a:cxn ang="0">
                  <a:pos x="15" y="46"/>
                </a:cxn>
                <a:cxn ang="0">
                  <a:pos x="24" y="47"/>
                </a:cxn>
                <a:cxn ang="0">
                  <a:pos x="33" y="46"/>
                </a:cxn>
                <a:cxn ang="0">
                  <a:pos x="40" y="41"/>
                </a:cxn>
                <a:cxn ang="0">
                  <a:pos x="46" y="33"/>
                </a:cxn>
                <a:cxn ang="0">
                  <a:pos x="47" y="24"/>
                </a:cxn>
                <a:cxn ang="0">
                  <a:pos x="46" y="15"/>
                </a:cxn>
                <a:cxn ang="0">
                  <a:pos x="40" y="8"/>
                </a:cxn>
                <a:cxn ang="0">
                  <a:pos x="33" y="3"/>
                </a:cxn>
                <a:cxn ang="0">
                  <a:pos x="24" y="0"/>
                </a:cxn>
                <a:cxn ang="0">
                  <a:pos x="15" y="3"/>
                </a:cxn>
                <a:cxn ang="0">
                  <a:pos x="8" y="8"/>
                </a:cxn>
                <a:cxn ang="0">
                  <a:pos x="3" y="15"/>
                </a:cxn>
                <a:cxn ang="0">
                  <a:pos x="0" y="24"/>
                </a:cxn>
                <a:cxn ang="0">
                  <a:pos x="0" y="24"/>
                </a:cxn>
              </a:cxnLst>
              <a:rect l="0" t="0" r="r" b="b"/>
              <a:pathLst>
                <a:path w="47" h="47">
                  <a:moveTo>
                    <a:pt x="0" y="24"/>
                  </a:moveTo>
                  <a:lnTo>
                    <a:pt x="3" y="33"/>
                  </a:lnTo>
                  <a:lnTo>
                    <a:pt x="8" y="41"/>
                  </a:lnTo>
                  <a:lnTo>
                    <a:pt x="15" y="46"/>
                  </a:lnTo>
                  <a:lnTo>
                    <a:pt x="24" y="47"/>
                  </a:lnTo>
                  <a:lnTo>
                    <a:pt x="33" y="46"/>
                  </a:lnTo>
                  <a:lnTo>
                    <a:pt x="40" y="41"/>
                  </a:lnTo>
                  <a:lnTo>
                    <a:pt x="46" y="33"/>
                  </a:lnTo>
                  <a:lnTo>
                    <a:pt x="47" y="24"/>
                  </a:lnTo>
                  <a:lnTo>
                    <a:pt x="46" y="15"/>
                  </a:lnTo>
                  <a:lnTo>
                    <a:pt x="40" y="8"/>
                  </a:lnTo>
                  <a:lnTo>
                    <a:pt x="33" y="3"/>
                  </a:lnTo>
                  <a:lnTo>
                    <a:pt x="24" y="0"/>
                  </a:lnTo>
                  <a:lnTo>
                    <a:pt x="15" y="3"/>
                  </a:lnTo>
                  <a:lnTo>
                    <a:pt x="8" y="8"/>
                  </a:lnTo>
                  <a:lnTo>
                    <a:pt x="3" y="15"/>
                  </a:lnTo>
                  <a:lnTo>
                    <a:pt x="0" y="24"/>
                  </a:lnTo>
                  <a:lnTo>
                    <a:pt x="0" y="24"/>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87"/>
            <p:cNvSpPr>
              <a:spLocks/>
            </p:cNvSpPr>
            <p:nvPr/>
          </p:nvSpPr>
          <p:spPr bwMode="auto">
            <a:xfrm>
              <a:off x="5086" y="1259"/>
              <a:ext cx="11" cy="12"/>
            </a:xfrm>
            <a:custGeom>
              <a:avLst/>
              <a:gdLst/>
              <a:ahLst/>
              <a:cxnLst>
                <a:cxn ang="0">
                  <a:pos x="0" y="23"/>
                </a:cxn>
                <a:cxn ang="0">
                  <a:pos x="1" y="32"/>
                </a:cxn>
                <a:cxn ang="0">
                  <a:pos x="6" y="39"/>
                </a:cxn>
                <a:cxn ang="0">
                  <a:pos x="14" y="44"/>
                </a:cxn>
                <a:cxn ang="0">
                  <a:pos x="23" y="45"/>
                </a:cxn>
                <a:cxn ang="0">
                  <a:pos x="33" y="44"/>
                </a:cxn>
                <a:cxn ang="0">
                  <a:pos x="40" y="39"/>
                </a:cxn>
                <a:cxn ang="0">
                  <a:pos x="45" y="32"/>
                </a:cxn>
                <a:cxn ang="0">
                  <a:pos x="47" y="23"/>
                </a:cxn>
                <a:cxn ang="0">
                  <a:pos x="45" y="14"/>
                </a:cxn>
                <a:cxn ang="0">
                  <a:pos x="40" y="6"/>
                </a:cxn>
                <a:cxn ang="0">
                  <a:pos x="33" y="1"/>
                </a:cxn>
                <a:cxn ang="0">
                  <a:pos x="23" y="0"/>
                </a:cxn>
                <a:cxn ang="0">
                  <a:pos x="14" y="1"/>
                </a:cxn>
                <a:cxn ang="0">
                  <a:pos x="6" y="6"/>
                </a:cxn>
                <a:cxn ang="0">
                  <a:pos x="1" y="14"/>
                </a:cxn>
                <a:cxn ang="0">
                  <a:pos x="0" y="23"/>
                </a:cxn>
                <a:cxn ang="0">
                  <a:pos x="0" y="23"/>
                </a:cxn>
              </a:cxnLst>
              <a:rect l="0" t="0" r="r" b="b"/>
              <a:pathLst>
                <a:path w="47" h="45">
                  <a:moveTo>
                    <a:pt x="0" y="23"/>
                  </a:moveTo>
                  <a:lnTo>
                    <a:pt x="1" y="32"/>
                  </a:lnTo>
                  <a:lnTo>
                    <a:pt x="6" y="39"/>
                  </a:lnTo>
                  <a:lnTo>
                    <a:pt x="14" y="44"/>
                  </a:lnTo>
                  <a:lnTo>
                    <a:pt x="23" y="45"/>
                  </a:lnTo>
                  <a:lnTo>
                    <a:pt x="33" y="44"/>
                  </a:lnTo>
                  <a:lnTo>
                    <a:pt x="40" y="39"/>
                  </a:lnTo>
                  <a:lnTo>
                    <a:pt x="45" y="32"/>
                  </a:lnTo>
                  <a:lnTo>
                    <a:pt x="47" y="23"/>
                  </a:lnTo>
                  <a:lnTo>
                    <a:pt x="45" y="14"/>
                  </a:lnTo>
                  <a:lnTo>
                    <a:pt x="40" y="6"/>
                  </a:lnTo>
                  <a:lnTo>
                    <a:pt x="33" y="1"/>
                  </a:lnTo>
                  <a:lnTo>
                    <a:pt x="23" y="0"/>
                  </a:lnTo>
                  <a:lnTo>
                    <a:pt x="14" y="1"/>
                  </a:lnTo>
                  <a:lnTo>
                    <a:pt x="6" y="6"/>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8"/>
            <p:cNvSpPr>
              <a:spLocks/>
            </p:cNvSpPr>
            <p:nvPr/>
          </p:nvSpPr>
          <p:spPr bwMode="auto">
            <a:xfrm>
              <a:off x="5069" y="1218"/>
              <a:ext cx="12" cy="12"/>
            </a:xfrm>
            <a:custGeom>
              <a:avLst/>
              <a:gdLst/>
              <a:ahLst/>
              <a:cxnLst>
                <a:cxn ang="0">
                  <a:pos x="0" y="23"/>
                </a:cxn>
                <a:cxn ang="0">
                  <a:pos x="1" y="33"/>
                </a:cxn>
                <a:cxn ang="0">
                  <a:pos x="6" y="41"/>
                </a:cxn>
                <a:cxn ang="0">
                  <a:pos x="14" y="46"/>
                </a:cxn>
                <a:cxn ang="0">
                  <a:pos x="23" y="47"/>
                </a:cxn>
                <a:cxn ang="0">
                  <a:pos x="33" y="46"/>
                </a:cxn>
                <a:cxn ang="0">
                  <a:pos x="40" y="41"/>
                </a:cxn>
                <a:cxn ang="0">
                  <a:pos x="45" y="33"/>
                </a:cxn>
                <a:cxn ang="0">
                  <a:pos x="47" y="23"/>
                </a:cxn>
                <a:cxn ang="0">
                  <a:pos x="45" y="14"/>
                </a:cxn>
                <a:cxn ang="0">
                  <a:pos x="40" y="7"/>
                </a:cxn>
                <a:cxn ang="0">
                  <a:pos x="33" y="2"/>
                </a:cxn>
                <a:cxn ang="0">
                  <a:pos x="23" y="0"/>
                </a:cxn>
                <a:cxn ang="0">
                  <a:pos x="14" y="2"/>
                </a:cxn>
                <a:cxn ang="0">
                  <a:pos x="6" y="7"/>
                </a:cxn>
                <a:cxn ang="0">
                  <a:pos x="1" y="14"/>
                </a:cxn>
                <a:cxn ang="0">
                  <a:pos x="0" y="23"/>
                </a:cxn>
                <a:cxn ang="0">
                  <a:pos x="0" y="23"/>
                </a:cxn>
              </a:cxnLst>
              <a:rect l="0" t="0" r="r" b="b"/>
              <a:pathLst>
                <a:path w="47" h="47">
                  <a:moveTo>
                    <a:pt x="0" y="23"/>
                  </a:moveTo>
                  <a:lnTo>
                    <a:pt x="1" y="33"/>
                  </a:lnTo>
                  <a:lnTo>
                    <a:pt x="6" y="41"/>
                  </a:lnTo>
                  <a:lnTo>
                    <a:pt x="14" y="46"/>
                  </a:lnTo>
                  <a:lnTo>
                    <a:pt x="23" y="47"/>
                  </a:lnTo>
                  <a:lnTo>
                    <a:pt x="33" y="46"/>
                  </a:lnTo>
                  <a:lnTo>
                    <a:pt x="40" y="41"/>
                  </a:lnTo>
                  <a:lnTo>
                    <a:pt x="45" y="33"/>
                  </a:lnTo>
                  <a:lnTo>
                    <a:pt x="47" y="23"/>
                  </a:lnTo>
                  <a:lnTo>
                    <a:pt x="45" y="14"/>
                  </a:lnTo>
                  <a:lnTo>
                    <a:pt x="40" y="7"/>
                  </a:lnTo>
                  <a:lnTo>
                    <a:pt x="33" y="2"/>
                  </a:lnTo>
                  <a:lnTo>
                    <a:pt x="23" y="0"/>
                  </a:lnTo>
                  <a:lnTo>
                    <a:pt x="14" y="2"/>
                  </a:lnTo>
                  <a:lnTo>
                    <a:pt x="6" y="7"/>
                  </a:lnTo>
                  <a:lnTo>
                    <a:pt x="1"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89"/>
            <p:cNvSpPr>
              <a:spLocks/>
            </p:cNvSpPr>
            <p:nvPr/>
          </p:nvSpPr>
          <p:spPr bwMode="auto">
            <a:xfrm>
              <a:off x="4779" y="1158"/>
              <a:ext cx="11" cy="11"/>
            </a:xfrm>
            <a:custGeom>
              <a:avLst/>
              <a:gdLst/>
              <a:ahLst/>
              <a:cxnLst>
                <a:cxn ang="0">
                  <a:pos x="0" y="23"/>
                </a:cxn>
                <a:cxn ang="0">
                  <a:pos x="2" y="33"/>
                </a:cxn>
                <a:cxn ang="0">
                  <a:pos x="7" y="40"/>
                </a:cxn>
                <a:cxn ang="0">
                  <a:pos x="14" y="46"/>
                </a:cxn>
                <a:cxn ang="0">
                  <a:pos x="24" y="47"/>
                </a:cxn>
                <a:cxn ang="0">
                  <a:pos x="33" y="46"/>
                </a:cxn>
                <a:cxn ang="0">
                  <a:pos x="41" y="40"/>
                </a:cxn>
                <a:cxn ang="0">
                  <a:pos x="46" y="33"/>
                </a:cxn>
                <a:cxn ang="0">
                  <a:pos x="47" y="23"/>
                </a:cxn>
                <a:cxn ang="0">
                  <a:pos x="46" y="14"/>
                </a:cxn>
                <a:cxn ang="0">
                  <a:pos x="41" y="6"/>
                </a:cxn>
                <a:cxn ang="0">
                  <a:pos x="33" y="1"/>
                </a:cxn>
                <a:cxn ang="0">
                  <a:pos x="24" y="0"/>
                </a:cxn>
                <a:cxn ang="0">
                  <a:pos x="14" y="1"/>
                </a:cxn>
                <a:cxn ang="0">
                  <a:pos x="7" y="6"/>
                </a:cxn>
                <a:cxn ang="0">
                  <a:pos x="2" y="14"/>
                </a:cxn>
                <a:cxn ang="0">
                  <a:pos x="0" y="23"/>
                </a:cxn>
                <a:cxn ang="0">
                  <a:pos x="0" y="23"/>
                </a:cxn>
              </a:cxnLst>
              <a:rect l="0" t="0" r="r" b="b"/>
              <a:pathLst>
                <a:path w="47" h="47">
                  <a:moveTo>
                    <a:pt x="0" y="23"/>
                  </a:moveTo>
                  <a:lnTo>
                    <a:pt x="2" y="33"/>
                  </a:lnTo>
                  <a:lnTo>
                    <a:pt x="7" y="40"/>
                  </a:lnTo>
                  <a:lnTo>
                    <a:pt x="14" y="46"/>
                  </a:lnTo>
                  <a:lnTo>
                    <a:pt x="24" y="47"/>
                  </a:lnTo>
                  <a:lnTo>
                    <a:pt x="33" y="46"/>
                  </a:lnTo>
                  <a:lnTo>
                    <a:pt x="41" y="40"/>
                  </a:lnTo>
                  <a:lnTo>
                    <a:pt x="46" y="33"/>
                  </a:lnTo>
                  <a:lnTo>
                    <a:pt x="47" y="23"/>
                  </a:lnTo>
                  <a:lnTo>
                    <a:pt x="46" y="14"/>
                  </a:lnTo>
                  <a:lnTo>
                    <a:pt x="41" y="6"/>
                  </a:lnTo>
                  <a:lnTo>
                    <a:pt x="33" y="1"/>
                  </a:lnTo>
                  <a:lnTo>
                    <a:pt x="24" y="0"/>
                  </a:lnTo>
                  <a:lnTo>
                    <a:pt x="14" y="1"/>
                  </a:lnTo>
                  <a:lnTo>
                    <a:pt x="7" y="6"/>
                  </a:lnTo>
                  <a:lnTo>
                    <a:pt x="2" y="14"/>
                  </a:lnTo>
                  <a:lnTo>
                    <a:pt x="0" y="23"/>
                  </a:lnTo>
                  <a:lnTo>
                    <a:pt x="0" y="23"/>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0"/>
            <p:cNvSpPr>
              <a:spLocks/>
            </p:cNvSpPr>
            <p:nvPr/>
          </p:nvSpPr>
          <p:spPr bwMode="auto">
            <a:xfrm>
              <a:off x="4815" y="1539"/>
              <a:ext cx="11" cy="12"/>
            </a:xfrm>
            <a:custGeom>
              <a:avLst/>
              <a:gdLst/>
              <a:ahLst/>
              <a:cxnLst>
                <a:cxn ang="0">
                  <a:pos x="0" y="22"/>
                </a:cxn>
                <a:cxn ang="0">
                  <a:pos x="1" y="31"/>
                </a:cxn>
                <a:cxn ang="0">
                  <a:pos x="6" y="39"/>
                </a:cxn>
                <a:cxn ang="0">
                  <a:pos x="14" y="44"/>
                </a:cxn>
                <a:cxn ang="0">
                  <a:pos x="23" y="46"/>
                </a:cxn>
                <a:cxn ang="0">
                  <a:pos x="31" y="44"/>
                </a:cxn>
                <a:cxn ang="0">
                  <a:pos x="39" y="39"/>
                </a:cxn>
                <a:cxn ang="0">
                  <a:pos x="44" y="31"/>
                </a:cxn>
                <a:cxn ang="0">
                  <a:pos x="45"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5" h="46">
                  <a:moveTo>
                    <a:pt x="0" y="22"/>
                  </a:moveTo>
                  <a:lnTo>
                    <a:pt x="1" y="31"/>
                  </a:lnTo>
                  <a:lnTo>
                    <a:pt x="6" y="39"/>
                  </a:lnTo>
                  <a:lnTo>
                    <a:pt x="14" y="44"/>
                  </a:lnTo>
                  <a:lnTo>
                    <a:pt x="23" y="46"/>
                  </a:lnTo>
                  <a:lnTo>
                    <a:pt x="31" y="44"/>
                  </a:lnTo>
                  <a:lnTo>
                    <a:pt x="39" y="39"/>
                  </a:lnTo>
                  <a:lnTo>
                    <a:pt x="44" y="31"/>
                  </a:lnTo>
                  <a:lnTo>
                    <a:pt x="45"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
            <p:cNvSpPr>
              <a:spLocks/>
            </p:cNvSpPr>
            <p:nvPr/>
          </p:nvSpPr>
          <p:spPr bwMode="auto">
            <a:xfrm>
              <a:off x="4744" y="1421"/>
              <a:ext cx="12" cy="11"/>
            </a:xfrm>
            <a:custGeom>
              <a:avLst/>
              <a:gdLst/>
              <a:ahLst/>
              <a:cxnLst>
                <a:cxn ang="0">
                  <a:pos x="0" y="22"/>
                </a:cxn>
                <a:cxn ang="0">
                  <a:pos x="2" y="32"/>
                </a:cxn>
                <a:cxn ang="0">
                  <a:pos x="7" y="40"/>
                </a:cxn>
                <a:cxn ang="0">
                  <a:pos x="14" y="45"/>
                </a:cxn>
                <a:cxn ang="0">
                  <a:pos x="23" y="46"/>
                </a:cxn>
                <a:cxn ang="0">
                  <a:pos x="33" y="45"/>
                </a:cxn>
                <a:cxn ang="0">
                  <a:pos x="41" y="40"/>
                </a:cxn>
                <a:cxn ang="0">
                  <a:pos x="46" y="32"/>
                </a:cxn>
                <a:cxn ang="0">
                  <a:pos x="47" y="22"/>
                </a:cxn>
                <a:cxn ang="0">
                  <a:pos x="46" y="13"/>
                </a:cxn>
                <a:cxn ang="0">
                  <a:pos x="41" y="6"/>
                </a:cxn>
                <a:cxn ang="0">
                  <a:pos x="33" y="1"/>
                </a:cxn>
                <a:cxn ang="0">
                  <a:pos x="23" y="0"/>
                </a:cxn>
                <a:cxn ang="0">
                  <a:pos x="14" y="1"/>
                </a:cxn>
                <a:cxn ang="0">
                  <a:pos x="7" y="6"/>
                </a:cxn>
                <a:cxn ang="0">
                  <a:pos x="2" y="13"/>
                </a:cxn>
                <a:cxn ang="0">
                  <a:pos x="0" y="22"/>
                </a:cxn>
                <a:cxn ang="0">
                  <a:pos x="0" y="22"/>
                </a:cxn>
              </a:cxnLst>
              <a:rect l="0" t="0" r="r" b="b"/>
              <a:pathLst>
                <a:path w="47" h="46">
                  <a:moveTo>
                    <a:pt x="0" y="22"/>
                  </a:moveTo>
                  <a:lnTo>
                    <a:pt x="2" y="32"/>
                  </a:lnTo>
                  <a:lnTo>
                    <a:pt x="7" y="40"/>
                  </a:lnTo>
                  <a:lnTo>
                    <a:pt x="14" y="45"/>
                  </a:lnTo>
                  <a:lnTo>
                    <a:pt x="23" y="46"/>
                  </a:lnTo>
                  <a:lnTo>
                    <a:pt x="33" y="45"/>
                  </a:lnTo>
                  <a:lnTo>
                    <a:pt x="41" y="40"/>
                  </a:lnTo>
                  <a:lnTo>
                    <a:pt x="46" y="32"/>
                  </a:lnTo>
                  <a:lnTo>
                    <a:pt x="47" y="22"/>
                  </a:lnTo>
                  <a:lnTo>
                    <a:pt x="46" y="13"/>
                  </a:lnTo>
                  <a:lnTo>
                    <a:pt x="41" y="6"/>
                  </a:lnTo>
                  <a:lnTo>
                    <a:pt x="33" y="1"/>
                  </a:lnTo>
                  <a:lnTo>
                    <a:pt x="23" y="0"/>
                  </a:lnTo>
                  <a:lnTo>
                    <a:pt x="14" y="1"/>
                  </a:lnTo>
                  <a:lnTo>
                    <a:pt x="7" y="6"/>
                  </a:lnTo>
                  <a:lnTo>
                    <a:pt x="2" y="13"/>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2"/>
            <p:cNvSpPr>
              <a:spLocks/>
            </p:cNvSpPr>
            <p:nvPr/>
          </p:nvSpPr>
          <p:spPr bwMode="auto">
            <a:xfrm>
              <a:off x="5068" y="1506"/>
              <a:ext cx="11" cy="11"/>
            </a:xfrm>
            <a:custGeom>
              <a:avLst/>
              <a:gdLst/>
              <a:ahLst/>
              <a:cxnLst>
                <a:cxn ang="0">
                  <a:pos x="0" y="22"/>
                </a:cxn>
                <a:cxn ang="0">
                  <a:pos x="1" y="31"/>
                </a:cxn>
                <a:cxn ang="0">
                  <a:pos x="6" y="39"/>
                </a:cxn>
                <a:cxn ang="0">
                  <a:pos x="14" y="44"/>
                </a:cxn>
                <a:cxn ang="0">
                  <a:pos x="23" y="45"/>
                </a:cxn>
                <a:cxn ang="0">
                  <a:pos x="31" y="44"/>
                </a:cxn>
                <a:cxn ang="0">
                  <a:pos x="39" y="39"/>
                </a:cxn>
                <a:cxn ang="0">
                  <a:pos x="44" y="31"/>
                </a:cxn>
                <a:cxn ang="0">
                  <a:pos x="47" y="22"/>
                </a:cxn>
                <a:cxn ang="0">
                  <a:pos x="44" y="14"/>
                </a:cxn>
                <a:cxn ang="0">
                  <a:pos x="39" y="6"/>
                </a:cxn>
                <a:cxn ang="0">
                  <a:pos x="31" y="1"/>
                </a:cxn>
                <a:cxn ang="0">
                  <a:pos x="23" y="0"/>
                </a:cxn>
                <a:cxn ang="0">
                  <a:pos x="14" y="1"/>
                </a:cxn>
                <a:cxn ang="0">
                  <a:pos x="6" y="6"/>
                </a:cxn>
                <a:cxn ang="0">
                  <a:pos x="1" y="14"/>
                </a:cxn>
                <a:cxn ang="0">
                  <a:pos x="0" y="22"/>
                </a:cxn>
                <a:cxn ang="0">
                  <a:pos x="0" y="22"/>
                </a:cxn>
              </a:cxnLst>
              <a:rect l="0" t="0" r="r" b="b"/>
              <a:pathLst>
                <a:path w="47" h="45">
                  <a:moveTo>
                    <a:pt x="0" y="22"/>
                  </a:moveTo>
                  <a:lnTo>
                    <a:pt x="1" y="31"/>
                  </a:lnTo>
                  <a:lnTo>
                    <a:pt x="6" y="39"/>
                  </a:lnTo>
                  <a:lnTo>
                    <a:pt x="14" y="44"/>
                  </a:lnTo>
                  <a:lnTo>
                    <a:pt x="23" y="45"/>
                  </a:lnTo>
                  <a:lnTo>
                    <a:pt x="31" y="44"/>
                  </a:lnTo>
                  <a:lnTo>
                    <a:pt x="39" y="39"/>
                  </a:lnTo>
                  <a:lnTo>
                    <a:pt x="44" y="31"/>
                  </a:lnTo>
                  <a:lnTo>
                    <a:pt x="47" y="22"/>
                  </a:lnTo>
                  <a:lnTo>
                    <a:pt x="44" y="14"/>
                  </a:lnTo>
                  <a:lnTo>
                    <a:pt x="39" y="6"/>
                  </a:lnTo>
                  <a:lnTo>
                    <a:pt x="31" y="1"/>
                  </a:lnTo>
                  <a:lnTo>
                    <a:pt x="23" y="0"/>
                  </a:lnTo>
                  <a:lnTo>
                    <a:pt x="14" y="1"/>
                  </a:lnTo>
                  <a:lnTo>
                    <a:pt x="6" y="6"/>
                  </a:lnTo>
                  <a:lnTo>
                    <a:pt x="1" y="14"/>
                  </a:lnTo>
                  <a:lnTo>
                    <a:pt x="0" y="22"/>
                  </a:lnTo>
                  <a:lnTo>
                    <a:pt x="0" y="22"/>
                  </a:lnTo>
                  <a:close/>
                </a:path>
              </a:pathLst>
            </a:cu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4" name="Picture 193"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2895600" y="5410200"/>
            <a:ext cx="838200" cy="617748"/>
          </a:xfrm>
          <a:prstGeom prst="rect">
            <a:avLst/>
          </a:prstGeom>
          <a:noFill/>
        </p:spPr>
      </p:pic>
      <p:pic>
        <p:nvPicPr>
          <p:cNvPr id="195" name="Picture 194" descr="C:\Users\pdmlynek\AppData\Local\Microsoft\Windows\Temporary Internet Files\Content.IE5\73M6KCD9\MC900240161[1].wmf"/>
          <p:cNvPicPr>
            <a:picLocks noChangeAspect="1" noChangeArrowheads="1"/>
          </p:cNvPicPr>
          <p:nvPr/>
        </p:nvPicPr>
        <p:blipFill>
          <a:blip r:embed="rId3" cstate="print"/>
          <a:srcRect/>
          <a:stretch>
            <a:fillRect/>
          </a:stretch>
        </p:blipFill>
        <p:spPr bwMode="auto">
          <a:xfrm>
            <a:off x="1905000" y="2514600"/>
            <a:ext cx="838200" cy="617748"/>
          </a:xfrm>
          <a:prstGeom prst="rect">
            <a:avLst/>
          </a:prstGeom>
          <a:noFill/>
        </p:spPr>
      </p:pic>
      <p:sp>
        <p:nvSpPr>
          <p:cNvPr id="193" name="TextBox 192"/>
          <p:cNvSpPr txBox="1"/>
          <p:nvPr/>
        </p:nvSpPr>
        <p:spPr>
          <a:xfrm>
            <a:off x="7086600" y="1447800"/>
            <a:ext cx="1479700"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for</a:t>
            </a:r>
          </a:p>
          <a:p>
            <a:pPr algn="ctr"/>
            <a:r>
              <a:rPr lang="en-US" dirty="0" smtClean="0"/>
              <a:t>patent lawyer</a:t>
            </a:r>
            <a:endParaRPr lang="en-US" dirty="0"/>
          </a:p>
        </p:txBody>
      </p:sp>
      <p:sp>
        <p:nvSpPr>
          <p:cNvPr id="196" name="TextBox 195"/>
          <p:cNvSpPr txBox="1"/>
          <p:nvPr/>
        </p:nvSpPr>
        <p:spPr>
          <a:xfrm>
            <a:off x="911560" y="1447800"/>
            <a:ext cx="1180581" cy="646331"/>
          </a:xfrm>
          <a:prstGeom prst="rect">
            <a:avLst/>
          </a:prstGeom>
          <a:solidFill>
            <a:schemeClr val="accent2"/>
          </a:solidFill>
          <a:scene3d>
            <a:camera prst="orthographicFront"/>
            <a:lightRig rig="threePt" dir="t"/>
          </a:scene3d>
          <a:sp3d>
            <a:bevelT/>
          </a:sp3d>
        </p:spPr>
        <p:txBody>
          <a:bodyPr wrap="none" rtlCol="0">
            <a:spAutoFit/>
          </a:bodyPr>
          <a:lstStyle/>
          <a:p>
            <a:pPr algn="ctr"/>
            <a:r>
              <a:rPr lang="en-US" dirty="0" smtClean="0"/>
              <a:t>Pay less to</a:t>
            </a:r>
          </a:p>
          <a:p>
            <a:pPr algn="ctr"/>
            <a:r>
              <a:rPr lang="en-US" dirty="0" smtClean="0"/>
              <a:t>the USPTO</a:t>
            </a:r>
            <a:endParaRPr lang="en-US" dirty="0"/>
          </a:p>
        </p:txBody>
      </p:sp>
      <p:cxnSp>
        <p:nvCxnSpPr>
          <p:cNvPr id="198" name="Straight Arrow Connector 197"/>
          <p:cNvCxnSpPr/>
          <p:nvPr/>
        </p:nvCxnSpPr>
        <p:spPr>
          <a:xfrm flipH="1">
            <a:off x="7467600" y="2133600"/>
            <a:ext cx="457200" cy="4572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7848600" y="2133600"/>
            <a:ext cx="76200" cy="3657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6477000" y="5791200"/>
            <a:ext cx="1371600" cy="762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Courts</a:t>
            </a:r>
            <a:endParaRPr lang="en-US" dirty="0"/>
          </a:p>
        </p:txBody>
      </p:sp>
      <p:sp>
        <p:nvSpPr>
          <p:cNvPr id="19" name="Content Placeholder 18"/>
          <p:cNvSpPr>
            <a:spLocks noGrp="1"/>
          </p:cNvSpPr>
          <p:nvPr>
            <p:ph idx="1"/>
          </p:nvPr>
        </p:nvSpPr>
        <p:spPr>
          <a:xfrm>
            <a:off x="3733800" y="3200400"/>
            <a:ext cx="3657600" cy="2392363"/>
          </a:xfrm>
        </p:spPr>
        <p:txBody>
          <a:bodyPr>
            <a:normAutofit/>
          </a:bodyPr>
          <a:lstStyle/>
          <a:p>
            <a:pPr>
              <a:buNone/>
            </a:pPr>
            <a:r>
              <a:rPr lang="en-US" sz="2800" dirty="0" smtClean="0"/>
              <a:t>Court of Appeals</a:t>
            </a:r>
          </a:p>
          <a:p>
            <a:endParaRPr lang="en-US" dirty="0"/>
          </a:p>
        </p:txBody>
      </p:sp>
      <p:sp>
        <p:nvSpPr>
          <p:cNvPr id="5" name="Isosceles Triangle 4"/>
          <p:cNvSpPr/>
          <p:nvPr/>
        </p:nvSpPr>
        <p:spPr>
          <a:xfrm>
            <a:off x="762000" y="2133600"/>
            <a:ext cx="3429000" cy="304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409700" y="2133600"/>
            <a:ext cx="2133600" cy="1905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000250" y="21336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05000" y="5562600"/>
            <a:ext cx="1212511" cy="830997"/>
          </a:xfrm>
          <a:prstGeom prst="rect">
            <a:avLst/>
          </a:prstGeom>
          <a:noFill/>
        </p:spPr>
        <p:txBody>
          <a:bodyPr wrap="none" rtlCol="0">
            <a:spAutoFit/>
          </a:bodyPr>
          <a:lstStyle/>
          <a:p>
            <a:r>
              <a:rPr lang="en-US" sz="4800" dirty="0" smtClean="0"/>
              <a:t>USA</a:t>
            </a:r>
            <a:endParaRPr lang="en-US" sz="4800" dirty="0"/>
          </a:p>
        </p:txBody>
      </p:sp>
      <p:sp>
        <p:nvSpPr>
          <p:cNvPr id="9" name="Rectangle 8"/>
          <p:cNvSpPr/>
          <p:nvPr/>
        </p:nvSpPr>
        <p:spPr>
          <a:xfrm>
            <a:off x="3276600" y="2209800"/>
            <a:ext cx="2864951" cy="523220"/>
          </a:xfrm>
          <a:prstGeom prst="rect">
            <a:avLst/>
          </a:prstGeom>
        </p:spPr>
        <p:txBody>
          <a:bodyPr wrap="none">
            <a:spAutoFit/>
          </a:bodyPr>
          <a:lstStyle/>
          <a:p>
            <a:r>
              <a:rPr lang="en-US" sz="2800" dirty="0" smtClean="0"/>
              <a:t>US Supreme Court</a:t>
            </a:r>
          </a:p>
        </p:txBody>
      </p:sp>
      <p:sp>
        <p:nvSpPr>
          <p:cNvPr id="10" name="Rectangle 9"/>
          <p:cNvSpPr/>
          <p:nvPr/>
        </p:nvSpPr>
        <p:spPr>
          <a:xfrm>
            <a:off x="4267200" y="4343400"/>
            <a:ext cx="4572000" cy="800219"/>
          </a:xfrm>
          <a:prstGeom prst="rect">
            <a:avLst/>
          </a:prstGeom>
        </p:spPr>
        <p:txBody>
          <a:bodyPr>
            <a:spAutoFit/>
          </a:bodyPr>
          <a:lstStyle/>
          <a:p>
            <a:r>
              <a:rPr lang="en-US" sz="2800" dirty="0" smtClean="0"/>
              <a:t>District Courts</a:t>
            </a:r>
          </a:p>
          <a:p>
            <a:pPr lvl="1"/>
            <a:r>
              <a:rPr lang="en-US" dirty="0" smtClean="0"/>
              <a:t>94 districts</a:t>
            </a:r>
          </a:p>
        </p:txBody>
      </p:sp>
      <p:sp>
        <p:nvSpPr>
          <p:cNvPr id="11" name="Rectangle 10"/>
          <p:cNvSpPr/>
          <p:nvPr/>
        </p:nvSpPr>
        <p:spPr>
          <a:xfrm>
            <a:off x="6248400" y="2895600"/>
            <a:ext cx="2590800" cy="1200329"/>
          </a:xfrm>
          <a:prstGeom prst="rect">
            <a:avLst/>
          </a:prstGeom>
        </p:spPr>
        <p:txBody>
          <a:bodyPr wrap="square">
            <a:spAutoFit/>
          </a:bodyPr>
          <a:lstStyle/>
          <a:p>
            <a:pPr lvl="1"/>
            <a:r>
              <a:rPr lang="en-US" sz="2400" strike="sngStrike" dirty="0" smtClean="0"/>
              <a:t>11 Circuits</a:t>
            </a:r>
          </a:p>
          <a:p>
            <a:pPr lvl="1"/>
            <a:r>
              <a:rPr lang="en-US" sz="2400" strike="sngStrike" dirty="0" smtClean="0"/>
              <a:t>DC Circuit</a:t>
            </a:r>
          </a:p>
          <a:p>
            <a:pPr lvl="1"/>
            <a:r>
              <a:rPr lang="en-US" sz="2400" dirty="0" smtClean="0"/>
              <a:t>Federal Circuit</a:t>
            </a:r>
          </a:p>
        </p:txBody>
      </p:sp>
      <p:sp>
        <p:nvSpPr>
          <p:cNvPr id="12" name="TextBox 11"/>
          <p:cNvSpPr txBox="1"/>
          <p:nvPr/>
        </p:nvSpPr>
        <p:spPr>
          <a:xfrm>
            <a:off x="6096000" y="1905000"/>
            <a:ext cx="2141099" cy="369332"/>
          </a:xfrm>
          <a:prstGeom prst="rect">
            <a:avLst/>
          </a:prstGeom>
          <a:noFill/>
        </p:spPr>
        <p:txBody>
          <a:bodyPr wrap="none" rtlCol="0">
            <a:spAutoFit/>
          </a:bodyPr>
          <a:lstStyle/>
          <a:p>
            <a:r>
              <a:rPr lang="en-US" dirty="0" smtClean="0"/>
              <a:t>Too few patent cases</a:t>
            </a:r>
            <a:endParaRPr lang="en-US" dirty="0"/>
          </a:p>
        </p:txBody>
      </p:sp>
      <p:sp>
        <p:nvSpPr>
          <p:cNvPr id="13" name="TextBox 12"/>
          <p:cNvSpPr txBox="1"/>
          <p:nvPr/>
        </p:nvSpPr>
        <p:spPr>
          <a:xfrm>
            <a:off x="5486400" y="5867400"/>
            <a:ext cx="2313647" cy="369332"/>
          </a:xfrm>
          <a:prstGeom prst="rect">
            <a:avLst/>
          </a:prstGeom>
          <a:noFill/>
        </p:spPr>
        <p:txBody>
          <a:bodyPr wrap="none" rtlCol="0">
            <a:spAutoFit/>
          </a:bodyPr>
          <a:lstStyle/>
          <a:p>
            <a:r>
              <a:rPr lang="en-US" dirty="0" smtClean="0"/>
              <a:t>Too many patent cases</a:t>
            </a:r>
          </a:p>
        </p:txBody>
      </p:sp>
    </p:spTree>
  </p:cSld>
  <p:clrMapOvr>
    <a:masterClrMapping/>
  </p:clrMapOvr>
  <p:transition>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sp>
        <p:nvSpPr>
          <p:cNvPr id="3" name="TextBox 2"/>
          <p:cNvSpPr txBox="1"/>
          <p:nvPr/>
        </p:nvSpPr>
        <p:spPr>
          <a:xfrm>
            <a:off x="1524000" y="1447800"/>
            <a:ext cx="2981907" cy="369332"/>
          </a:xfrm>
          <a:prstGeom prst="rect">
            <a:avLst/>
          </a:prstGeom>
          <a:solidFill>
            <a:srgbClr val="00B050"/>
          </a:solidFill>
          <a:scene3d>
            <a:camera prst="orthographicFront"/>
            <a:lightRig rig="threePt" dir="t"/>
          </a:scene3d>
          <a:sp3d>
            <a:bevelT/>
          </a:sp3d>
        </p:spPr>
        <p:txBody>
          <a:bodyPr wrap="none" rtlCol="0">
            <a:spAutoFit/>
          </a:bodyPr>
          <a:lstStyle/>
          <a:p>
            <a:r>
              <a:rPr lang="en-US" dirty="0" smtClean="0"/>
              <a:t>Pay less for the Patent Lawyer</a:t>
            </a:r>
            <a:endParaRPr lang="en-US" dirty="0"/>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sp>
        <p:nvSpPr>
          <p:cNvPr id="3" name="TextBox 2"/>
          <p:cNvSpPr txBox="1"/>
          <p:nvPr/>
        </p:nvSpPr>
        <p:spPr>
          <a:xfrm>
            <a:off x="1524000" y="1447800"/>
            <a:ext cx="2981907" cy="369332"/>
          </a:xfrm>
          <a:prstGeom prst="rect">
            <a:avLst/>
          </a:prstGeom>
          <a:solidFill>
            <a:srgbClr val="00B050"/>
          </a:solidFill>
          <a:scene3d>
            <a:camera prst="orthographicFront"/>
            <a:lightRig rig="threePt" dir="t"/>
          </a:scene3d>
          <a:sp3d>
            <a:bevelT/>
          </a:sp3d>
        </p:spPr>
        <p:txBody>
          <a:bodyPr wrap="none" rtlCol="0">
            <a:spAutoFit/>
          </a:bodyPr>
          <a:lstStyle/>
          <a:p>
            <a:r>
              <a:rPr lang="en-US" dirty="0" smtClean="0"/>
              <a:t>Pay less for the Patent Lawyer</a:t>
            </a:r>
            <a:endParaRPr lang="en-US" dirty="0"/>
          </a:p>
        </p:txBody>
      </p:sp>
      <p:sp>
        <p:nvSpPr>
          <p:cNvPr id="6" name="TextBox 5"/>
          <p:cNvSpPr txBox="1"/>
          <p:nvPr/>
        </p:nvSpPr>
        <p:spPr>
          <a:xfrm>
            <a:off x="838200" y="2345591"/>
            <a:ext cx="7543801" cy="1261884"/>
          </a:xfrm>
          <a:prstGeom prst="rect">
            <a:avLst/>
          </a:prstGeom>
          <a:noFill/>
        </p:spPr>
        <p:txBody>
          <a:bodyPr wrap="square" rtlCol="0">
            <a:spAutoFit/>
          </a:bodyPr>
          <a:lstStyle/>
          <a:p>
            <a:r>
              <a:rPr lang="en-US" sz="2800" dirty="0" smtClean="0"/>
              <a:t>•  Reality: There are no economies of scale!</a:t>
            </a:r>
          </a:p>
          <a:p>
            <a:pPr lvl="1"/>
            <a:r>
              <a:rPr lang="en-US" sz="2400" dirty="0" smtClean="0"/>
              <a:t>-  A patent for a small company costs just as much as for a large company</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sp>
        <p:nvSpPr>
          <p:cNvPr id="3" name="TextBox 2"/>
          <p:cNvSpPr txBox="1"/>
          <p:nvPr/>
        </p:nvSpPr>
        <p:spPr>
          <a:xfrm>
            <a:off x="1524000" y="1447800"/>
            <a:ext cx="2981907" cy="369332"/>
          </a:xfrm>
          <a:prstGeom prst="rect">
            <a:avLst/>
          </a:prstGeom>
          <a:solidFill>
            <a:srgbClr val="00B050"/>
          </a:solidFill>
          <a:scene3d>
            <a:camera prst="orthographicFront"/>
            <a:lightRig rig="threePt" dir="t"/>
          </a:scene3d>
          <a:sp3d>
            <a:bevelT/>
          </a:sp3d>
        </p:spPr>
        <p:txBody>
          <a:bodyPr wrap="none" rtlCol="0">
            <a:spAutoFit/>
          </a:bodyPr>
          <a:lstStyle/>
          <a:p>
            <a:r>
              <a:rPr lang="en-US" dirty="0" smtClean="0"/>
              <a:t>Pay less for the Patent Lawyer</a:t>
            </a:r>
            <a:endParaRPr lang="en-US" dirty="0"/>
          </a:p>
        </p:txBody>
      </p:sp>
      <p:sp>
        <p:nvSpPr>
          <p:cNvPr id="6" name="TextBox 5"/>
          <p:cNvSpPr txBox="1"/>
          <p:nvPr/>
        </p:nvSpPr>
        <p:spPr>
          <a:xfrm>
            <a:off x="838200" y="2345591"/>
            <a:ext cx="7543801" cy="2431435"/>
          </a:xfrm>
          <a:prstGeom prst="rect">
            <a:avLst/>
          </a:prstGeom>
          <a:noFill/>
        </p:spPr>
        <p:txBody>
          <a:bodyPr wrap="square" rtlCol="0">
            <a:spAutoFit/>
          </a:bodyPr>
          <a:lstStyle/>
          <a:p>
            <a:r>
              <a:rPr lang="en-US" sz="2800" dirty="0" smtClean="0"/>
              <a:t>•  Reality: There are no economies of scale!</a:t>
            </a:r>
          </a:p>
          <a:p>
            <a:pPr lvl="1"/>
            <a:r>
              <a:rPr lang="en-US" sz="2400" dirty="0" smtClean="0"/>
              <a:t>-  A patent for a small company costs just as much as for a large company</a:t>
            </a:r>
          </a:p>
          <a:p>
            <a:r>
              <a:rPr lang="en-US" sz="2800" dirty="0" smtClean="0"/>
              <a:t>•  Have all necessary information for lawyer ready</a:t>
            </a:r>
          </a:p>
          <a:p>
            <a:pPr lvl="1"/>
            <a:r>
              <a:rPr lang="en-US" sz="2400" dirty="0" smtClean="0"/>
              <a:t>-  Business plan, marketing, etc.</a:t>
            </a:r>
          </a:p>
          <a:p>
            <a:pPr lvl="1"/>
            <a:r>
              <a:rPr lang="en-US" sz="2400" dirty="0" smtClean="0"/>
              <a:t>-  Experimental data, procedures, etc.</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sp>
        <p:nvSpPr>
          <p:cNvPr id="3" name="TextBox 2"/>
          <p:cNvSpPr txBox="1"/>
          <p:nvPr/>
        </p:nvSpPr>
        <p:spPr>
          <a:xfrm>
            <a:off x="1524000" y="1447800"/>
            <a:ext cx="2981907" cy="369332"/>
          </a:xfrm>
          <a:prstGeom prst="rect">
            <a:avLst/>
          </a:prstGeom>
          <a:solidFill>
            <a:srgbClr val="00B050"/>
          </a:solidFill>
          <a:scene3d>
            <a:camera prst="orthographicFront"/>
            <a:lightRig rig="threePt" dir="t"/>
          </a:scene3d>
          <a:sp3d>
            <a:bevelT/>
          </a:sp3d>
        </p:spPr>
        <p:txBody>
          <a:bodyPr wrap="none" rtlCol="0">
            <a:spAutoFit/>
          </a:bodyPr>
          <a:lstStyle/>
          <a:p>
            <a:r>
              <a:rPr lang="en-US" dirty="0" smtClean="0"/>
              <a:t>Pay less for the Patent Lawyer</a:t>
            </a:r>
            <a:endParaRPr lang="en-US" dirty="0"/>
          </a:p>
        </p:txBody>
      </p:sp>
      <p:sp>
        <p:nvSpPr>
          <p:cNvPr id="6" name="TextBox 5"/>
          <p:cNvSpPr txBox="1"/>
          <p:nvPr/>
        </p:nvSpPr>
        <p:spPr>
          <a:xfrm>
            <a:off x="838200" y="2345591"/>
            <a:ext cx="7543801" cy="2862322"/>
          </a:xfrm>
          <a:prstGeom prst="rect">
            <a:avLst/>
          </a:prstGeom>
          <a:noFill/>
        </p:spPr>
        <p:txBody>
          <a:bodyPr wrap="square" rtlCol="0">
            <a:spAutoFit/>
          </a:bodyPr>
          <a:lstStyle/>
          <a:p>
            <a:r>
              <a:rPr lang="en-US" sz="2800" dirty="0" smtClean="0"/>
              <a:t>•  Reality: There are no economies of scale!</a:t>
            </a:r>
          </a:p>
          <a:p>
            <a:pPr lvl="1"/>
            <a:r>
              <a:rPr lang="en-US" sz="2400" dirty="0" smtClean="0"/>
              <a:t>-  A patent for a small company costs just as much as for a large company</a:t>
            </a:r>
          </a:p>
          <a:p>
            <a:r>
              <a:rPr lang="en-US" sz="2800" dirty="0" smtClean="0"/>
              <a:t>•  Have all necessary information for lawyer ready</a:t>
            </a:r>
          </a:p>
          <a:p>
            <a:pPr lvl="1"/>
            <a:r>
              <a:rPr lang="en-US" sz="2400" dirty="0" smtClean="0"/>
              <a:t>-  Business plan, marketing, etc.</a:t>
            </a:r>
          </a:p>
          <a:p>
            <a:pPr lvl="1"/>
            <a:r>
              <a:rPr lang="en-US" sz="2400" dirty="0" smtClean="0"/>
              <a:t>-  Experimental data, procedures, etc.</a:t>
            </a:r>
          </a:p>
          <a:p>
            <a:r>
              <a:rPr lang="en-US" sz="2800" dirty="0" smtClean="0"/>
              <a:t>•  Smaller law firm – big firms charge big bucks</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Patent Cheaper?</a:t>
            </a:r>
            <a:endParaRPr lang="en-US" dirty="0"/>
          </a:p>
        </p:txBody>
      </p:sp>
      <p:sp>
        <p:nvSpPr>
          <p:cNvPr id="3" name="TextBox 2"/>
          <p:cNvSpPr txBox="1"/>
          <p:nvPr/>
        </p:nvSpPr>
        <p:spPr>
          <a:xfrm>
            <a:off x="1524000" y="1447800"/>
            <a:ext cx="2981907" cy="369332"/>
          </a:xfrm>
          <a:prstGeom prst="rect">
            <a:avLst/>
          </a:prstGeom>
          <a:solidFill>
            <a:srgbClr val="00B050"/>
          </a:solidFill>
          <a:scene3d>
            <a:camera prst="orthographicFront"/>
            <a:lightRig rig="threePt" dir="t"/>
          </a:scene3d>
          <a:sp3d>
            <a:bevelT/>
          </a:sp3d>
        </p:spPr>
        <p:txBody>
          <a:bodyPr wrap="none" rtlCol="0">
            <a:spAutoFit/>
          </a:bodyPr>
          <a:lstStyle/>
          <a:p>
            <a:r>
              <a:rPr lang="en-US" dirty="0" smtClean="0"/>
              <a:t>Pay less for the Patent Lawyer</a:t>
            </a:r>
            <a:endParaRPr lang="en-US" dirty="0"/>
          </a:p>
        </p:txBody>
      </p:sp>
      <p:sp>
        <p:nvSpPr>
          <p:cNvPr id="6" name="TextBox 5"/>
          <p:cNvSpPr txBox="1"/>
          <p:nvPr/>
        </p:nvSpPr>
        <p:spPr>
          <a:xfrm>
            <a:off x="838200" y="2345591"/>
            <a:ext cx="7543801" cy="3293209"/>
          </a:xfrm>
          <a:prstGeom prst="rect">
            <a:avLst/>
          </a:prstGeom>
          <a:noFill/>
        </p:spPr>
        <p:txBody>
          <a:bodyPr wrap="square" rtlCol="0">
            <a:spAutoFit/>
          </a:bodyPr>
          <a:lstStyle/>
          <a:p>
            <a:r>
              <a:rPr lang="en-US" sz="2800" dirty="0" smtClean="0"/>
              <a:t>•  Reality: There are no economies of scale!</a:t>
            </a:r>
          </a:p>
          <a:p>
            <a:pPr lvl="1"/>
            <a:r>
              <a:rPr lang="en-US" sz="2400" dirty="0" smtClean="0"/>
              <a:t>-  A patent for a small company costs just as much as for a large company</a:t>
            </a:r>
          </a:p>
          <a:p>
            <a:r>
              <a:rPr lang="en-US" sz="2800" dirty="0" smtClean="0"/>
              <a:t>•  Have all necessary information for lawyer ready</a:t>
            </a:r>
          </a:p>
          <a:p>
            <a:pPr lvl="1"/>
            <a:r>
              <a:rPr lang="en-US" sz="2400" dirty="0" smtClean="0"/>
              <a:t>-  Business plan, marketing, etc.</a:t>
            </a:r>
          </a:p>
          <a:p>
            <a:pPr lvl="1"/>
            <a:r>
              <a:rPr lang="en-US" sz="2400" dirty="0" smtClean="0"/>
              <a:t>-  Experimental data, procedures, etc.</a:t>
            </a:r>
          </a:p>
          <a:p>
            <a:r>
              <a:rPr lang="en-US" sz="2800" dirty="0" smtClean="0"/>
              <a:t>•  Smaller law firm – big firms charge big bucks</a:t>
            </a:r>
          </a:p>
          <a:p>
            <a:r>
              <a:rPr lang="en-US" sz="2800" dirty="0" smtClean="0"/>
              <a:t>•  Flat fee</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7415" y="2590800"/>
            <a:ext cx="4158446" cy="1938992"/>
          </a:xfrm>
          <a:prstGeom prst="rect">
            <a:avLst/>
          </a:prstGeom>
          <a:solidFill>
            <a:srgbClr val="FF0000"/>
          </a:solidFill>
          <a:scene3d>
            <a:camera prst="orthographicFront"/>
            <a:lightRig rig="threePt" dir="t"/>
          </a:scene3d>
          <a:sp3d>
            <a:bevelT/>
          </a:sp3d>
        </p:spPr>
        <p:txBody>
          <a:bodyPr wrap="none" rtlCol="0">
            <a:spAutoFit/>
          </a:bodyPr>
          <a:lstStyle/>
          <a:p>
            <a:pPr algn="ctr"/>
            <a:r>
              <a:rPr lang="en-US" sz="6000" dirty="0" smtClean="0"/>
              <a:t>End </a:t>
            </a:r>
            <a:r>
              <a:rPr lang="en-US" sz="6000" dirty="0" smtClean="0"/>
              <a:t>of </a:t>
            </a:r>
          </a:p>
          <a:p>
            <a:pPr algn="ctr"/>
            <a:r>
              <a:rPr lang="en-US" sz="6000" dirty="0" smtClean="0"/>
              <a:t>Presentation</a:t>
            </a:r>
            <a:endParaRPr lang="en-US" sz="6000" dirty="0"/>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this Presentation</a:t>
            </a:r>
            <a:endParaRPr lang="en-US" dirty="0"/>
          </a:p>
        </p:txBody>
      </p:sp>
      <p:sp>
        <p:nvSpPr>
          <p:cNvPr id="4" name="TextBox 3"/>
          <p:cNvSpPr txBox="1"/>
          <p:nvPr/>
        </p:nvSpPr>
        <p:spPr>
          <a:xfrm>
            <a:off x="3386029" y="1371600"/>
            <a:ext cx="2328971" cy="830997"/>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2400" dirty="0" smtClean="0"/>
              <a:t>Overview of Law </a:t>
            </a:r>
          </a:p>
          <a:p>
            <a:pPr algn="ctr"/>
            <a:r>
              <a:rPr lang="en-US" sz="2400" dirty="0" smtClean="0"/>
              <a:t>and Law Firms</a:t>
            </a:r>
          </a:p>
        </p:txBody>
      </p:sp>
      <p:sp>
        <p:nvSpPr>
          <p:cNvPr id="6" name="TextBox 5"/>
          <p:cNvSpPr txBox="1"/>
          <p:nvPr/>
        </p:nvSpPr>
        <p:spPr>
          <a:xfrm>
            <a:off x="914400" y="4343400"/>
            <a:ext cx="3276600" cy="95410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2400" dirty="0" smtClean="0"/>
              <a:t>Opportunities in</a:t>
            </a:r>
          </a:p>
          <a:p>
            <a:pPr algn="ctr"/>
            <a:r>
              <a:rPr lang="en-US" sz="3200" dirty="0" smtClean="0"/>
              <a:t>Patent Law</a:t>
            </a:r>
          </a:p>
        </p:txBody>
      </p:sp>
      <p:sp>
        <p:nvSpPr>
          <p:cNvPr id="7" name="TextBox 6"/>
          <p:cNvSpPr txBox="1"/>
          <p:nvPr/>
        </p:nvSpPr>
        <p:spPr>
          <a:xfrm>
            <a:off x="2286000" y="2590800"/>
            <a:ext cx="4572000" cy="1323439"/>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4000" dirty="0" smtClean="0"/>
              <a:t>Tips on How to Deal </a:t>
            </a:r>
          </a:p>
          <a:p>
            <a:pPr algn="ctr"/>
            <a:r>
              <a:rPr lang="en-US" sz="4000" dirty="0" smtClean="0"/>
              <a:t>with Lawyers</a:t>
            </a:r>
          </a:p>
        </p:txBody>
      </p:sp>
      <p:sp>
        <p:nvSpPr>
          <p:cNvPr id="8" name="TextBox 7"/>
          <p:cNvSpPr txBox="1"/>
          <p:nvPr/>
        </p:nvSpPr>
        <p:spPr>
          <a:xfrm>
            <a:off x="4953000" y="4343400"/>
            <a:ext cx="3276600" cy="95410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2400" dirty="0" smtClean="0"/>
              <a:t>Opportunities in</a:t>
            </a:r>
          </a:p>
          <a:p>
            <a:pPr algn="ctr"/>
            <a:r>
              <a:rPr lang="en-US" sz="3200" dirty="0" smtClean="0"/>
              <a:t>Pre-Trial Litigation</a:t>
            </a:r>
          </a:p>
        </p:txBody>
      </p:sp>
      <p:sp>
        <p:nvSpPr>
          <p:cNvPr id="9" name="TextBox 8"/>
          <p:cNvSpPr txBox="1"/>
          <p:nvPr/>
        </p:nvSpPr>
        <p:spPr>
          <a:xfrm>
            <a:off x="2895600" y="5562600"/>
            <a:ext cx="3276600" cy="95410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2400" dirty="0" smtClean="0"/>
              <a:t>Opportunities as</a:t>
            </a:r>
          </a:p>
          <a:p>
            <a:pPr algn="ctr"/>
            <a:r>
              <a:rPr lang="en-US" sz="3200" dirty="0" smtClean="0"/>
              <a:t>an Expert Witness</a:t>
            </a:r>
          </a:p>
        </p:txBody>
      </p:sp>
      <p:sp>
        <p:nvSpPr>
          <p:cNvPr id="11" name="Oval 10"/>
          <p:cNvSpPr/>
          <p:nvPr/>
        </p:nvSpPr>
        <p:spPr>
          <a:xfrm>
            <a:off x="5562600" y="1295400"/>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 11"/>
          <p:cNvSpPr/>
          <p:nvPr/>
        </p:nvSpPr>
        <p:spPr>
          <a:xfrm>
            <a:off x="6705600" y="2514600"/>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3962400" y="4267200"/>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Oval 13"/>
          <p:cNvSpPr/>
          <p:nvPr/>
        </p:nvSpPr>
        <p:spPr>
          <a:xfrm>
            <a:off x="8001000" y="4267200"/>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5" name="Oval 14"/>
          <p:cNvSpPr/>
          <p:nvPr/>
        </p:nvSpPr>
        <p:spPr>
          <a:xfrm>
            <a:off x="5943600" y="5486400"/>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362200"/>
            <a:ext cx="6617517" cy="2308324"/>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7200" dirty="0" smtClean="0"/>
              <a:t>Overview of Law </a:t>
            </a:r>
          </a:p>
          <a:p>
            <a:pPr algn="ctr"/>
            <a:r>
              <a:rPr lang="en-US" sz="7200" dirty="0" smtClean="0"/>
              <a:t>and Law Firms</a:t>
            </a:r>
          </a:p>
        </p:txBody>
      </p:sp>
      <p:sp>
        <p:nvSpPr>
          <p:cNvPr id="3" name="Title 2"/>
          <p:cNvSpPr>
            <a:spLocks noGrp="1"/>
          </p:cNvSpPr>
          <p:nvPr>
            <p:ph type="title"/>
          </p:nvPr>
        </p:nvSpPr>
        <p:spPr/>
        <p:txBody>
          <a:bodyPr/>
          <a:lstStyle/>
          <a:p>
            <a:r>
              <a:rPr lang="en-US" dirty="0" smtClean="0"/>
              <a:t>Part 1</a:t>
            </a:r>
            <a:endParaRPr lang="en-US" dirty="0"/>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Presentations</a:t>
            </a:r>
            <a:endParaRPr lang="en-US" dirty="0"/>
          </a:p>
        </p:txBody>
      </p:sp>
      <p:sp>
        <p:nvSpPr>
          <p:cNvPr id="3" name="Content Placeholder 2"/>
          <p:cNvSpPr>
            <a:spLocks noGrp="1"/>
          </p:cNvSpPr>
          <p:nvPr>
            <p:ph idx="1"/>
          </p:nvPr>
        </p:nvSpPr>
        <p:spPr/>
        <p:txBody>
          <a:bodyPr/>
          <a:lstStyle/>
          <a:p>
            <a:r>
              <a:rPr lang="en-US" dirty="0" smtClean="0"/>
              <a:t>Patenting Strategies in BRIC Countries for Pharmaceutical Companies</a:t>
            </a:r>
          </a:p>
          <a:p>
            <a:r>
              <a:rPr lang="en-US" dirty="0" smtClean="0"/>
              <a:t>Recent Changes in the US Patent System Affecting Engineers </a:t>
            </a:r>
          </a:p>
          <a:p>
            <a:r>
              <a:rPr lang="en-US" dirty="0" smtClean="0"/>
              <a:t>Consultant Opportunities in Patent Law</a:t>
            </a:r>
          </a:p>
          <a:p>
            <a:r>
              <a:rPr lang="en-US" dirty="0" smtClean="0"/>
              <a:t>Working for Lawyers: Why Scientists and Engineers succeed as Technical Advisors and Experts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a:t>
            </a:r>
            <a:r>
              <a:rPr lang="en-US" dirty="0" smtClean="0"/>
              <a:t>Courts</a:t>
            </a:r>
            <a:endParaRPr lang="en-US" dirty="0"/>
          </a:p>
        </p:txBody>
      </p:sp>
      <p:sp>
        <p:nvSpPr>
          <p:cNvPr id="19" name="Content Placeholder 18"/>
          <p:cNvSpPr>
            <a:spLocks noGrp="1"/>
          </p:cNvSpPr>
          <p:nvPr>
            <p:ph idx="1"/>
          </p:nvPr>
        </p:nvSpPr>
        <p:spPr>
          <a:xfrm>
            <a:off x="3810000" y="3124200"/>
            <a:ext cx="3657600" cy="2392363"/>
          </a:xfrm>
        </p:spPr>
        <p:txBody>
          <a:bodyPr>
            <a:normAutofit/>
          </a:bodyPr>
          <a:lstStyle/>
          <a:p>
            <a:pPr>
              <a:buNone/>
            </a:pPr>
            <a:r>
              <a:rPr lang="en-US" sz="2800" dirty="0" smtClean="0"/>
              <a:t>US Court of Appeals for the Federal Circuit</a:t>
            </a:r>
            <a:endParaRPr lang="en-US" dirty="0"/>
          </a:p>
        </p:txBody>
      </p:sp>
      <p:sp>
        <p:nvSpPr>
          <p:cNvPr id="5" name="Isosceles Triangle 4"/>
          <p:cNvSpPr/>
          <p:nvPr/>
        </p:nvSpPr>
        <p:spPr>
          <a:xfrm>
            <a:off x="762000" y="2133600"/>
            <a:ext cx="3429000" cy="304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914400" y="2133600"/>
            <a:ext cx="3124200" cy="27432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1905000" y="2133600"/>
            <a:ext cx="1143000" cy="990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05000" y="5562600"/>
            <a:ext cx="1212511" cy="830997"/>
          </a:xfrm>
          <a:prstGeom prst="rect">
            <a:avLst/>
          </a:prstGeom>
          <a:noFill/>
        </p:spPr>
        <p:txBody>
          <a:bodyPr wrap="none" rtlCol="0">
            <a:spAutoFit/>
          </a:bodyPr>
          <a:lstStyle/>
          <a:p>
            <a:r>
              <a:rPr lang="en-US" sz="4800" dirty="0" smtClean="0"/>
              <a:t>USA</a:t>
            </a:r>
            <a:endParaRPr lang="en-US" sz="4800" dirty="0"/>
          </a:p>
        </p:txBody>
      </p:sp>
      <p:sp>
        <p:nvSpPr>
          <p:cNvPr id="9" name="Rectangle 8"/>
          <p:cNvSpPr/>
          <p:nvPr/>
        </p:nvSpPr>
        <p:spPr>
          <a:xfrm>
            <a:off x="3276600" y="2209800"/>
            <a:ext cx="2864951" cy="523220"/>
          </a:xfrm>
          <a:prstGeom prst="rect">
            <a:avLst/>
          </a:prstGeom>
        </p:spPr>
        <p:txBody>
          <a:bodyPr wrap="none">
            <a:spAutoFit/>
          </a:bodyPr>
          <a:lstStyle/>
          <a:p>
            <a:r>
              <a:rPr lang="en-US" sz="2800" dirty="0" smtClean="0"/>
              <a:t>US Supreme Court</a:t>
            </a:r>
          </a:p>
        </p:txBody>
      </p:sp>
      <p:sp>
        <p:nvSpPr>
          <p:cNvPr id="10" name="Rectangle 9"/>
          <p:cNvSpPr/>
          <p:nvPr/>
        </p:nvSpPr>
        <p:spPr>
          <a:xfrm>
            <a:off x="4343400" y="4572000"/>
            <a:ext cx="4572000" cy="800219"/>
          </a:xfrm>
          <a:prstGeom prst="rect">
            <a:avLst/>
          </a:prstGeom>
        </p:spPr>
        <p:txBody>
          <a:bodyPr>
            <a:spAutoFit/>
          </a:bodyPr>
          <a:lstStyle/>
          <a:p>
            <a:r>
              <a:rPr lang="en-US" sz="2800" dirty="0" smtClean="0"/>
              <a:t>District Courts</a:t>
            </a:r>
          </a:p>
          <a:p>
            <a:pPr lvl="1"/>
            <a:r>
              <a:rPr lang="en-US" dirty="0" smtClean="0"/>
              <a:t>94 districts</a:t>
            </a:r>
          </a:p>
        </p:txBody>
      </p:sp>
      <p:sp>
        <p:nvSpPr>
          <p:cNvPr id="12" name="TextBox 11"/>
          <p:cNvSpPr txBox="1"/>
          <p:nvPr/>
        </p:nvSpPr>
        <p:spPr>
          <a:xfrm>
            <a:off x="6096000" y="1905000"/>
            <a:ext cx="2141099" cy="369332"/>
          </a:xfrm>
          <a:prstGeom prst="rect">
            <a:avLst/>
          </a:prstGeom>
          <a:noFill/>
        </p:spPr>
        <p:txBody>
          <a:bodyPr wrap="none" rtlCol="0">
            <a:spAutoFit/>
          </a:bodyPr>
          <a:lstStyle/>
          <a:p>
            <a:r>
              <a:rPr lang="en-US" dirty="0" smtClean="0"/>
              <a:t>Too few patent cases</a:t>
            </a:r>
            <a:endParaRPr lang="en-US" dirty="0"/>
          </a:p>
        </p:txBody>
      </p:sp>
      <p:sp>
        <p:nvSpPr>
          <p:cNvPr id="13" name="TextBox 12"/>
          <p:cNvSpPr txBox="1"/>
          <p:nvPr/>
        </p:nvSpPr>
        <p:spPr>
          <a:xfrm>
            <a:off x="5486400" y="5867400"/>
            <a:ext cx="2313647" cy="369332"/>
          </a:xfrm>
          <a:prstGeom prst="rect">
            <a:avLst/>
          </a:prstGeom>
          <a:noFill/>
        </p:spPr>
        <p:txBody>
          <a:bodyPr wrap="none" rtlCol="0">
            <a:spAutoFit/>
          </a:bodyPr>
          <a:lstStyle/>
          <a:p>
            <a:r>
              <a:rPr lang="en-US" dirty="0" smtClean="0"/>
              <a:t>Too many patent cases</a:t>
            </a:r>
          </a:p>
        </p:txBody>
      </p:sp>
    </p:spTree>
  </p:cSld>
  <p:clrMapOvr>
    <a:masterClrMapping/>
  </p:clrMapOvr>
  <p:transition>
    <p:fade/>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advTm="50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advTm="500"/>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advTm="500"/>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advTm="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Court of Appeals for the Federal Circuit</a:t>
            </a:r>
            <a:endParaRPr lang="en-US" dirty="0"/>
          </a:p>
        </p:txBody>
      </p:sp>
      <p:pic>
        <p:nvPicPr>
          <p:cNvPr id="1026" name="Picture 2" descr="https://upload.wikimedia.org/wikipedia/commons/8/84/Active_and_senior_judges_of_the_Federal_Circuit_2016.jpg"/>
          <p:cNvPicPr>
            <a:picLocks noChangeAspect="1" noChangeArrowheads="1"/>
          </p:cNvPicPr>
          <p:nvPr/>
        </p:nvPicPr>
        <p:blipFill>
          <a:blip r:embed="rId2" cstate="print"/>
          <a:srcRect/>
          <a:stretch>
            <a:fillRect/>
          </a:stretch>
        </p:blipFill>
        <p:spPr bwMode="auto">
          <a:xfrm>
            <a:off x="1066800" y="1600200"/>
            <a:ext cx="7086600" cy="4724401"/>
          </a:xfrm>
          <a:prstGeom prst="rect">
            <a:avLst/>
          </a:prstGeom>
          <a:noFill/>
        </p:spPr>
      </p:pic>
    </p:spTree>
  </p:cSld>
  <p:clrMapOvr>
    <a:masterClrMapping/>
  </p:clrMapOvr>
  <p:transition>
    <p:fad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advTm="500"/>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Tree>
  </p:cSld>
  <p:clrMapOvr>
    <a:masterClrMapping/>
  </p:clrMapOvr>
  <p:transition advTm="500"/>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1" name="TextBox 10"/>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20"/>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6" name="TextBox 25"/>
          <p:cNvSpPr txBox="1"/>
          <p:nvPr/>
        </p:nvSpPr>
        <p:spPr>
          <a:xfrm>
            <a:off x="7162800" y="1905000"/>
            <a:ext cx="15981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Bankruptcy</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6" name="TextBox 25"/>
          <p:cNvSpPr txBox="1"/>
          <p:nvPr/>
        </p:nvSpPr>
        <p:spPr>
          <a:xfrm>
            <a:off x="7162800" y="1905000"/>
            <a:ext cx="15981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Bankruptcy</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0" name="TextBox 29"/>
          <p:cNvSpPr txBox="1"/>
          <p:nvPr/>
        </p:nvSpPr>
        <p:spPr>
          <a:xfrm>
            <a:off x="3733800" y="4038600"/>
            <a:ext cx="2196307"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Product Liability</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6" name="TextBox 25"/>
          <p:cNvSpPr txBox="1"/>
          <p:nvPr/>
        </p:nvSpPr>
        <p:spPr>
          <a:xfrm>
            <a:off x="7162800" y="1905000"/>
            <a:ext cx="15981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Bankruptcy</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30" name="TextBox 29"/>
          <p:cNvSpPr txBox="1"/>
          <p:nvPr/>
        </p:nvSpPr>
        <p:spPr>
          <a:xfrm>
            <a:off x="3733800" y="4038600"/>
            <a:ext cx="2196307"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Product Liability</a:t>
            </a:r>
            <a:endParaRPr lang="en-US" sz="2400" dirty="0"/>
          </a:p>
        </p:txBody>
      </p:sp>
      <p:sp>
        <p:nvSpPr>
          <p:cNvPr id="31" name="TextBox 30"/>
          <p:cNvSpPr txBox="1"/>
          <p:nvPr/>
        </p:nvSpPr>
        <p:spPr>
          <a:xfrm>
            <a:off x="304800" y="2286000"/>
            <a:ext cx="192584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Human Rights</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500"/>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6" name="TextBox 25"/>
          <p:cNvSpPr txBox="1"/>
          <p:nvPr/>
        </p:nvSpPr>
        <p:spPr>
          <a:xfrm>
            <a:off x="7162800" y="1905000"/>
            <a:ext cx="15981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Bankruptcy</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29" name="TextBox 28"/>
          <p:cNvSpPr txBox="1"/>
          <p:nvPr/>
        </p:nvSpPr>
        <p:spPr>
          <a:xfrm>
            <a:off x="2895600" y="2438400"/>
            <a:ext cx="200336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Environmental</a:t>
            </a:r>
            <a:endParaRPr lang="en-US" sz="2400" dirty="0"/>
          </a:p>
        </p:txBody>
      </p:sp>
      <p:sp>
        <p:nvSpPr>
          <p:cNvPr id="30" name="TextBox 29"/>
          <p:cNvSpPr txBox="1"/>
          <p:nvPr/>
        </p:nvSpPr>
        <p:spPr>
          <a:xfrm>
            <a:off x="3733800" y="4038600"/>
            <a:ext cx="2196307"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Product Liability</a:t>
            </a:r>
            <a:endParaRPr lang="en-US" sz="2400" dirty="0"/>
          </a:p>
        </p:txBody>
      </p:sp>
      <p:sp>
        <p:nvSpPr>
          <p:cNvPr id="31" name="TextBox 30"/>
          <p:cNvSpPr txBox="1"/>
          <p:nvPr/>
        </p:nvSpPr>
        <p:spPr>
          <a:xfrm>
            <a:off x="304800" y="2286000"/>
            <a:ext cx="192584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Human Rights</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advTm="1000"/>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6" name="TextBox 25"/>
          <p:cNvSpPr txBox="1"/>
          <p:nvPr/>
        </p:nvSpPr>
        <p:spPr>
          <a:xfrm>
            <a:off x="7162800" y="1905000"/>
            <a:ext cx="15981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Bankruptcy</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29" name="TextBox 28"/>
          <p:cNvSpPr txBox="1"/>
          <p:nvPr/>
        </p:nvSpPr>
        <p:spPr>
          <a:xfrm>
            <a:off x="2895600" y="2438400"/>
            <a:ext cx="200336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Environmental</a:t>
            </a:r>
            <a:endParaRPr lang="en-US" sz="2400" dirty="0"/>
          </a:p>
        </p:txBody>
      </p:sp>
      <p:sp>
        <p:nvSpPr>
          <p:cNvPr id="30" name="TextBox 29"/>
          <p:cNvSpPr txBox="1"/>
          <p:nvPr/>
        </p:nvSpPr>
        <p:spPr>
          <a:xfrm>
            <a:off x="3733800" y="4038600"/>
            <a:ext cx="2196307"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Product Liability</a:t>
            </a:r>
            <a:endParaRPr lang="en-US" sz="2400" dirty="0"/>
          </a:p>
        </p:txBody>
      </p:sp>
      <p:sp>
        <p:nvSpPr>
          <p:cNvPr id="31" name="TextBox 30"/>
          <p:cNvSpPr txBox="1"/>
          <p:nvPr/>
        </p:nvSpPr>
        <p:spPr>
          <a:xfrm>
            <a:off x="304800" y="2286000"/>
            <a:ext cx="192584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Human Rights</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4" name="TextBox 33"/>
          <p:cNvSpPr txBox="1"/>
          <p:nvPr/>
        </p:nvSpPr>
        <p:spPr>
          <a:xfrm>
            <a:off x="6400800" y="3429000"/>
            <a:ext cx="1311898"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National </a:t>
            </a:r>
          </a:p>
          <a:p>
            <a:r>
              <a:rPr lang="en-US" sz="2400" dirty="0" smtClean="0"/>
              <a:t>Security</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163" y="2362200"/>
            <a:ext cx="7892418" cy="2308324"/>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7200" dirty="0" smtClean="0"/>
              <a:t>Tips on How to Deal </a:t>
            </a:r>
          </a:p>
          <a:p>
            <a:pPr algn="ctr"/>
            <a:r>
              <a:rPr lang="en-US" sz="7200" dirty="0" smtClean="0"/>
              <a:t>with Lawyers</a:t>
            </a:r>
          </a:p>
        </p:txBody>
      </p:sp>
    </p:spTree>
  </p:cSld>
  <p:clrMapOvr>
    <a:masterClrMapping/>
  </p:clrMapOvr>
  <p:transition>
    <p:dissolv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ime is money"/>
          <p:cNvPicPr>
            <a:picLocks noChangeAspect="1" noChangeArrowheads="1"/>
          </p:cNvPicPr>
          <p:nvPr/>
        </p:nvPicPr>
        <p:blipFill>
          <a:blip r:embed="rId2" cstate="print"/>
          <a:srcRect/>
          <a:stretch>
            <a:fillRect/>
          </a:stretch>
        </p:blipFill>
        <p:spPr bwMode="auto">
          <a:xfrm>
            <a:off x="1600200" y="1447800"/>
            <a:ext cx="5791200" cy="2606040"/>
          </a:xfrm>
          <a:prstGeom prst="rect">
            <a:avLst/>
          </a:prstGeom>
          <a:noFill/>
        </p:spPr>
      </p:pic>
      <p:sp>
        <p:nvSpPr>
          <p:cNvPr id="4" name="Title 3"/>
          <p:cNvSpPr>
            <a:spLocks noGrp="1"/>
          </p:cNvSpPr>
          <p:nvPr>
            <p:ph type="title"/>
          </p:nvPr>
        </p:nvSpPr>
        <p:spPr/>
        <p:txBody>
          <a:bodyPr/>
          <a:lstStyle/>
          <a:p>
            <a:r>
              <a:rPr lang="en-US" dirty="0" smtClean="0"/>
              <a:t>Tip 1</a:t>
            </a:r>
            <a:endParaRPr lang="en-US" dirty="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ime is money"/>
          <p:cNvPicPr>
            <a:picLocks noChangeAspect="1" noChangeArrowheads="1"/>
          </p:cNvPicPr>
          <p:nvPr/>
        </p:nvPicPr>
        <p:blipFill>
          <a:blip r:embed="rId2" cstate="print"/>
          <a:srcRect/>
          <a:stretch>
            <a:fillRect/>
          </a:stretch>
        </p:blipFill>
        <p:spPr bwMode="auto">
          <a:xfrm>
            <a:off x="1600200" y="1447800"/>
            <a:ext cx="5791200" cy="2606040"/>
          </a:xfrm>
          <a:prstGeom prst="rect">
            <a:avLst/>
          </a:prstGeom>
          <a:noFill/>
        </p:spPr>
      </p:pic>
      <p:sp>
        <p:nvSpPr>
          <p:cNvPr id="4" name="Title 3"/>
          <p:cNvSpPr>
            <a:spLocks noGrp="1"/>
          </p:cNvSpPr>
          <p:nvPr>
            <p:ph type="title"/>
          </p:nvPr>
        </p:nvSpPr>
        <p:spPr/>
        <p:txBody>
          <a:bodyPr/>
          <a:lstStyle/>
          <a:p>
            <a:r>
              <a:rPr lang="en-US" dirty="0" smtClean="0"/>
              <a:t>Tip 1</a:t>
            </a:r>
            <a:endParaRPr lang="en-US" dirty="0"/>
          </a:p>
        </p:txBody>
      </p:sp>
      <p:pic>
        <p:nvPicPr>
          <p:cNvPr id="209922" name="Picture 2" descr="Image result for calendar clipart"/>
          <p:cNvPicPr>
            <a:picLocks noChangeAspect="1" noChangeArrowheads="1"/>
          </p:cNvPicPr>
          <p:nvPr/>
        </p:nvPicPr>
        <p:blipFill>
          <a:blip r:embed="rId3" cstate="print"/>
          <a:srcRect/>
          <a:stretch>
            <a:fillRect/>
          </a:stretch>
        </p:blipFill>
        <p:spPr bwMode="auto">
          <a:xfrm>
            <a:off x="1981200" y="4648200"/>
            <a:ext cx="2438400" cy="1463041"/>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1" name="TextBox 10"/>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pic>
        <p:nvPicPr>
          <p:cNvPr id="12" name="Picture 2" descr="C:\Users\pdmlynek\AppData\Local\Microsoft\Windows\Temporary Internet Files\Content.IE5\YR4J8OUD\MC900024377[1].wmf"/>
          <p:cNvPicPr>
            <a:picLocks noChangeAspect="1" noChangeArrowheads="1"/>
          </p:cNvPicPr>
          <p:nvPr/>
        </p:nvPicPr>
        <p:blipFill>
          <a:blip r:embed="rId2" cstate="print"/>
          <a:srcRect/>
          <a:stretch>
            <a:fillRect/>
          </a:stretch>
        </p:blipFill>
        <p:spPr bwMode="auto">
          <a:xfrm>
            <a:off x="609600" y="3962400"/>
            <a:ext cx="1150572" cy="1189990"/>
          </a:xfrm>
          <a:prstGeom prst="rect">
            <a:avLst/>
          </a:prstGeom>
          <a:noFill/>
        </p:spPr>
      </p:pic>
      <p:pic>
        <p:nvPicPr>
          <p:cNvPr id="13" name="Picture 9" descr="C:\Users\pdmlynek\AppData\Local\Microsoft\Windows\Temporary Internet Files\Content.IE5\YR4J8OUD\MC900031051[1].wmf"/>
          <p:cNvPicPr>
            <a:picLocks noChangeAspect="1" noChangeArrowheads="1"/>
          </p:cNvPicPr>
          <p:nvPr/>
        </p:nvPicPr>
        <p:blipFill>
          <a:blip r:embed="rId3" cstate="print"/>
          <a:srcRect/>
          <a:stretch>
            <a:fillRect/>
          </a:stretch>
        </p:blipFill>
        <p:spPr bwMode="auto">
          <a:xfrm>
            <a:off x="2438400" y="4038600"/>
            <a:ext cx="1197907" cy="1051059"/>
          </a:xfrm>
          <a:prstGeom prst="rect">
            <a:avLst/>
          </a:prstGeom>
          <a:noFill/>
        </p:spPr>
      </p:pic>
      <p:pic>
        <p:nvPicPr>
          <p:cNvPr id="14" name="Picture 4" descr="C:\Users\pdmlynek\AppData\Local\Microsoft\Windows\Temporary Internet Files\Content.IE5\73M6KCD9\MC900311176[1].wmf"/>
          <p:cNvPicPr>
            <a:picLocks noChangeAspect="1" noChangeArrowheads="1"/>
          </p:cNvPicPr>
          <p:nvPr/>
        </p:nvPicPr>
        <p:blipFill>
          <a:blip r:embed="rId4" cstate="print"/>
          <a:srcRect/>
          <a:stretch>
            <a:fillRect/>
          </a:stretch>
        </p:blipFill>
        <p:spPr bwMode="auto">
          <a:xfrm>
            <a:off x="4114800" y="3962400"/>
            <a:ext cx="1186947" cy="1073366"/>
          </a:xfrm>
          <a:prstGeom prst="rect">
            <a:avLst/>
          </a:prstGeom>
          <a:noFill/>
        </p:spPr>
      </p:pic>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ime is money"/>
          <p:cNvPicPr>
            <a:picLocks noChangeAspect="1" noChangeArrowheads="1"/>
          </p:cNvPicPr>
          <p:nvPr/>
        </p:nvPicPr>
        <p:blipFill>
          <a:blip r:embed="rId2" cstate="print"/>
          <a:srcRect/>
          <a:stretch>
            <a:fillRect/>
          </a:stretch>
        </p:blipFill>
        <p:spPr bwMode="auto">
          <a:xfrm>
            <a:off x="1600200" y="1447800"/>
            <a:ext cx="5791200" cy="2606040"/>
          </a:xfrm>
          <a:prstGeom prst="rect">
            <a:avLst/>
          </a:prstGeom>
          <a:noFill/>
        </p:spPr>
      </p:pic>
      <p:sp>
        <p:nvSpPr>
          <p:cNvPr id="4" name="Title 3"/>
          <p:cNvSpPr>
            <a:spLocks noGrp="1"/>
          </p:cNvSpPr>
          <p:nvPr>
            <p:ph type="title"/>
          </p:nvPr>
        </p:nvSpPr>
        <p:spPr/>
        <p:txBody>
          <a:bodyPr/>
          <a:lstStyle/>
          <a:p>
            <a:r>
              <a:rPr lang="en-US" dirty="0" smtClean="0"/>
              <a:t>Tip 1</a:t>
            </a:r>
            <a:endParaRPr lang="en-US" dirty="0"/>
          </a:p>
        </p:txBody>
      </p:sp>
      <p:pic>
        <p:nvPicPr>
          <p:cNvPr id="209924" name="Picture 4" descr="Image result for stopwatch clipart"/>
          <p:cNvPicPr>
            <a:picLocks noChangeAspect="1" noChangeArrowheads="1"/>
          </p:cNvPicPr>
          <p:nvPr/>
        </p:nvPicPr>
        <p:blipFill>
          <a:blip r:embed="rId3" cstate="print"/>
          <a:srcRect/>
          <a:stretch>
            <a:fillRect/>
          </a:stretch>
        </p:blipFill>
        <p:spPr bwMode="auto">
          <a:xfrm>
            <a:off x="5105400" y="4038600"/>
            <a:ext cx="2286000" cy="2286001"/>
          </a:xfrm>
          <a:prstGeom prst="rect">
            <a:avLst/>
          </a:prstGeom>
          <a:noFill/>
        </p:spPr>
      </p:pic>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ime is money"/>
          <p:cNvPicPr>
            <a:picLocks noChangeAspect="1" noChangeArrowheads="1"/>
          </p:cNvPicPr>
          <p:nvPr/>
        </p:nvPicPr>
        <p:blipFill>
          <a:blip r:embed="rId2" cstate="print"/>
          <a:srcRect/>
          <a:stretch>
            <a:fillRect/>
          </a:stretch>
        </p:blipFill>
        <p:spPr bwMode="auto">
          <a:xfrm>
            <a:off x="1600200" y="1447800"/>
            <a:ext cx="5791200" cy="2606040"/>
          </a:xfrm>
          <a:prstGeom prst="rect">
            <a:avLst/>
          </a:prstGeom>
          <a:noFill/>
        </p:spPr>
      </p:pic>
      <p:sp>
        <p:nvSpPr>
          <p:cNvPr id="4" name="Title 3"/>
          <p:cNvSpPr>
            <a:spLocks noGrp="1"/>
          </p:cNvSpPr>
          <p:nvPr>
            <p:ph type="title"/>
          </p:nvPr>
        </p:nvSpPr>
        <p:spPr/>
        <p:txBody>
          <a:bodyPr/>
          <a:lstStyle/>
          <a:p>
            <a:r>
              <a:rPr lang="en-US" dirty="0" smtClean="0"/>
              <a:t>Tip 1</a:t>
            </a:r>
            <a:endParaRPr lang="en-US" dirty="0"/>
          </a:p>
        </p:txBody>
      </p:sp>
      <p:pic>
        <p:nvPicPr>
          <p:cNvPr id="209922" name="Picture 2" descr="Image result for calendar clipart"/>
          <p:cNvPicPr>
            <a:picLocks noChangeAspect="1" noChangeArrowheads="1"/>
          </p:cNvPicPr>
          <p:nvPr/>
        </p:nvPicPr>
        <p:blipFill>
          <a:blip r:embed="rId3" cstate="print"/>
          <a:srcRect/>
          <a:stretch>
            <a:fillRect/>
          </a:stretch>
        </p:blipFill>
        <p:spPr bwMode="auto">
          <a:xfrm>
            <a:off x="1981200" y="4648200"/>
            <a:ext cx="2438400" cy="1463041"/>
          </a:xfrm>
          <a:prstGeom prst="rect">
            <a:avLst/>
          </a:prstGeom>
          <a:noFill/>
        </p:spPr>
      </p:pic>
      <p:pic>
        <p:nvPicPr>
          <p:cNvPr id="209924" name="Picture 4" descr="Image result for stopwatch clipart"/>
          <p:cNvPicPr>
            <a:picLocks noChangeAspect="1" noChangeArrowheads="1"/>
          </p:cNvPicPr>
          <p:nvPr/>
        </p:nvPicPr>
        <p:blipFill>
          <a:blip r:embed="rId4" cstate="print"/>
          <a:srcRect/>
          <a:stretch>
            <a:fillRect/>
          </a:stretch>
        </p:blipFill>
        <p:spPr bwMode="auto">
          <a:xfrm>
            <a:off x="5105400" y="4038600"/>
            <a:ext cx="2286000" cy="2286001"/>
          </a:xfrm>
          <a:prstGeom prst="rect">
            <a:avLst/>
          </a:prstGeom>
          <a:noFill/>
        </p:spPr>
      </p:pic>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 2</a:t>
            </a:r>
            <a:endParaRPr lang="en-US" dirty="0"/>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 2</a:t>
            </a:r>
            <a:endParaRPr lang="en-US" dirty="0"/>
          </a:p>
        </p:txBody>
      </p:sp>
      <p:pic>
        <p:nvPicPr>
          <p:cNvPr id="208900" name="Picture 4" descr="http://freedomradio91.com/wp-content/uploads/2016/05/Article-Conflict-of-Interest.jpg"/>
          <p:cNvPicPr>
            <a:picLocks noChangeAspect="1" noChangeArrowheads="1"/>
          </p:cNvPicPr>
          <p:nvPr/>
        </p:nvPicPr>
        <p:blipFill>
          <a:blip r:embed="rId2" cstate="print"/>
          <a:srcRect/>
          <a:stretch>
            <a:fillRect/>
          </a:stretch>
        </p:blipFill>
        <p:spPr bwMode="auto">
          <a:xfrm>
            <a:off x="1295400" y="1752600"/>
            <a:ext cx="6248400" cy="2667000"/>
          </a:xfrm>
          <a:prstGeom prst="rect">
            <a:avLst/>
          </a:prstGeom>
          <a:noFill/>
        </p:spPr>
      </p:pic>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 2</a:t>
            </a:r>
            <a:endParaRPr lang="en-US" dirty="0"/>
          </a:p>
        </p:txBody>
      </p:sp>
      <p:sp>
        <p:nvSpPr>
          <p:cNvPr id="7" name="Content Placeholder 6"/>
          <p:cNvSpPr>
            <a:spLocks noGrp="1"/>
          </p:cNvSpPr>
          <p:nvPr>
            <p:ph idx="1"/>
          </p:nvPr>
        </p:nvSpPr>
        <p:spPr>
          <a:xfrm>
            <a:off x="2133600" y="4953000"/>
            <a:ext cx="6553200" cy="1447800"/>
          </a:xfrm>
        </p:spPr>
        <p:txBody>
          <a:bodyPr/>
          <a:lstStyle/>
          <a:p>
            <a:r>
              <a:rPr lang="en-US" dirty="0" smtClean="0"/>
              <a:t>Avoid Conflict of Interest</a:t>
            </a:r>
          </a:p>
          <a:p>
            <a:r>
              <a:rPr lang="en-US" dirty="0" smtClean="0"/>
              <a:t>Address Conflict of Interest </a:t>
            </a:r>
            <a:endParaRPr lang="en-US" dirty="0"/>
          </a:p>
        </p:txBody>
      </p:sp>
      <p:pic>
        <p:nvPicPr>
          <p:cNvPr id="208900" name="Picture 4" descr="http://freedomradio91.com/wp-content/uploads/2016/05/Article-Conflict-of-Interest.jpg"/>
          <p:cNvPicPr>
            <a:picLocks noChangeAspect="1" noChangeArrowheads="1"/>
          </p:cNvPicPr>
          <p:nvPr/>
        </p:nvPicPr>
        <p:blipFill>
          <a:blip r:embed="rId2" cstate="print"/>
          <a:srcRect/>
          <a:stretch>
            <a:fillRect/>
          </a:stretch>
        </p:blipFill>
        <p:spPr bwMode="auto">
          <a:xfrm>
            <a:off x="1295400" y="1752600"/>
            <a:ext cx="6248400" cy="2667000"/>
          </a:xfrm>
          <a:prstGeom prst="rect">
            <a:avLst/>
          </a:prstGeom>
          <a:noFill/>
        </p:spPr>
      </p:pic>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3</a:t>
            </a:r>
            <a:endParaRPr lang="en-US" dirty="0"/>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3</a:t>
            </a:r>
            <a:endParaRPr lang="en-US" dirty="0"/>
          </a:p>
        </p:txBody>
      </p:sp>
      <p:pic>
        <p:nvPicPr>
          <p:cNvPr id="222212" name="Picture 4" descr="Image result for scientist"/>
          <p:cNvPicPr>
            <a:picLocks noChangeAspect="1" noChangeArrowheads="1"/>
          </p:cNvPicPr>
          <p:nvPr/>
        </p:nvPicPr>
        <p:blipFill>
          <a:blip r:embed="rId2" cstate="print"/>
          <a:srcRect/>
          <a:stretch>
            <a:fillRect/>
          </a:stretch>
        </p:blipFill>
        <p:spPr bwMode="auto">
          <a:xfrm>
            <a:off x="2057400" y="1286539"/>
            <a:ext cx="1600200" cy="2530549"/>
          </a:xfrm>
          <a:prstGeom prst="rect">
            <a:avLst/>
          </a:prstGeom>
          <a:noFill/>
        </p:spPr>
      </p:pic>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3</a:t>
            </a:r>
            <a:endParaRPr lang="en-US" dirty="0"/>
          </a:p>
        </p:txBody>
      </p:sp>
      <p:pic>
        <p:nvPicPr>
          <p:cNvPr id="222212" name="Picture 4" descr="Image result for scientist"/>
          <p:cNvPicPr>
            <a:picLocks noChangeAspect="1" noChangeArrowheads="1"/>
          </p:cNvPicPr>
          <p:nvPr/>
        </p:nvPicPr>
        <p:blipFill>
          <a:blip r:embed="rId2" cstate="print"/>
          <a:srcRect/>
          <a:stretch>
            <a:fillRect/>
          </a:stretch>
        </p:blipFill>
        <p:spPr bwMode="auto">
          <a:xfrm>
            <a:off x="2057400" y="1286539"/>
            <a:ext cx="1600200" cy="2530549"/>
          </a:xfrm>
          <a:prstGeom prst="rect">
            <a:avLst/>
          </a:prstGeom>
          <a:noFill/>
        </p:spPr>
      </p:pic>
      <p:pic>
        <p:nvPicPr>
          <p:cNvPr id="13" name="Picture 4" descr="Image result for scientist"/>
          <p:cNvPicPr>
            <a:picLocks noChangeAspect="1" noChangeArrowheads="1"/>
          </p:cNvPicPr>
          <p:nvPr/>
        </p:nvPicPr>
        <p:blipFill>
          <a:blip r:embed="rId2" cstate="print"/>
          <a:srcRect/>
          <a:stretch>
            <a:fillRect/>
          </a:stretch>
        </p:blipFill>
        <p:spPr bwMode="auto">
          <a:xfrm>
            <a:off x="5181600" y="1295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3</a:t>
            </a:r>
            <a:endParaRPr lang="en-US" dirty="0"/>
          </a:p>
        </p:txBody>
      </p:sp>
      <p:pic>
        <p:nvPicPr>
          <p:cNvPr id="222212" name="Picture 4" descr="Image result for scientist"/>
          <p:cNvPicPr>
            <a:picLocks noChangeAspect="1" noChangeArrowheads="1"/>
          </p:cNvPicPr>
          <p:nvPr/>
        </p:nvPicPr>
        <p:blipFill>
          <a:blip r:embed="rId2" cstate="print"/>
          <a:srcRect/>
          <a:stretch>
            <a:fillRect/>
          </a:stretch>
        </p:blipFill>
        <p:spPr bwMode="auto">
          <a:xfrm>
            <a:off x="2057400" y="1286539"/>
            <a:ext cx="1600200" cy="2530549"/>
          </a:xfrm>
          <a:prstGeom prst="rect">
            <a:avLst/>
          </a:prstGeom>
          <a:noFill/>
        </p:spPr>
      </p:pic>
      <p:pic>
        <p:nvPicPr>
          <p:cNvPr id="222216" name="Picture 8" descr="Image result for money"/>
          <p:cNvPicPr>
            <a:picLocks noChangeAspect="1" noChangeArrowheads="1"/>
          </p:cNvPicPr>
          <p:nvPr/>
        </p:nvPicPr>
        <p:blipFill>
          <a:blip r:embed="rId3" cstate="print"/>
          <a:srcRect/>
          <a:stretch>
            <a:fillRect/>
          </a:stretch>
        </p:blipFill>
        <p:spPr bwMode="auto">
          <a:xfrm>
            <a:off x="2362200" y="3962400"/>
            <a:ext cx="1295400" cy="1295400"/>
          </a:xfrm>
          <a:prstGeom prst="rect">
            <a:avLst/>
          </a:prstGeom>
          <a:noFill/>
        </p:spPr>
      </p:pic>
      <p:pic>
        <p:nvPicPr>
          <p:cNvPr id="10" name="Picture 8" descr="Image result for money"/>
          <p:cNvPicPr>
            <a:picLocks noChangeAspect="1" noChangeArrowheads="1"/>
          </p:cNvPicPr>
          <p:nvPr/>
        </p:nvPicPr>
        <p:blipFill>
          <a:blip r:embed="rId3" cstate="print"/>
          <a:srcRect/>
          <a:stretch>
            <a:fillRect/>
          </a:stretch>
        </p:blipFill>
        <p:spPr bwMode="auto">
          <a:xfrm>
            <a:off x="5562600" y="4343400"/>
            <a:ext cx="1295400" cy="1295400"/>
          </a:xfrm>
          <a:prstGeom prst="rect">
            <a:avLst/>
          </a:prstGeom>
          <a:noFill/>
        </p:spPr>
      </p:pic>
      <p:pic>
        <p:nvPicPr>
          <p:cNvPr id="11" name="Picture 8" descr="Image result for money"/>
          <p:cNvPicPr>
            <a:picLocks noChangeAspect="1" noChangeArrowheads="1"/>
          </p:cNvPicPr>
          <p:nvPr/>
        </p:nvPicPr>
        <p:blipFill>
          <a:blip r:embed="rId3" cstate="print"/>
          <a:srcRect/>
          <a:stretch>
            <a:fillRect/>
          </a:stretch>
        </p:blipFill>
        <p:spPr bwMode="auto">
          <a:xfrm>
            <a:off x="5562600" y="4114800"/>
            <a:ext cx="1295400" cy="1295400"/>
          </a:xfrm>
          <a:prstGeom prst="rect">
            <a:avLst/>
          </a:prstGeom>
          <a:noFill/>
        </p:spPr>
      </p:pic>
      <p:pic>
        <p:nvPicPr>
          <p:cNvPr id="12" name="Picture 8" descr="Image result for money"/>
          <p:cNvPicPr>
            <a:picLocks noChangeAspect="1" noChangeArrowheads="1"/>
          </p:cNvPicPr>
          <p:nvPr/>
        </p:nvPicPr>
        <p:blipFill>
          <a:blip r:embed="rId3" cstate="print"/>
          <a:srcRect/>
          <a:stretch>
            <a:fillRect/>
          </a:stretch>
        </p:blipFill>
        <p:spPr bwMode="auto">
          <a:xfrm>
            <a:off x="5562600" y="3886200"/>
            <a:ext cx="1295400" cy="1295400"/>
          </a:xfrm>
          <a:prstGeom prst="rect">
            <a:avLst/>
          </a:prstGeom>
          <a:noFill/>
        </p:spPr>
      </p:pic>
      <p:pic>
        <p:nvPicPr>
          <p:cNvPr id="13" name="Picture 4" descr="Image result for scientist"/>
          <p:cNvPicPr>
            <a:picLocks noChangeAspect="1" noChangeArrowheads="1"/>
          </p:cNvPicPr>
          <p:nvPr/>
        </p:nvPicPr>
        <p:blipFill>
          <a:blip r:embed="rId2" cstate="print"/>
          <a:srcRect/>
          <a:stretch>
            <a:fillRect/>
          </a:stretch>
        </p:blipFill>
        <p:spPr bwMode="auto">
          <a:xfrm>
            <a:off x="5181600" y="1295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3</a:t>
            </a:r>
            <a:endParaRPr lang="en-US" dirty="0"/>
          </a:p>
        </p:txBody>
      </p:sp>
      <p:pic>
        <p:nvPicPr>
          <p:cNvPr id="222212" name="Picture 4" descr="Image result for scientist"/>
          <p:cNvPicPr>
            <a:picLocks noChangeAspect="1" noChangeArrowheads="1"/>
          </p:cNvPicPr>
          <p:nvPr/>
        </p:nvPicPr>
        <p:blipFill>
          <a:blip r:embed="rId2" cstate="print"/>
          <a:srcRect/>
          <a:stretch>
            <a:fillRect/>
          </a:stretch>
        </p:blipFill>
        <p:spPr bwMode="auto">
          <a:xfrm>
            <a:off x="2057400" y="1286539"/>
            <a:ext cx="1600200" cy="2530549"/>
          </a:xfrm>
          <a:prstGeom prst="rect">
            <a:avLst/>
          </a:prstGeom>
          <a:noFill/>
        </p:spPr>
      </p:pic>
      <p:pic>
        <p:nvPicPr>
          <p:cNvPr id="222216" name="Picture 8" descr="Image result for money"/>
          <p:cNvPicPr>
            <a:picLocks noChangeAspect="1" noChangeArrowheads="1"/>
          </p:cNvPicPr>
          <p:nvPr/>
        </p:nvPicPr>
        <p:blipFill>
          <a:blip r:embed="rId3" cstate="print"/>
          <a:srcRect/>
          <a:stretch>
            <a:fillRect/>
          </a:stretch>
        </p:blipFill>
        <p:spPr bwMode="auto">
          <a:xfrm>
            <a:off x="2362200" y="3962400"/>
            <a:ext cx="1295400" cy="1295400"/>
          </a:xfrm>
          <a:prstGeom prst="rect">
            <a:avLst/>
          </a:prstGeom>
          <a:noFill/>
        </p:spPr>
      </p:pic>
      <p:pic>
        <p:nvPicPr>
          <p:cNvPr id="10" name="Picture 8" descr="Image result for money"/>
          <p:cNvPicPr>
            <a:picLocks noChangeAspect="1" noChangeArrowheads="1"/>
          </p:cNvPicPr>
          <p:nvPr/>
        </p:nvPicPr>
        <p:blipFill>
          <a:blip r:embed="rId3" cstate="print"/>
          <a:srcRect/>
          <a:stretch>
            <a:fillRect/>
          </a:stretch>
        </p:blipFill>
        <p:spPr bwMode="auto">
          <a:xfrm>
            <a:off x="5562600" y="4343400"/>
            <a:ext cx="1295400" cy="1295400"/>
          </a:xfrm>
          <a:prstGeom prst="rect">
            <a:avLst/>
          </a:prstGeom>
          <a:noFill/>
        </p:spPr>
      </p:pic>
      <p:pic>
        <p:nvPicPr>
          <p:cNvPr id="11" name="Picture 8" descr="Image result for money"/>
          <p:cNvPicPr>
            <a:picLocks noChangeAspect="1" noChangeArrowheads="1"/>
          </p:cNvPicPr>
          <p:nvPr/>
        </p:nvPicPr>
        <p:blipFill>
          <a:blip r:embed="rId3" cstate="print"/>
          <a:srcRect/>
          <a:stretch>
            <a:fillRect/>
          </a:stretch>
        </p:blipFill>
        <p:spPr bwMode="auto">
          <a:xfrm>
            <a:off x="5562600" y="4114800"/>
            <a:ext cx="1295400" cy="1295400"/>
          </a:xfrm>
          <a:prstGeom prst="rect">
            <a:avLst/>
          </a:prstGeom>
          <a:noFill/>
        </p:spPr>
      </p:pic>
      <p:pic>
        <p:nvPicPr>
          <p:cNvPr id="12" name="Picture 8" descr="Image result for money"/>
          <p:cNvPicPr>
            <a:picLocks noChangeAspect="1" noChangeArrowheads="1"/>
          </p:cNvPicPr>
          <p:nvPr/>
        </p:nvPicPr>
        <p:blipFill>
          <a:blip r:embed="rId3" cstate="print"/>
          <a:srcRect/>
          <a:stretch>
            <a:fillRect/>
          </a:stretch>
        </p:blipFill>
        <p:spPr bwMode="auto">
          <a:xfrm>
            <a:off x="5562600" y="3886200"/>
            <a:ext cx="1295400" cy="1295400"/>
          </a:xfrm>
          <a:prstGeom prst="rect">
            <a:avLst/>
          </a:prstGeom>
          <a:noFill/>
        </p:spPr>
      </p:pic>
      <p:pic>
        <p:nvPicPr>
          <p:cNvPr id="13" name="Picture 4" descr="Image result for scientist"/>
          <p:cNvPicPr>
            <a:picLocks noChangeAspect="1" noChangeArrowheads="1"/>
          </p:cNvPicPr>
          <p:nvPr/>
        </p:nvPicPr>
        <p:blipFill>
          <a:blip r:embed="rId2" cstate="print"/>
          <a:srcRect/>
          <a:stretch>
            <a:fillRect/>
          </a:stretch>
        </p:blipFill>
        <p:spPr bwMode="auto">
          <a:xfrm>
            <a:off x="5181600" y="1295400"/>
            <a:ext cx="1600200" cy="2530549"/>
          </a:xfrm>
          <a:prstGeom prst="rect">
            <a:avLst/>
          </a:prstGeom>
          <a:noFill/>
        </p:spPr>
      </p:pic>
      <p:sp>
        <p:nvSpPr>
          <p:cNvPr id="14" name="Content Placeholder 6"/>
          <p:cNvSpPr>
            <a:spLocks noGrp="1"/>
          </p:cNvSpPr>
          <p:nvPr>
            <p:ph idx="1"/>
          </p:nvPr>
        </p:nvSpPr>
        <p:spPr>
          <a:xfrm>
            <a:off x="2514600" y="5867400"/>
            <a:ext cx="4648200" cy="685800"/>
          </a:xfrm>
        </p:spPr>
        <p:txBody>
          <a:bodyPr/>
          <a:lstStyle/>
          <a:p>
            <a:r>
              <a:rPr lang="en-US" dirty="0" smtClean="0"/>
              <a:t>Charge lots of money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5715000" y="1676400"/>
            <a:ext cx="2895600" cy="1631216"/>
          </a:xfrm>
          <a:prstGeom prst="rect">
            <a:avLst/>
          </a:prstGeom>
          <a:noFill/>
        </p:spPr>
        <p:txBody>
          <a:bodyPr wrap="square" rtlCol="0">
            <a:spAutoFit/>
          </a:bodyPr>
          <a:lstStyle/>
          <a:p>
            <a:r>
              <a:rPr lang="en-US" sz="2000" dirty="0" smtClean="0"/>
              <a:t>Generally, a low hurdle to overcome in cases of electrical engineering and computer hardware inventions.</a:t>
            </a:r>
          </a:p>
        </p:txBody>
      </p:sp>
      <p:sp>
        <p:nvSpPr>
          <p:cNvPr id="11" name="TextBox 10"/>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pic>
        <p:nvPicPr>
          <p:cNvPr id="12" name="Picture 2" descr="C:\Users\pdmlynek\AppData\Local\Microsoft\Windows\Temporary Internet Files\Content.IE5\YR4J8OUD\MC900024377[1].wmf"/>
          <p:cNvPicPr>
            <a:picLocks noChangeAspect="1" noChangeArrowheads="1"/>
          </p:cNvPicPr>
          <p:nvPr/>
        </p:nvPicPr>
        <p:blipFill>
          <a:blip r:embed="rId2" cstate="print"/>
          <a:srcRect/>
          <a:stretch>
            <a:fillRect/>
          </a:stretch>
        </p:blipFill>
        <p:spPr bwMode="auto">
          <a:xfrm>
            <a:off x="609600" y="3962400"/>
            <a:ext cx="1150572" cy="1189990"/>
          </a:xfrm>
          <a:prstGeom prst="rect">
            <a:avLst/>
          </a:prstGeom>
          <a:noFill/>
        </p:spPr>
      </p:pic>
      <p:pic>
        <p:nvPicPr>
          <p:cNvPr id="13" name="Picture 9" descr="C:\Users\pdmlynek\AppData\Local\Microsoft\Windows\Temporary Internet Files\Content.IE5\YR4J8OUD\MC900031051[1].wmf"/>
          <p:cNvPicPr>
            <a:picLocks noChangeAspect="1" noChangeArrowheads="1"/>
          </p:cNvPicPr>
          <p:nvPr/>
        </p:nvPicPr>
        <p:blipFill>
          <a:blip r:embed="rId3" cstate="print"/>
          <a:srcRect/>
          <a:stretch>
            <a:fillRect/>
          </a:stretch>
        </p:blipFill>
        <p:spPr bwMode="auto">
          <a:xfrm>
            <a:off x="2438400" y="4038600"/>
            <a:ext cx="1197907" cy="1051059"/>
          </a:xfrm>
          <a:prstGeom prst="rect">
            <a:avLst/>
          </a:prstGeom>
          <a:noFill/>
        </p:spPr>
      </p:pic>
      <p:pic>
        <p:nvPicPr>
          <p:cNvPr id="14" name="Picture 4" descr="C:\Users\pdmlynek\AppData\Local\Microsoft\Windows\Temporary Internet Files\Content.IE5\73M6KCD9\MC900311176[1].wmf"/>
          <p:cNvPicPr>
            <a:picLocks noChangeAspect="1" noChangeArrowheads="1"/>
          </p:cNvPicPr>
          <p:nvPr/>
        </p:nvPicPr>
        <p:blipFill>
          <a:blip r:embed="rId4" cstate="print"/>
          <a:srcRect/>
          <a:stretch>
            <a:fillRect/>
          </a:stretch>
        </p:blipFill>
        <p:spPr bwMode="auto">
          <a:xfrm>
            <a:off x="4114800" y="3962400"/>
            <a:ext cx="1186947" cy="1073366"/>
          </a:xfrm>
          <a:prstGeom prst="rect">
            <a:avLst/>
          </a:prstGeom>
          <a:noFill/>
        </p:spPr>
      </p:pic>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4</a:t>
            </a:r>
            <a:endParaRPr lang="en-US" dirty="0"/>
          </a:p>
        </p:txBody>
      </p:sp>
      <p:pic>
        <p:nvPicPr>
          <p:cNvPr id="27" name="Picture 4" descr="Image result for scientist"/>
          <p:cNvPicPr>
            <a:picLocks noChangeAspect="1" noChangeArrowheads="1"/>
          </p:cNvPicPr>
          <p:nvPr/>
        </p:nvPicPr>
        <p:blipFill>
          <a:blip r:embed="rId2" cstate="print"/>
          <a:srcRect/>
          <a:stretch>
            <a:fillRect/>
          </a:stretch>
        </p:blipFill>
        <p:spPr bwMode="auto">
          <a:xfrm>
            <a:off x="6781800" y="3581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 4</a:t>
            </a:r>
            <a:endParaRPr lang="en-US"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28" name="Oval 27"/>
          <p:cNvSpPr/>
          <p:nvPr/>
        </p:nvSpPr>
        <p:spPr>
          <a:xfrm>
            <a:off x="2286000" y="1676400"/>
            <a:ext cx="3200400" cy="2133600"/>
          </a:xfrm>
          <a:prstGeom prst="ellipse">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Answer</a:t>
            </a:r>
            <a:endParaRPr lang="en-US" sz="4000" dirty="0"/>
          </a:p>
        </p:txBody>
      </p:sp>
      <p:sp>
        <p:nvSpPr>
          <p:cNvPr id="10" name="Isosceles Triangle 9"/>
          <p:cNvSpPr/>
          <p:nvPr/>
        </p:nvSpPr>
        <p:spPr>
          <a:xfrm rot="7307691">
            <a:off x="5814552" y="2696924"/>
            <a:ext cx="401789" cy="1533752"/>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28" name="Oval 27"/>
          <p:cNvSpPr/>
          <p:nvPr/>
        </p:nvSpPr>
        <p:spPr>
          <a:xfrm>
            <a:off x="2286000" y="1676400"/>
            <a:ext cx="3200400" cy="2133600"/>
          </a:xfrm>
          <a:prstGeom prst="ellipse">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Answer</a:t>
            </a:r>
            <a:endParaRPr lang="en-US" sz="4000" dirty="0"/>
          </a:p>
        </p:txBody>
      </p:sp>
      <p:sp>
        <p:nvSpPr>
          <p:cNvPr id="10" name="Isosceles Triangle 9"/>
          <p:cNvSpPr/>
          <p:nvPr/>
        </p:nvSpPr>
        <p:spPr>
          <a:xfrm rot="7307691">
            <a:off x="5814552" y="2696924"/>
            <a:ext cx="401789" cy="1533752"/>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28" name="Oval 27"/>
          <p:cNvSpPr/>
          <p:nvPr/>
        </p:nvSpPr>
        <p:spPr>
          <a:xfrm>
            <a:off x="4953000" y="1219200"/>
            <a:ext cx="3200400" cy="1981200"/>
          </a:xfrm>
          <a:prstGeom prst="ellipse">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Answer</a:t>
            </a:r>
            <a:endParaRPr lang="en-US" sz="4000" dirty="0"/>
          </a:p>
        </p:txBody>
      </p:sp>
      <p:sp>
        <p:nvSpPr>
          <p:cNvPr id="10" name="Isosceles Triangle 9"/>
          <p:cNvSpPr/>
          <p:nvPr/>
        </p:nvSpPr>
        <p:spPr>
          <a:xfrm rot="9203503">
            <a:off x="7289454" y="3012135"/>
            <a:ext cx="304800" cy="52730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29" name="Oval 28"/>
          <p:cNvSpPr/>
          <p:nvPr/>
        </p:nvSpPr>
        <p:spPr>
          <a:xfrm>
            <a:off x="4191000" y="3048000"/>
            <a:ext cx="1066800" cy="457200"/>
          </a:xfrm>
          <a:prstGeom prst="ellipse">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Answer</a:t>
            </a:r>
            <a:endParaRPr lang="en-US" sz="1400" dirty="0"/>
          </a:p>
        </p:txBody>
      </p:sp>
      <p:sp>
        <p:nvSpPr>
          <p:cNvPr id="31" name="Isosceles Triangle 30"/>
          <p:cNvSpPr/>
          <p:nvPr/>
        </p:nvSpPr>
        <p:spPr>
          <a:xfrm rot="6535228">
            <a:off x="5988711" y="2726105"/>
            <a:ext cx="112505" cy="17867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29" name="Oval 28"/>
          <p:cNvSpPr/>
          <p:nvPr/>
        </p:nvSpPr>
        <p:spPr>
          <a:xfrm>
            <a:off x="1066800" y="152400"/>
            <a:ext cx="6248400" cy="4191000"/>
          </a:xfrm>
          <a:prstGeom prst="ellipse">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Answer</a:t>
            </a:r>
            <a:endParaRPr lang="en-US" sz="4000" dirty="0"/>
          </a:p>
        </p:txBody>
      </p:sp>
      <p:sp>
        <p:nvSpPr>
          <p:cNvPr id="10" name="Isosceles Triangle 9"/>
          <p:cNvSpPr/>
          <p:nvPr/>
        </p:nvSpPr>
        <p:spPr>
          <a:xfrm rot="8571769">
            <a:off x="6874197" y="3215993"/>
            <a:ext cx="304800" cy="52730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a:t>
            </a:r>
            <a:endParaRPr lang="en-US" sz="40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What is the meaning of life?</a:t>
            </a:r>
            <a:endParaRPr lang="en-US" sz="32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8" name="TextBox 7"/>
          <p:cNvSpPr txBox="1"/>
          <p:nvPr/>
        </p:nvSpPr>
        <p:spPr>
          <a:xfrm>
            <a:off x="5791200" y="3733800"/>
            <a:ext cx="2743200" cy="2554545"/>
          </a:xfrm>
          <a:prstGeom prst="rect">
            <a:avLst/>
          </a:prstGeom>
          <a:noFill/>
        </p:spPr>
        <p:txBody>
          <a:bodyPr wrap="square" rtlCol="0">
            <a:spAutoFit/>
          </a:bodyPr>
          <a:lstStyle/>
          <a:p>
            <a:r>
              <a:rPr lang="en-US" sz="2000" dirty="0" smtClean="0"/>
              <a:t>Questions about patentability with respect to usefulness come up in</a:t>
            </a:r>
          </a:p>
          <a:p>
            <a:pPr>
              <a:buFontTx/>
              <a:buChar char="-"/>
            </a:pPr>
            <a:r>
              <a:rPr lang="en-US" sz="2000" dirty="0" smtClean="0"/>
              <a:t> Biological technology</a:t>
            </a:r>
          </a:p>
          <a:p>
            <a:pPr>
              <a:buFontTx/>
              <a:buChar char="-"/>
            </a:pPr>
            <a:r>
              <a:rPr lang="en-US" sz="2000" dirty="0" smtClean="0"/>
              <a:t> Computer programs </a:t>
            </a:r>
          </a:p>
          <a:p>
            <a:r>
              <a:rPr lang="en-US" sz="2000" dirty="0" smtClean="0"/>
              <a:t>- Finance</a:t>
            </a:r>
          </a:p>
          <a:p>
            <a:endParaRPr lang="en-US" sz="2000" dirty="0"/>
          </a:p>
        </p:txBody>
      </p:sp>
      <p:sp>
        <p:nvSpPr>
          <p:cNvPr id="11" name="TextBox 10"/>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pic>
        <p:nvPicPr>
          <p:cNvPr id="12" name="Picture 2" descr="C:\Users\pdmlynek\AppData\Local\Microsoft\Windows\Temporary Internet Files\Content.IE5\YR4J8OUD\MC900024377[1].wmf"/>
          <p:cNvPicPr>
            <a:picLocks noChangeAspect="1" noChangeArrowheads="1"/>
          </p:cNvPicPr>
          <p:nvPr/>
        </p:nvPicPr>
        <p:blipFill>
          <a:blip r:embed="rId2" cstate="print"/>
          <a:srcRect/>
          <a:stretch>
            <a:fillRect/>
          </a:stretch>
        </p:blipFill>
        <p:spPr bwMode="auto">
          <a:xfrm>
            <a:off x="609600" y="3962400"/>
            <a:ext cx="1150572" cy="1189990"/>
          </a:xfrm>
          <a:prstGeom prst="rect">
            <a:avLst/>
          </a:prstGeom>
          <a:noFill/>
        </p:spPr>
      </p:pic>
      <p:pic>
        <p:nvPicPr>
          <p:cNvPr id="13" name="Picture 9" descr="C:\Users\pdmlynek\AppData\Local\Microsoft\Windows\Temporary Internet Files\Content.IE5\YR4J8OUD\MC900031051[1].wmf"/>
          <p:cNvPicPr>
            <a:picLocks noChangeAspect="1" noChangeArrowheads="1"/>
          </p:cNvPicPr>
          <p:nvPr/>
        </p:nvPicPr>
        <p:blipFill>
          <a:blip r:embed="rId3" cstate="print"/>
          <a:srcRect/>
          <a:stretch>
            <a:fillRect/>
          </a:stretch>
        </p:blipFill>
        <p:spPr bwMode="auto">
          <a:xfrm>
            <a:off x="2438400" y="4038600"/>
            <a:ext cx="1197907" cy="1051059"/>
          </a:xfrm>
          <a:prstGeom prst="rect">
            <a:avLst/>
          </a:prstGeom>
          <a:noFill/>
        </p:spPr>
      </p:pic>
      <p:pic>
        <p:nvPicPr>
          <p:cNvPr id="14" name="Picture 4" descr="C:\Users\pdmlynek\AppData\Local\Microsoft\Windows\Temporary Internet Files\Content.IE5\73M6KCD9\MC900311176[1].wmf"/>
          <p:cNvPicPr>
            <a:picLocks noChangeAspect="1" noChangeArrowheads="1"/>
          </p:cNvPicPr>
          <p:nvPr/>
        </p:nvPicPr>
        <p:blipFill>
          <a:blip r:embed="rId4" cstate="print"/>
          <a:srcRect/>
          <a:stretch>
            <a:fillRect/>
          </a:stretch>
        </p:blipFill>
        <p:spPr bwMode="auto">
          <a:xfrm>
            <a:off x="4114800" y="3962400"/>
            <a:ext cx="1186947" cy="1073366"/>
          </a:xfrm>
          <a:prstGeom prst="rect">
            <a:avLst/>
          </a:prstGeom>
          <a:noFill/>
        </p:spPr>
      </p:pic>
      <p:sp>
        <p:nvSpPr>
          <p:cNvPr id="9" name="TextBox 8"/>
          <p:cNvSpPr txBox="1"/>
          <p:nvPr/>
        </p:nvSpPr>
        <p:spPr>
          <a:xfrm>
            <a:off x="5715000" y="1676400"/>
            <a:ext cx="2895600" cy="1631216"/>
          </a:xfrm>
          <a:prstGeom prst="rect">
            <a:avLst/>
          </a:prstGeom>
          <a:noFill/>
        </p:spPr>
        <p:txBody>
          <a:bodyPr wrap="square" rtlCol="0">
            <a:spAutoFit/>
          </a:bodyPr>
          <a:lstStyle/>
          <a:p>
            <a:r>
              <a:rPr lang="en-US" sz="2000" dirty="0" smtClean="0"/>
              <a:t>Generally, a low hurdle to overcome in cases of electrical engineering and computer hardware inventions.</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What is the meaning of life?</a:t>
            </a:r>
            <a:endParaRPr lang="en-US" sz="32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10" name="Isosceles Triangle 9"/>
          <p:cNvSpPr/>
          <p:nvPr/>
        </p:nvSpPr>
        <p:spPr>
          <a:xfrm rot="8571769">
            <a:off x="6874197" y="3215993"/>
            <a:ext cx="304800" cy="52730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3650" name="Picture 2" descr="Image result for meaning of life"/>
          <p:cNvPicPr>
            <a:picLocks noChangeAspect="1" noChangeArrowheads="1"/>
          </p:cNvPicPr>
          <p:nvPr/>
        </p:nvPicPr>
        <p:blipFill>
          <a:blip r:embed="rId4" cstate="print"/>
          <a:srcRect/>
          <a:stretch>
            <a:fillRect/>
          </a:stretch>
        </p:blipFill>
        <p:spPr bwMode="auto">
          <a:xfrm>
            <a:off x="5791200" y="838200"/>
            <a:ext cx="2857500" cy="2486026"/>
          </a:xfrm>
          <a:prstGeom prst="rect">
            <a:avLst/>
          </a:prstGeom>
          <a:noFill/>
        </p:spPr>
      </p:pic>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What is the meaning of life?</a:t>
            </a:r>
            <a:endParaRPr lang="en-US" sz="32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10" name="Isosceles Triangle 9"/>
          <p:cNvSpPr/>
          <p:nvPr/>
        </p:nvSpPr>
        <p:spPr>
          <a:xfrm rot="8571769">
            <a:off x="6874197" y="3215993"/>
            <a:ext cx="304800" cy="52730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7506" name="Picture 2" descr="Image result for meaning of life"/>
          <p:cNvPicPr>
            <a:picLocks noChangeAspect="1" noChangeArrowheads="1"/>
          </p:cNvPicPr>
          <p:nvPr/>
        </p:nvPicPr>
        <p:blipFill>
          <a:blip r:embed="rId4" cstate="print"/>
          <a:srcRect/>
          <a:stretch>
            <a:fillRect/>
          </a:stretch>
        </p:blipFill>
        <p:spPr bwMode="auto">
          <a:xfrm>
            <a:off x="5486400" y="533400"/>
            <a:ext cx="3124200" cy="2999232"/>
          </a:xfrm>
          <a:prstGeom prst="rect">
            <a:avLst/>
          </a:prstGeom>
          <a:noFill/>
        </p:spPr>
      </p:pic>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What is the meaning of life?</a:t>
            </a:r>
            <a:endParaRPr lang="en-US" sz="32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10" name="Isosceles Triangle 9"/>
          <p:cNvSpPr/>
          <p:nvPr/>
        </p:nvSpPr>
        <p:spPr>
          <a:xfrm rot="8571769">
            <a:off x="6874197" y="3215993"/>
            <a:ext cx="304800" cy="52730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26" name="AutoShape 2" descr="Image result for meaning of life monty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2628" name="AutoShape 4" descr="Image result for meaning of life monty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2630" name="AutoShape 6" descr="Image result for meaning of life monty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2632" name="AutoShape 8" descr="Image result for meaning of life monty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2634" name="AutoShape 10" descr="Image result for meaning of life monty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2636" name="AutoShape 12" descr="Image result for meaning of life monty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2638" name="Picture 14" descr="Related image"/>
          <p:cNvPicPr>
            <a:picLocks noChangeAspect="1" noChangeArrowheads="1"/>
          </p:cNvPicPr>
          <p:nvPr/>
        </p:nvPicPr>
        <p:blipFill>
          <a:blip r:embed="rId4" cstate="print"/>
          <a:srcRect/>
          <a:stretch>
            <a:fillRect/>
          </a:stretch>
        </p:blipFill>
        <p:spPr bwMode="auto">
          <a:xfrm>
            <a:off x="5486400" y="1143000"/>
            <a:ext cx="3260946" cy="2209800"/>
          </a:xfrm>
          <a:prstGeom prst="rect">
            <a:avLst/>
          </a:prstGeom>
          <a:noFill/>
        </p:spPr>
      </p:pic>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rot="13549283">
            <a:off x="2251350" y="2741243"/>
            <a:ext cx="381000" cy="914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Tip 4</a:t>
            </a:r>
            <a:endParaRPr lang="en-US" dirty="0"/>
          </a:p>
        </p:txBody>
      </p:sp>
      <p:sp>
        <p:nvSpPr>
          <p:cNvPr id="14" name="Content Placeholder 6"/>
          <p:cNvSpPr>
            <a:spLocks noGrp="1"/>
          </p:cNvSpPr>
          <p:nvPr>
            <p:ph idx="1"/>
          </p:nvPr>
        </p:nvSpPr>
        <p:spPr>
          <a:xfrm>
            <a:off x="1447800" y="5562600"/>
            <a:ext cx="5715000" cy="990600"/>
          </a:xfrm>
        </p:spPr>
        <p:txBody>
          <a:bodyPr>
            <a:normAutofit fontScale="70000" lnSpcReduction="20000"/>
          </a:bodyPr>
          <a:lstStyle/>
          <a:p>
            <a:r>
              <a:rPr lang="en-US" dirty="0" smtClean="0"/>
              <a:t>Answer the question asked</a:t>
            </a:r>
          </a:p>
          <a:p>
            <a:r>
              <a:rPr lang="en-US" dirty="0" smtClean="0"/>
              <a:t>Understand the scope of your engagement</a:t>
            </a:r>
          </a:p>
        </p:txBody>
      </p:sp>
      <p:sp>
        <p:nvSpPr>
          <p:cNvPr id="15" name="Oval 14"/>
          <p:cNvSpPr/>
          <p:nvPr/>
        </p:nvSpPr>
        <p:spPr>
          <a:xfrm>
            <a:off x="2286000" y="1752600"/>
            <a:ext cx="3200400" cy="198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What is the meaning of life?</a:t>
            </a:r>
            <a:endParaRPr lang="en-US" sz="3200" dirty="0"/>
          </a:p>
        </p:txBody>
      </p:sp>
      <p:pic>
        <p:nvPicPr>
          <p:cNvPr id="1056" name="Picture 32" descr="Image result for lawyer cartoon"/>
          <p:cNvPicPr>
            <a:picLocks noChangeAspect="1" noChangeArrowheads="1"/>
          </p:cNvPicPr>
          <p:nvPr/>
        </p:nvPicPr>
        <p:blipFill>
          <a:blip r:embed="rId2" cstate="print"/>
          <a:srcRect/>
          <a:stretch>
            <a:fillRect/>
          </a:stretch>
        </p:blipFill>
        <p:spPr bwMode="auto">
          <a:xfrm flipH="1">
            <a:off x="609600" y="3048000"/>
            <a:ext cx="1524000" cy="2143125"/>
          </a:xfrm>
          <a:prstGeom prst="rect">
            <a:avLst/>
          </a:prstGeom>
          <a:noFill/>
        </p:spPr>
      </p:pic>
      <p:pic>
        <p:nvPicPr>
          <p:cNvPr id="27" name="Picture 4" descr="Image result for scientist"/>
          <p:cNvPicPr>
            <a:picLocks noChangeAspect="1" noChangeArrowheads="1"/>
          </p:cNvPicPr>
          <p:nvPr/>
        </p:nvPicPr>
        <p:blipFill>
          <a:blip r:embed="rId3" cstate="print"/>
          <a:srcRect/>
          <a:stretch>
            <a:fillRect/>
          </a:stretch>
        </p:blipFill>
        <p:spPr bwMode="auto">
          <a:xfrm>
            <a:off x="6781800" y="3581400"/>
            <a:ext cx="1600200" cy="2530549"/>
          </a:xfrm>
          <a:prstGeom prst="rect">
            <a:avLst/>
          </a:prstGeom>
          <a:noFill/>
        </p:spPr>
      </p:pic>
      <p:sp>
        <p:nvSpPr>
          <p:cNvPr id="10" name="Isosceles Triangle 9"/>
          <p:cNvSpPr/>
          <p:nvPr/>
        </p:nvSpPr>
        <p:spPr>
          <a:xfrm rot="6477839">
            <a:off x="5902559" y="2557594"/>
            <a:ext cx="304800" cy="205782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602" name="AutoShape 2" descr="Image result for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1604" name="AutoShape 4" descr="Image result for 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1608" name="Picture 8" descr="http://cronodon.com/sitebuilder/images/T4_labelled_v2-613x459.jpg"/>
          <p:cNvPicPr>
            <a:picLocks noChangeAspect="1" noChangeArrowheads="1"/>
          </p:cNvPicPr>
          <p:nvPr/>
        </p:nvPicPr>
        <p:blipFill>
          <a:blip r:embed="rId4" cstate="print"/>
          <a:srcRect/>
          <a:stretch>
            <a:fillRect/>
          </a:stretch>
        </p:blipFill>
        <p:spPr bwMode="auto">
          <a:xfrm>
            <a:off x="2590800" y="1676400"/>
            <a:ext cx="2798565" cy="2095500"/>
          </a:xfrm>
          <a:prstGeom prst="rect">
            <a:avLst/>
          </a:prstGeom>
          <a:noFill/>
        </p:spPr>
      </p:pic>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57400"/>
            <a:ext cx="5114925" cy="2862322"/>
          </a:xfrm>
          <a:prstGeom prst="rect">
            <a:avLst/>
          </a:prstGeom>
          <a:solidFill>
            <a:srgbClr val="FF0000"/>
          </a:solidFill>
          <a:scene3d>
            <a:camera prst="orthographicFront"/>
            <a:lightRig rig="threePt" dir="t"/>
          </a:scene3d>
          <a:sp3d>
            <a:bevelT/>
          </a:sp3d>
        </p:spPr>
        <p:txBody>
          <a:bodyPr wrap="none" rtlCol="0">
            <a:spAutoFit/>
          </a:bodyPr>
          <a:lstStyle/>
          <a:p>
            <a:pPr algn="ctr"/>
            <a:r>
              <a:rPr lang="en-US" sz="6000" dirty="0" smtClean="0"/>
              <a:t>End of Part 2</a:t>
            </a:r>
          </a:p>
          <a:p>
            <a:pPr algn="ctr"/>
            <a:r>
              <a:rPr lang="en-US" sz="6000" dirty="0" smtClean="0"/>
              <a:t>Tips on Dealing </a:t>
            </a:r>
          </a:p>
          <a:p>
            <a:pPr algn="ctr"/>
            <a:r>
              <a:rPr lang="en-US" sz="6000" dirty="0" smtClean="0"/>
              <a:t>with Lawyers</a:t>
            </a:r>
            <a:endParaRPr lang="en-US" sz="6000" dirty="0"/>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Part 3</a:t>
            </a:r>
            <a:endParaRPr lang="en-US" dirty="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2287" y="2362200"/>
            <a:ext cx="6316153" cy="2308324"/>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7200" dirty="0" smtClean="0"/>
              <a:t>Opportunities in</a:t>
            </a:r>
          </a:p>
          <a:p>
            <a:pPr algn="ctr"/>
            <a:r>
              <a:rPr lang="en-US" sz="7200" dirty="0" smtClean="0"/>
              <a:t>Patent Law</a:t>
            </a:r>
          </a:p>
        </p:txBody>
      </p:sp>
      <p:sp>
        <p:nvSpPr>
          <p:cNvPr id="3" name="Title 2"/>
          <p:cNvSpPr>
            <a:spLocks noGrp="1"/>
          </p:cNvSpPr>
          <p:nvPr>
            <p:ph type="title"/>
          </p:nvPr>
        </p:nvSpPr>
        <p:spPr/>
        <p:txBody>
          <a:bodyPr/>
          <a:lstStyle/>
          <a:p>
            <a:r>
              <a:rPr lang="en-US" dirty="0" smtClean="0"/>
              <a:t>Part 3</a:t>
            </a:r>
            <a:endParaRPr lang="en-US" dirty="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Patent Law</a:t>
            </a:r>
            <a:endParaRPr lang="en-US" dirty="0"/>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Patent Law</a:t>
            </a:r>
            <a:endParaRPr lang="en-US" dirty="0"/>
          </a:p>
        </p:txBody>
      </p:sp>
      <p:sp>
        <p:nvSpPr>
          <p:cNvPr id="6" name="TextBox 5"/>
          <p:cNvSpPr txBox="1"/>
          <p:nvPr/>
        </p:nvSpPr>
        <p:spPr>
          <a:xfrm>
            <a:off x="6096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Procurement</a:t>
            </a:r>
            <a:endParaRPr lang="en-US" sz="4000" dirty="0"/>
          </a:p>
        </p:txBody>
      </p:sp>
      <p:sp>
        <p:nvSpPr>
          <p:cNvPr id="7" name="TextBox 6"/>
          <p:cNvSpPr txBox="1"/>
          <p:nvPr/>
        </p:nvSpPr>
        <p:spPr>
          <a:xfrm>
            <a:off x="47244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a:t>
            </a:r>
          </a:p>
          <a:p>
            <a:pPr algn="ctr"/>
            <a:r>
              <a:rPr lang="en-US" sz="4000" dirty="0" smtClean="0"/>
              <a:t>Litigation</a:t>
            </a: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Patent Law</a:t>
            </a:r>
            <a:endParaRPr lang="en-US" dirty="0"/>
          </a:p>
        </p:txBody>
      </p:sp>
      <p:sp>
        <p:nvSpPr>
          <p:cNvPr id="5" name="Content Placeholder 4"/>
          <p:cNvSpPr>
            <a:spLocks noGrp="1"/>
          </p:cNvSpPr>
          <p:nvPr>
            <p:ph sz="half" idx="1"/>
          </p:nvPr>
        </p:nvSpPr>
        <p:spPr>
          <a:xfrm>
            <a:off x="381000" y="3124200"/>
            <a:ext cx="4191000" cy="3001963"/>
          </a:xfrm>
        </p:spPr>
        <p:txBody>
          <a:bodyPr>
            <a:noAutofit/>
          </a:bodyPr>
          <a:lstStyle/>
          <a:p>
            <a:r>
              <a:rPr lang="en-US" dirty="0" smtClean="0"/>
              <a:t>Get patents for clients</a:t>
            </a:r>
          </a:p>
          <a:p>
            <a:r>
              <a:rPr lang="en-US" dirty="0" smtClean="0"/>
              <a:t>Patent Attorney </a:t>
            </a:r>
          </a:p>
          <a:p>
            <a:pPr lvl="1"/>
            <a:r>
              <a:rPr lang="en-US" dirty="0" smtClean="0">
                <a:solidFill>
                  <a:srgbClr val="FFFF00"/>
                </a:solidFill>
              </a:rPr>
              <a:t>Law school, state bar, </a:t>
            </a:r>
          </a:p>
          <a:p>
            <a:pPr lvl="1"/>
            <a:r>
              <a:rPr lang="en-US" dirty="0" smtClean="0">
                <a:solidFill>
                  <a:srgbClr val="FFFF00"/>
                </a:solidFill>
              </a:rPr>
              <a:t>BS in </a:t>
            </a:r>
            <a:r>
              <a:rPr lang="en-US" dirty="0" err="1" smtClean="0">
                <a:solidFill>
                  <a:srgbClr val="FFFF00"/>
                </a:solidFill>
              </a:rPr>
              <a:t>sci</a:t>
            </a:r>
            <a:r>
              <a:rPr lang="en-US" dirty="0" smtClean="0">
                <a:solidFill>
                  <a:srgbClr val="FFFF00"/>
                </a:solidFill>
              </a:rPr>
              <a:t>/eng, patent bar</a:t>
            </a:r>
          </a:p>
        </p:txBody>
      </p:sp>
      <p:sp>
        <p:nvSpPr>
          <p:cNvPr id="6" name="TextBox 5"/>
          <p:cNvSpPr txBox="1"/>
          <p:nvPr/>
        </p:nvSpPr>
        <p:spPr>
          <a:xfrm>
            <a:off x="6096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Procurement</a:t>
            </a:r>
            <a:endParaRPr lang="en-US" sz="4000" dirty="0"/>
          </a:p>
        </p:txBody>
      </p:sp>
      <p:sp>
        <p:nvSpPr>
          <p:cNvPr id="7" name="TextBox 6"/>
          <p:cNvSpPr txBox="1"/>
          <p:nvPr/>
        </p:nvSpPr>
        <p:spPr>
          <a:xfrm>
            <a:off x="47244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a:t>
            </a:r>
          </a:p>
          <a:p>
            <a:pPr algn="ctr"/>
            <a:r>
              <a:rPr lang="en-US" sz="4000" dirty="0" smtClean="0"/>
              <a:t>Litigation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1" name="TextBox 10"/>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pic>
        <p:nvPicPr>
          <p:cNvPr id="12" name="Picture 2" descr="C:\Users\pdmlynek\AppData\Local\Microsoft\Windows\Temporary Internet Files\Content.IE5\YR4J8OUD\MC900024377[1].wmf"/>
          <p:cNvPicPr>
            <a:picLocks noChangeAspect="1" noChangeArrowheads="1"/>
          </p:cNvPicPr>
          <p:nvPr/>
        </p:nvPicPr>
        <p:blipFill>
          <a:blip r:embed="rId2" cstate="print"/>
          <a:srcRect/>
          <a:stretch>
            <a:fillRect/>
          </a:stretch>
        </p:blipFill>
        <p:spPr bwMode="auto">
          <a:xfrm>
            <a:off x="762000" y="3962400"/>
            <a:ext cx="1150572" cy="1189990"/>
          </a:xfrm>
          <a:prstGeom prst="rect">
            <a:avLst/>
          </a:prstGeom>
          <a:noFill/>
        </p:spPr>
      </p:pic>
      <p:pic>
        <p:nvPicPr>
          <p:cNvPr id="13" name="Picture 9" descr="C:\Users\pdmlynek\AppData\Local\Microsoft\Windows\Temporary Internet Files\Content.IE5\YR4J8OUD\MC900031051[1].wmf"/>
          <p:cNvPicPr>
            <a:picLocks noChangeAspect="1" noChangeArrowheads="1"/>
          </p:cNvPicPr>
          <p:nvPr/>
        </p:nvPicPr>
        <p:blipFill>
          <a:blip r:embed="rId3" cstate="print"/>
          <a:srcRect/>
          <a:stretch>
            <a:fillRect/>
          </a:stretch>
        </p:blipFill>
        <p:spPr bwMode="auto">
          <a:xfrm>
            <a:off x="2743200" y="4038600"/>
            <a:ext cx="1197907" cy="1051059"/>
          </a:xfrm>
          <a:prstGeom prst="rect">
            <a:avLst/>
          </a:prstGeom>
          <a:noFill/>
        </p:spPr>
      </p:pic>
      <p:pic>
        <p:nvPicPr>
          <p:cNvPr id="14" name="Picture 4" descr="C:\Users\pdmlynek\AppData\Local\Microsoft\Windows\Temporary Internet Files\Content.IE5\73M6KCD9\MC900311176[1].wmf"/>
          <p:cNvPicPr>
            <a:picLocks noChangeAspect="1" noChangeArrowheads="1"/>
          </p:cNvPicPr>
          <p:nvPr/>
        </p:nvPicPr>
        <p:blipFill>
          <a:blip r:embed="rId4" cstate="print"/>
          <a:srcRect/>
          <a:stretch>
            <a:fillRect/>
          </a:stretch>
        </p:blipFill>
        <p:spPr bwMode="auto">
          <a:xfrm>
            <a:off x="1828800" y="5334000"/>
            <a:ext cx="1186947" cy="1073366"/>
          </a:xfrm>
          <a:prstGeom prst="rect">
            <a:avLst/>
          </a:prstGeom>
          <a:noFill/>
        </p:spPr>
      </p:pic>
      <p:sp>
        <p:nvSpPr>
          <p:cNvPr id="10" name="TextBox 9"/>
          <p:cNvSpPr txBox="1"/>
          <p:nvPr/>
        </p:nvSpPr>
        <p:spPr>
          <a:xfrm>
            <a:off x="5867400" y="4800600"/>
            <a:ext cx="2895600" cy="1631216"/>
          </a:xfrm>
          <a:prstGeom prst="rect">
            <a:avLst/>
          </a:prstGeom>
          <a:noFill/>
        </p:spPr>
        <p:txBody>
          <a:bodyPr wrap="square" rtlCol="0">
            <a:spAutoFit/>
          </a:bodyPr>
          <a:lstStyle/>
          <a:p>
            <a:r>
              <a:rPr lang="en-US" sz="2000" dirty="0" smtClean="0"/>
              <a:t>Generally, a low hurdle to overcome in cases of chemical, </a:t>
            </a:r>
            <a:r>
              <a:rPr lang="en-US" sz="2000" dirty="0" err="1" smtClean="0"/>
              <a:t>pharma</a:t>
            </a:r>
            <a:r>
              <a:rPr lang="en-US" sz="2000" dirty="0" smtClean="0"/>
              <a:t>, and mechanical hardware inventions.</a:t>
            </a:r>
          </a:p>
        </p:txBody>
      </p:sp>
      <p:sp>
        <p:nvSpPr>
          <p:cNvPr id="15" name="Rectangle 14"/>
          <p:cNvSpPr/>
          <p:nvPr/>
        </p:nvSpPr>
        <p:spPr>
          <a:xfrm>
            <a:off x="5029200" y="1524000"/>
            <a:ext cx="3657600" cy="2739211"/>
          </a:xfrm>
          <a:prstGeom prst="rect">
            <a:avLst/>
          </a:prstGeom>
        </p:spPr>
        <p:txBody>
          <a:bodyPr wrap="square">
            <a:spAutoFit/>
          </a:bodyPr>
          <a:lstStyle/>
          <a:p>
            <a:pPr algn="ctr"/>
            <a:r>
              <a:rPr lang="en-US" sz="2800" dirty="0" smtClean="0"/>
              <a:t>LAW</a:t>
            </a:r>
          </a:p>
          <a:p>
            <a:endParaRPr lang="en-US" dirty="0" smtClean="0"/>
          </a:p>
          <a:p>
            <a:r>
              <a:rPr lang="en-US" dirty="0" smtClean="0"/>
              <a:t>35 U.S.C. 101</a:t>
            </a:r>
          </a:p>
          <a:p>
            <a:r>
              <a:rPr lang="en-US" dirty="0" smtClean="0"/>
              <a:t>Whoever invents or discovers any new and useful process, machine, manufacture, or composition of matter, or any new and useful improvement thereof, may obtain a patent </a:t>
            </a:r>
            <a:r>
              <a:rPr lang="en-US" dirty="0" err="1" smtClean="0"/>
              <a:t>therefor</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Patent Law</a:t>
            </a:r>
            <a:endParaRPr lang="en-US" dirty="0"/>
          </a:p>
        </p:txBody>
      </p:sp>
      <p:sp>
        <p:nvSpPr>
          <p:cNvPr id="5" name="Content Placeholder 4"/>
          <p:cNvSpPr>
            <a:spLocks noGrp="1"/>
          </p:cNvSpPr>
          <p:nvPr>
            <p:ph sz="half" idx="1"/>
          </p:nvPr>
        </p:nvSpPr>
        <p:spPr>
          <a:xfrm>
            <a:off x="381000" y="3124200"/>
            <a:ext cx="4191000" cy="3001963"/>
          </a:xfrm>
        </p:spPr>
        <p:txBody>
          <a:bodyPr>
            <a:noAutofit/>
          </a:bodyPr>
          <a:lstStyle/>
          <a:p>
            <a:r>
              <a:rPr lang="en-US" dirty="0" smtClean="0"/>
              <a:t>Get patents for clients</a:t>
            </a:r>
          </a:p>
          <a:p>
            <a:r>
              <a:rPr lang="en-US" dirty="0" smtClean="0"/>
              <a:t>Patent Attorney </a:t>
            </a:r>
          </a:p>
          <a:p>
            <a:pPr lvl="1"/>
            <a:r>
              <a:rPr lang="en-US" dirty="0" smtClean="0">
                <a:solidFill>
                  <a:srgbClr val="FFFF00"/>
                </a:solidFill>
              </a:rPr>
              <a:t>Law school, state bar, </a:t>
            </a:r>
          </a:p>
          <a:p>
            <a:pPr lvl="1"/>
            <a:r>
              <a:rPr lang="en-US" dirty="0" smtClean="0">
                <a:solidFill>
                  <a:srgbClr val="FFFF00"/>
                </a:solidFill>
              </a:rPr>
              <a:t>BS in </a:t>
            </a:r>
            <a:r>
              <a:rPr lang="en-US" dirty="0" err="1" smtClean="0">
                <a:solidFill>
                  <a:srgbClr val="FFFF00"/>
                </a:solidFill>
              </a:rPr>
              <a:t>sci</a:t>
            </a:r>
            <a:r>
              <a:rPr lang="en-US" dirty="0" smtClean="0">
                <a:solidFill>
                  <a:srgbClr val="FFFF00"/>
                </a:solidFill>
              </a:rPr>
              <a:t>/eng, patent bar</a:t>
            </a:r>
          </a:p>
        </p:txBody>
      </p:sp>
      <p:sp>
        <p:nvSpPr>
          <p:cNvPr id="4" name="Content Placeholder 3"/>
          <p:cNvSpPr>
            <a:spLocks noGrp="1"/>
          </p:cNvSpPr>
          <p:nvPr>
            <p:ph sz="half" idx="2"/>
          </p:nvPr>
        </p:nvSpPr>
        <p:spPr>
          <a:xfrm>
            <a:off x="4648200" y="3124200"/>
            <a:ext cx="4038600" cy="3001963"/>
          </a:xfrm>
        </p:spPr>
        <p:txBody>
          <a:bodyPr>
            <a:normAutofit/>
          </a:bodyPr>
          <a:lstStyle/>
          <a:p>
            <a:r>
              <a:rPr lang="en-US" dirty="0" smtClean="0"/>
              <a:t>Litigate matter about the patent in a court</a:t>
            </a:r>
          </a:p>
          <a:p>
            <a:r>
              <a:rPr lang="en-US" dirty="0" smtClean="0"/>
              <a:t>Litigator</a:t>
            </a:r>
          </a:p>
          <a:p>
            <a:pPr lvl="1"/>
            <a:r>
              <a:rPr lang="en-US" dirty="0" smtClean="0">
                <a:solidFill>
                  <a:srgbClr val="FFFF00"/>
                </a:solidFill>
              </a:rPr>
              <a:t>Law school, state bar</a:t>
            </a:r>
          </a:p>
          <a:p>
            <a:pPr lvl="1"/>
            <a:r>
              <a:rPr lang="en-US" dirty="0" smtClean="0">
                <a:solidFill>
                  <a:srgbClr val="FFFF00"/>
                </a:solidFill>
              </a:rPr>
              <a:t>Usually assisted by patent attorney</a:t>
            </a:r>
          </a:p>
        </p:txBody>
      </p:sp>
      <p:sp>
        <p:nvSpPr>
          <p:cNvPr id="6" name="TextBox 5"/>
          <p:cNvSpPr txBox="1"/>
          <p:nvPr/>
        </p:nvSpPr>
        <p:spPr>
          <a:xfrm>
            <a:off x="6096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Procurement</a:t>
            </a:r>
            <a:endParaRPr lang="en-US" sz="4000" dirty="0"/>
          </a:p>
        </p:txBody>
      </p:sp>
      <p:sp>
        <p:nvSpPr>
          <p:cNvPr id="7" name="TextBox 6"/>
          <p:cNvSpPr txBox="1"/>
          <p:nvPr/>
        </p:nvSpPr>
        <p:spPr>
          <a:xfrm>
            <a:off x="47244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a:t>
            </a:r>
          </a:p>
          <a:p>
            <a:pPr algn="ctr"/>
            <a:r>
              <a:rPr lang="en-US" sz="4000" dirty="0" smtClean="0"/>
              <a:t>Litigation</a:t>
            </a:r>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Patent Law</a:t>
            </a:r>
            <a:endParaRPr lang="en-US" dirty="0"/>
          </a:p>
        </p:txBody>
      </p:sp>
      <p:sp>
        <p:nvSpPr>
          <p:cNvPr id="5" name="Content Placeholder 4"/>
          <p:cNvSpPr>
            <a:spLocks noGrp="1"/>
          </p:cNvSpPr>
          <p:nvPr>
            <p:ph sz="half" idx="1"/>
          </p:nvPr>
        </p:nvSpPr>
        <p:spPr>
          <a:xfrm>
            <a:off x="381000" y="3124200"/>
            <a:ext cx="4191000" cy="3001963"/>
          </a:xfrm>
        </p:spPr>
        <p:txBody>
          <a:bodyPr>
            <a:noAutofit/>
          </a:bodyPr>
          <a:lstStyle/>
          <a:p>
            <a:r>
              <a:rPr lang="en-US" dirty="0" smtClean="0"/>
              <a:t>Get patents for clients</a:t>
            </a:r>
          </a:p>
          <a:p>
            <a:r>
              <a:rPr lang="en-US" dirty="0" smtClean="0"/>
              <a:t>Patent Attorney </a:t>
            </a:r>
          </a:p>
          <a:p>
            <a:pPr lvl="1"/>
            <a:r>
              <a:rPr lang="en-US" dirty="0" smtClean="0">
                <a:solidFill>
                  <a:srgbClr val="FFFF00"/>
                </a:solidFill>
              </a:rPr>
              <a:t>Law school, state bar, </a:t>
            </a:r>
          </a:p>
          <a:p>
            <a:pPr lvl="1"/>
            <a:r>
              <a:rPr lang="en-US" dirty="0" smtClean="0">
                <a:solidFill>
                  <a:srgbClr val="FFFF00"/>
                </a:solidFill>
              </a:rPr>
              <a:t>BS in </a:t>
            </a:r>
            <a:r>
              <a:rPr lang="en-US" dirty="0" err="1" smtClean="0">
                <a:solidFill>
                  <a:srgbClr val="FFFF00"/>
                </a:solidFill>
              </a:rPr>
              <a:t>sci</a:t>
            </a:r>
            <a:r>
              <a:rPr lang="en-US" dirty="0" smtClean="0">
                <a:solidFill>
                  <a:srgbClr val="FFFF00"/>
                </a:solidFill>
              </a:rPr>
              <a:t>/eng, patent bar</a:t>
            </a:r>
          </a:p>
          <a:p>
            <a:r>
              <a:rPr lang="en-US" dirty="0" smtClean="0"/>
              <a:t>Patent Agent </a:t>
            </a:r>
          </a:p>
          <a:p>
            <a:pPr lvl="1"/>
            <a:r>
              <a:rPr lang="en-US" dirty="0" smtClean="0">
                <a:solidFill>
                  <a:srgbClr val="FFFF00"/>
                </a:solidFill>
              </a:rPr>
              <a:t>BS in </a:t>
            </a:r>
            <a:r>
              <a:rPr lang="en-US" dirty="0" err="1" smtClean="0">
                <a:solidFill>
                  <a:srgbClr val="FFFF00"/>
                </a:solidFill>
              </a:rPr>
              <a:t>sci</a:t>
            </a:r>
            <a:r>
              <a:rPr lang="en-US" dirty="0" smtClean="0">
                <a:solidFill>
                  <a:srgbClr val="FFFF00"/>
                </a:solidFill>
              </a:rPr>
              <a:t>/eng, patent bar</a:t>
            </a:r>
          </a:p>
        </p:txBody>
      </p:sp>
      <p:sp>
        <p:nvSpPr>
          <p:cNvPr id="4" name="Content Placeholder 3"/>
          <p:cNvSpPr>
            <a:spLocks noGrp="1"/>
          </p:cNvSpPr>
          <p:nvPr>
            <p:ph sz="half" idx="2"/>
          </p:nvPr>
        </p:nvSpPr>
        <p:spPr>
          <a:xfrm>
            <a:off x="4648200" y="3124200"/>
            <a:ext cx="4038600" cy="3001963"/>
          </a:xfrm>
        </p:spPr>
        <p:txBody>
          <a:bodyPr>
            <a:normAutofit/>
          </a:bodyPr>
          <a:lstStyle/>
          <a:p>
            <a:r>
              <a:rPr lang="en-US" dirty="0" smtClean="0"/>
              <a:t>Litigate matter about the patent in a court</a:t>
            </a:r>
          </a:p>
          <a:p>
            <a:r>
              <a:rPr lang="en-US" dirty="0" smtClean="0"/>
              <a:t>Litigator</a:t>
            </a:r>
          </a:p>
          <a:p>
            <a:pPr lvl="1"/>
            <a:r>
              <a:rPr lang="en-US" dirty="0" smtClean="0">
                <a:solidFill>
                  <a:srgbClr val="FFFF00"/>
                </a:solidFill>
              </a:rPr>
              <a:t>Law school, state bar</a:t>
            </a:r>
          </a:p>
          <a:p>
            <a:pPr lvl="1"/>
            <a:r>
              <a:rPr lang="en-US" dirty="0" smtClean="0">
                <a:solidFill>
                  <a:srgbClr val="FFFF00"/>
                </a:solidFill>
              </a:rPr>
              <a:t>Usually assisted by patent attorney</a:t>
            </a:r>
          </a:p>
        </p:txBody>
      </p:sp>
      <p:sp>
        <p:nvSpPr>
          <p:cNvPr id="6" name="TextBox 5"/>
          <p:cNvSpPr txBox="1"/>
          <p:nvPr/>
        </p:nvSpPr>
        <p:spPr>
          <a:xfrm>
            <a:off x="6096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Procurement</a:t>
            </a:r>
            <a:endParaRPr lang="en-US" sz="4000" dirty="0"/>
          </a:p>
        </p:txBody>
      </p:sp>
      <p:sp>
        <p:nvSpPr>
          <p:cNvPr id="7" name="TextBox 6"/>
          <p:cNvSpPr txBox="1"/>
          <p:nvPr/>
        </p:nvSpPr>
        <p:spPr>
          <a:xfrm>
            <a:off x="47244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a:t>
            </a:r>
          </a:p>
          <a:p>
            <a:pPr algn="ctr"/>
            <a:r>
              <a:rPr lang="en-US" sz="4000" dirty="0" smtClean="0"/>
              <a:t>Litigation</a:t>
            </a: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Patent Law</a:t>
            </a:r>
            <a:endParaRPr lang="en-US" dirty="0"/>
          </a:p>
        </p:txBody>
      </p:sp>
      <p:sp>
        <p:nvSpPr>
          <p:cNvPr id="5" name="Content Placeholder 4"/>
          <p:cNvSpPr>
            <a:spLocks noGrp="1"/>
          </p:cNvSpPr>
          <p:nvPr>
            <p:ph sz="half" idx="1"/>
          </p:nvPr>
        </p:nvSpPr>
        <p:spPr>
          <a:xfrm>
            <a:off x="381000" y="3124200"/>
            <a:ext cx="4191000" cy="3001963"/>
          </a:xfrm>
        </p:spPr>
        <p:txBody>
          <a:bodyPr>
            <a:noAutofit/>
          </a:bodyPr>
          <a:lstStyle/>
          <a:p>
            <a:r>
              <a:rPr lang="en-US" dirty="0" smtClean="0"/>
              <a:t>Get patents for clients</a:t>
            </a:r>
          </a:p>
          <a:p>
            <a:r>
              <a:rPr lang="en-US" dirty="0" smtClean="0"/>
              <a:t>Patent Attorney </a:t>
            </a:r>
          </a:p>
          <a:p>
            <a:pPr lvl="1"/>
            <a:r>
              <a:rPr lang="en-US" dirty="0" smtClean="0">
                <a:solidFill>
                  <a:srgbClr val="FFFF00"/>
                </a:solidFill>
              </a:rPr>
              <a:t>Law school, state bar, </a:t>
            </a:r>
          </a:p>
          <a:p>
            <a:pPr lvl="1"/>
            <a:r>
              <a:rPr lang="en-US" dirty="0" smtClean="0">
                <a:solidFill>
                  <a:srgbClr val="FFFF00"/>
                </a:solidFill>
              </a:rPr>
              <a:t>BS in </a:t>
            </a:r>
            <a:r>
              <a:rPr lang="en-US" dirty="0" err="1" smtClean="0">
                <a:solidFill>
                  <a:srgbClr val="FFFF00"/>
                </a:solidFill>
              </a:rPr>
              <a:t>sci</a:t>
            </a:r>
            <a:r>
              <a:rPr lang="en-US" dirty="0" smtClean="0">
                <a:solidFill>
                  <a:srgbClr val="FFFF00"/>
                </a:solidFill>
              </a:rPr>
              <a:t>/eng, patent bar</a:t>
            </a:r>
          </a:p>
          <a:p>
            <a:r>
              <a:rPr lang="en-US" dirty="0" smtClean="0"/>
              <a:t>Patent Agent </a:t>
            </a:r>
          </a:p>
          <a:p>
            <a:pPr lvl="1"/>
            <a:r>
              <a:rPr lang="en-US" dirty="0" smtClean="0">
                <a:solidFill>
                  <a:srgbClr val="FFFF00"/>
                </a:solidFill>
              </a:rPr>
              <a:t>BS in </a:t>
            </a:r>
            <a:r>
              <a:rPr lang="en-US" dirty="0" err="1" smtClean="0">
                <a:solidFill>
                  <a:srgbClr val="FFFF00"/>
                </a:solidFill>
              </a:rPr>
              <a:t>sci</a:t>
            </a:r>
            <a:r>
              <a:rPr lang="en-US" dirty="0" smtClean="0">
                <a:solidFill>
                  <a:srgbClr val="FFFF00"/>
                </a:solidFill>
              </a:rPr>
              <a:t>/eng, patent bar</a:t>
            </a:r>
          </a:p>
        </p:txBody>
      </p:sp>
      <p:sp>
        <p:nvSpPr>
          <p:cNvPr id="4" name="Content Placeholder 3"/>
          <p:cNvSpPr>
            <a:spLocks noGrp="1"/>
          </p:cNvSpPr>
          <p:nvPr>
            <p:ph sz="half" idx="2"/>
          </p:nvPr>
        </p:nvSpPr>
        <p:spPr>
          <a:xfrm>
            <a:off x="4648200" y="3124200"/>
            <a:ext cx="4038600" cy="3001963"/>
          </a:xfrm>
        </p:spPr>
        <p:txBody>
          <a:bodyPr>
            <a:normAutofit/>
          </a:bodyPr>
          <a:lstStyle/>
          <a:p>
            <a:r>
              <a:rPr lang="en-US" dirty="0" smtClean="0"/>
              <a:t>Litigate matter about the patent in a court</a:t>
            </a:r>
          </a:p>
          <a:p>
            <a:r>
              <a:rPr lang="en-US" dirty="0" smtClean="0"/>
              <a:t>Litigator</a:t>
            </a:r>
          </a:p>
          <a:p>
            <a:pPr lvl="1"/>
            <a:r>
              <a:rPr lang="en-US" dirty="0" smtClean="0">
                <a:solidFill>
                  <a:srgbClr val="FFFF00"/>
                </a:solidFill>
              </a:rPr>
              <a:t>Law school, state bar</a:t>
            </a:r>
          </a:p>
          <a:p>
            <a:pPr lvl="1"/>
            <a:r>
              <a:rPr lang="en-US" dirty="0" smtClean="0">
                <a:solidFill>
                  <a:srgbClr val="FFFF00"/>
                </a:solidFill>
              </a:rPr>
              <a:t>Usually assisted by patent attorney</a:t>
            </a:r>
          </a:p>
        </p:txBody>
      </p:sp>
      <p:sp>
        <p:nvSpPr>
          <p:cNvPr id="6" name="TextBox 5"/>
          <p:cNvSpPr txBox="1"/>
          <p:nvPr/>
        </p:nvSpPr>
        <p:spPr>
          <a:xfrm>
            <a:off x="6096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Procurement</a:t>
            </a:r>
            <a:endParaRPr lang="en-US" sz="4000" dirty="0"/>
          </a:p>
        </p:txBody>
      </p:sp>
      <p:sp>
        <p:nvSpPr>
          <p:cNvPr id="7" name="TextBox 6"/>
          <p:cNvSpPr txBox="1"/>
          <p:nvPr/>
        </p:nvSpPr>
        <p:spPr>
          <a:xfrm>
            <a:off x="4724400" y="1676400"/>
            <a:ext cx="3810000" cy="132343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4000" dirty="0" smtClean="0"/>
              <a:t>Patent </a:t>
            </a:r>
          </a:p>
          <a:p>
            <a:pPr algn="ctr"/>
            <a:r>
              <a:rPr lang="en-US" sz="4000" dirty="0" smtClean="0"/>
              <a:t>Litigation</a:t>
            </a:r>
          </a:p>
        </p:txBody>
      </p:sp>
      <p:sp>
        <p:nvSpPr>
          <p:cNvPr id="8" name="Oval 7"/>
          <p:cNvSpPr/>
          <p:nvPr/>
        </p:nvSpPr>
        <p:spPr>
          <a:xfrm>
            <a:off x="228600" y="4876800"/>
            <a:ext cx="4343400" cy="12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_Patent_cover.jpg"/>
          <p:cNvPicPr>
            <a:picLocks noChangeAspect="1"/>
          </p:cNvPicPr>
          <p:nvPr/>
        </p:nvPicPr>
        <p:blipFill>
          <a:blip r:embed="rId2" cstate="print"/>
          <a:stretch>
            <a:fillRect/>
          </a:stretch>
        </p:blipFill>
        <p:spPr>
          <a:xfrm>
            <a:off x="3200400" y="1676400"/>
            <a:ext cx="2568039" cy="3810000"/>
          </a:xfrm>
          <a:prstGeom prst="rect">
            <a:avLst/>
          </a:prstGeom>
        </p:spPr>
      </p:pic>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 name="Picture 3" descr="US_Patent_cover.jpg"/>
          <p:cNvPicPr>
            <a:picLocks noChangeAspect="1"/>
          </p:cNvPicPr>
          <p:nvPr/>
        </p:nvPicPr>
        <p:blipFill>
          <a:blip r:embed="rId2" cstate="print"/>
          <a:stretch>
            <a:fillRect/>
          </a:stretch>
        </p:blipFill>
        <p:spPr>
          <a:xfrm>
            <a:off x="3200400" y="1676400"/>
            <a:ext cx="2568039" cy="3810000"/>
          </a:xfrm>
          <a:prstGeom prst="rect">
            <a:avLst/>
          </a:prstGeom>
        </p:spPr>
      </p:pic>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10"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relating to § 101</a:t>
            </a:r>
            <a:endParaRPr lang="en-US" dirty="0"/>
          </a:p>
        </p:txBody>
      </p:sp>
    </p:spTree>
  </p:cSld>
  <p:clrMapOvr>
    <a:masterClrMapping/>
  </p:clrMapOvr>
  <p:transition>
    <p:fade/>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6"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6"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6"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
        <p:nvSpPr>
          <p:cNvPr id="21" name="Right Arrow 20"/>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Patent Cases</a:t>
            </a:r>
            <a:endParaRPr lang="en-US"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i="1" dirty="0" smtClean="0"/>
              <a:t>O'Reilly v Morse</a:t>
            </a:r>
            <a:r>
              <a:rPr lang="en-US" dirty="0" smtClean="0"/>
              <a:t> (1853): patent to transmit telegraph signals over long distances</a:t>
            </a:r>
          </a:p>
          <a:p>
            <a:pPr lvl="1"/>
            <a:r>
              <a:rPr lang="en-US" dirty="0" smtClean="0"/>
              <a:t>An abstract idea, apart from its implementation, is not patent-eligible.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 </a:t>
            </a:r>
            <a:endParaRPr lang="en-US" dirty="0" smtClean="0"/>
          </a:p>
        </p:txBody>
      </p:sp>
    </p:spTree>
  </p:cSld>
  <p:clrMapOvr>
    <a:masterClrMapping/>
  </p:clrMapOvr>
  <p:transition>
    <p:fade/>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4" name="Right Arrow 33"/>
          <p:cNvSpPr/>
          <p:nvPr/>
        </p:nvSpPr>
        <p:spPr>
          <a:xfrm rot="8796762">
            <a:off x="1891377" y="4321304"/>
            <a:ext cx="172130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4" name="Right Arrow 33"/>
          <p:cNvSpPr/>
          <p:nvPr/>
        </p:nvSpPr>
        <p:spPr>
          <a:xfrm rot="8796762">
            <a:off x="1891377" y="4321304"/>
            <a:ext cx="172130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pic>
        <p:nvPicPr>
          <p:cNvPr id="4105" name="Picture 9" descr="C:\Users\pdmlynek\AppData\Local\Microsoft\Windows\Temporary Internet Files\Content.IE5\N6W6HYFI\MC900441517[1].wmf"/>
          <p:cNvPicPr>
            <a:picLocks noChangeAspect="1" noChangeArrowheads="1"/>
          </p:cNvPicPr>
          <p:nvPr/>
        </p:nvPicPr>
        <p:blipFill>
          <a:blip r:embed="rId8" cstate="print"/>
          <a:srcRect/>
          <a:stretch>
            <a:fillRect/>
          </a:stretch>
        </p:blipFill>
        <p:spPr bwMode="auto">
          <a:xfrm>
            <a:off x="457200" y="5181600"/>
            <a:ext cx="1914525" cy="1108075"/>
          </a:xfrm>
          <a:prstGeom prst="rect">
            <a:avLst/>
          </a:prstGeom>
          <a:noFill/>
        </p:spPr>
      </p:pic>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29000" y="4572000"/>
            <a:ext cx="5181600" cy="2133600"/>
          </a:xfrm>
          <a:prstGeom prst="rect">
            <a:avLst/>
          </a:prstGeom>
          <a:no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Process of Getting a Patent</a:t>
            </a:r>
            <a:endParaRPr lang="en-US" dirty="0"/>
          </a:p>
        </p:txBody>
      </p:sp>
      <p:pic>
        <p:nvPicPr>
          <p:cNvPr id="4099" name="Picture 3" descr="C:\Users\pdmlynek\AppData\Local\Microsoft\Windows\Temporary Internet Files\Content.IE5\73M6KCD9\MC900088742[1].wmf"/>
          <p:cNvPicPr>
            <a:picLocks noChangeAspect="1" noChangeArrowheads="1"/>
          </p:cNvPicPr>
          <p:nvPr/>
        </p:nvPicPr>
        <p:blipFill>
          <a:blip r:embed="rId2" cstate="print"/>
          <a:srcRect/>
          <a:stretch>
            <a:fillRect/>
          </a:stretch>
        </p:blipFill>
        <p:spPr bwMode="auto">
          <a:xfrm>
            <a:off x="228600" y="1371600"/>
            <a:ext cx="1539850" cy="1766621"/>
          </a:xfrm>
          <a:prstGeom prst="rect">
            <a:avLst/>
          </a:prstGeom>
          <a:noFill/>
        </p:spPr>
      </p:pic>
      <p:pic>
        <p:nvPicPr>
          <p:cNvPr id="10"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4100" name="Picture 4" descr="C:\Users\pdmlynek\AppData\Local\Microsoft\Windows\Temporary Internet Files\Content.IE5\YR4J8OUD\MC900045008[1].wmf"/>
          <p:cNvPicPr>
            <a:picLocks noChangeAspect="1" noChangeArrowheads="1"/>
          </p:cNvPicPr>
          <p:nvPr/>
        </p:nvPicPr>
        <p:blipFill>
          <a:blip r:embed="rId4" cstate="print"/>
          <a:srcRect/>
          <a:stretch>
            <a:fillRect/>
          </a:stretch>
        </p:blipFill>
        <p:spPr bwMode="auto">
          <a:xfrm>
            <a:off x="2667000" y="1066800"/>
            <a:ext cx="1779422" cy="1749247"/>
          </a:xfrm>
          <a:prstGeom prst="rect">
            <a:avLst/>
          </a:prstGeom>
          <a:noFill/>
        </p:spPr>
      </p:pic>
      <p:pic>
        <p:nvPicPr>
          <p:cNvPr id="16"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a:off x="5638800" y="1143000"/>
            <a:ext cx="1612087" cy="1805940"/>
          </a:xfrm>
          <a:prstGeom prst="rect">
            <a:avLst/>
          </a:prstGeom>
          <a:noFill/>
        </p:spPr>
      </p:pic>
      <p:pic>
        <p:nvPicPr>
          <p:cNvPr id="17" name="Picture 10" descr="C:\Users\pdmlynek\AppData\Local\Microsoft\Windows\Temporary Internet Files\Content.IE5\73M6KCD9\MC900044999[1].wmf"/>
          <p:cNvPicPr>
            <a:picLocks noChangeAspect="1" noChangeArrowheads="1"/>
          </p:cNvPicPr>
          <p:nvPr/>
        </p:nvPicPr>
        <p:blipFill>
          <a:blip r:embed="rId5" cstate="print"/>
          <a:srcRect/>
          <a:stretch>
            <a:fillRect/>
          </a:stretch>
        </p:blipFill>
        <p:spPr bwMode="auto">
          <a:xfrm flipH="1">
            <a:off x="3581400" y="4724400"/>
            <a:ext cx="1600200" cy="1805940"/>
          </a:xfrm>
          <a:prstGeom prst="rect">
            <a:avLst/>
          </a:prstGeom>
          <a:noFill/>
        </p:spPr>
      </p:pic>
      <p:pic>
        <p:nvPicPr>
          <p:cNvPr id="20" name="Picture 18" descr="C:\Users\pdmlynek\AppData\Local\Microsoft\Windows\Temporary Internet Files\Content.IE5\73M6KCD9\MC900240161[1].wmf"/>
          <p:cNvPicPr>
            <a:picLocks noChangeAspect="1" noChangeArrowheads="1"/>
          </p:cNvPicPr>
          <p:nvPr/>
        </p:nvPicPr>
        <p:blipFill>
          <a:blip r:embed="rId6" cstate="print"/>
          <a:srcRect/>
          <a:stretch>
            <a:fillRect/>
          </a:stretch>
        </p:blipFill>
        <p:spPr bwMode="auto">
          <a:xfrm>
            <a:off x="6553200" y="5029200"/>
            <a:ext cx="1812341" cy="1399946"/>
          </a:xfrm>
          <a:prstGeom prst="rect">
            <a:avLst/>
          </a:prstGeom>
          <a:noFill/>
        </p:spPr>
      </p:pic>
      <p:sp>
        <p:nvSpPr>
          <p:cNvPr id="24" name="Right Arrow 23"/>
          <p:cNvSpPr/>
          <p:nvPr/>
        </p:nvSpPr>
        <p:spPr>
          <a:xfrm rot="20731253">
            <a:off x="1952580" y="2058517"/>
            <a:ext cx="67774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543381" y="1753716"/>
            <a:ext cx="10192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2328514">
            <a:off x="5120290" y="4470242"/>
            <a:ext cx="1758266"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1600000">
            <a:off x="5334000" y="57912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5257800" y="5257800"/>
            <a:ext cx="124781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4224914">
            <a:off x="5912212" y="3865069"/>
            <a:ext cx="1902037"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Users\pdmlynek\AppData\Local\Microsoft\Windows\Temporary Internet Files\Content.IE5\YR4J8OUD\MC900233342[1].wmf"/>
          <p:cNvPicPr>
            <a:picLocks noChangeAspect="1" noChangeArrowheads="1"/>
          </p:cNvPicPr>
          <p:nvPr/>
        </p:nvPicPr>
        <p:blipFill>
          <a:blip r:embed="rId7" cstate="print"/>
          <a:srcRect/>
          <a:stretch>
            <a:fillRect/>
          </a:stretch>
        </p:blipFill>
        <p:spPr bwMode="auto">
          <a:xfrm>
            <a:off x="6553200" y="3200400"/>
            <a:ext cx="1143000" cy="1158265"/>
          </a:xfrm>
          <a:prstGeom prst="rect">
            <a:avLst/>
          </a:prstGeom>
          <a:noFill/>
        </p:spPr>
      </p:pic>
      <p:sp>
        <p:nvSpPr>
          <p:cNvPr id="34" name="Right Arrow 33"/>
          <p:cNvSpPr/>
          <p:nvPr/>
        </p:nvSpPr>
        <p:spPr>
          <a:xfrm rot="8796762">
            <a:off x="1891377" y="4321304"/>
            <a:ext cx="1721309" cy="466699"/>
          </a:xfrm>
          <a:prstGeom prst="rightArrow">
            <a:avLst>
              <a:gd name="adj1" fmla="val 50000"/>
              <a:gd name="adj2" fmla="val 57273"/>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3200400"/>
            <a:ext cx="137614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Conception</a:t>
            </a:r>
            <a:endParaRPr lang="en-US" sz="2000" dirty="0"/>
          </a:p>
        </p:txBody>
      </p:sp>
      <p:sp>
        <p:nvSpPr>
          <p:cNvPr id="36" name="TextBox 35"/>
          <p:cNvSpPr txBox="1"/>
          <p:nvPr/>
        </p:nvSpPr>
        <p:spPr>
          <a:xfrm>
            <a:off x="2209800" y="2590800"/>
            <a:ext cx="240860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Reduction to Practice</a:t>
            </a:r>
            <a:endParaRPr lang="en-US" sz="2000" dirty="0"/>
          </a:p>
        </p:txBody>
      </p:sp>
      <p:sp>
        <p:nvSpPr>
          <p:cNvPr id="37" name="TextBox 36"/>
          <p:cNvSpPr txBox="1"/>
          <p:nvPr/>
        </p:nvSpPr>
        <p:spPr>
          <a:xfrm>
            <a:off x="7391400" y="1905000"/>
            <a:ext cx="71333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Draft</a:t>
            </a:r>
            <a:endParaRPr lang="en-US" sz="2000" dirty="0"/>
          </a:p>
        </p:txBody>
      </p:sp>
      <p:sp>
        <p:nvSpPr>
          <p:cNvPr id="38" name="TextBox 37"/>
          <p:cNvSpPr txBox="1"/>
          <p:nvPr/>
        </p:nvSpPr>
        <p:spPr>
          <a:xfrm>
            <a:off x="5105400" y="6248400"/>
            <a:ext cx="1426096"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Prosecution</a:t>
            </a:r>
            <a:endParaRPr lang="en-US" sz="2000" dirty="0"/>
          </a:p>
        </p:txBody>
      </p:sp>
      <p:sp>
        <p:nvSpPr>
          <p:cNvPr id="39" name="TextBox 38"/>
          <p:cNvSpPr txBox="1"/>
          <p:nvPr/>
        </p:nvSpPr>
        <p:spPr>
          <a:xfrm>
            <a:off x="762000" y="4495800"/>
            <a:ext cx="1138453"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Licensing</a:t>
            </a:r>
            <a:endParaRPr lang="en-US" sz="2000" dirty="0"/>
          </a:p>
        </p:txBody>
      </p:sp>
      <p:sp>
        <p:nvSpPr>
          <p:cNvPr id="40" name="TextBox 39"/>
          <p:cNvSpPr txBox="1"/>
          <p:nvPr/>
        </p:nvSpPr>
        <p:spPr>
          <a:xfrm>
            <a:off x="7467600" y="3048000"/>
            <a:ext cx="1364797"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Application</a:t>
            </a:r>
            <a:endParaRPr lang="en-US" sz="2000" dirty="0"/>
          </a:p>
        </p:txBody>
      </p:sp>
      <p:sp>
        <p:nvSpPr>
          <p:cNvPr id="41" name="TextBox 40"/>
          <p:cNvSpPr txBox="1"/>
          <p:nvPr/>
        </p:nvSpPr>
        <p:spPr>
          <a:xfrm>
            <a:off x="7848600" y="4648200"/>
            <a:ext cx="604268" cy="400110"/>
          </a:xfrm>
          <a:prstGeom prst="rect">
            <a:avLst/>
          </a:prstGeom>
          <a:solidFill>
            <a:schemeClr val="accent4"/>
          </a:solidFill>
          <a:scene3d>
            <a:camera prst="orthographicFront"/>
            <a:lightRig rig="threePt" dir="t"/>
          </a:scene3d>
          <a:sp3d>
            <a:bevelT/>
          </a:sp3d>
        </p:spPr>
        <p:txBody>
          <a:bodyPr wrap="none" rtlCol="0">
            <a:spAutoFit/>
          </a:bodyPr>
          <a:lstStyle/>
          <a:p>
            <a:r>
              <a:rPr lang="en-US" sz="2000" dirty="0" smtClean="0"/>
              <a:t>PTO</a:t>
            </a:r>
            <a:endParaRPr lang="en-US" sz="2000" dirty="0"/>
          </a:p>
        </p:txBody>
      </p:sp>
      <p:pic>
        <p:nvPicPr>
          <p:cNvPr id="4105" name="Picture 9" descr="C:\Users\pdmlynek\AppData\Local\Microsoft\Windows\Temporary Internet Files\Content.IE5\N6W6HYFI\MC900441517[1].wmf"/>
          <p:cNvPicPr>
            <a:picLocks noChangeAspect="1" noChangeArrowheads="1"/>
          </p:cNvPicPr>
          <p:nvPr/>
        </p:nvPicPr>
        <p:blipFill>
          <a:blip r:embed="rId8" cstate="print"/>
          <a:srcRect/>
          <a:stretch>
            <a:fillRect/>
          </a:stretch>
        </p:blipFill>
        <p:spPr bwMode="auto">
          <a:xfrm>
            <a:off x="457200" y="5181600"/>
            <a:ext cx="1914525" cy="1108075"/>
          </a:xfrm>
          <a:prstGeom prst="rect">
            <a:avLst/>
          </a:prstGeom>
          <a:noFill/>
        </p:spPr>
      </p:pic>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Money in Patents</a:t>
            </a:r>
            <a:endParaRPr lang="en-US" dirty="0"/>
          </a:p>
        </p:txBody>
      </p:sp>
      <p:sp>
        <p:nvSpPr>
          <p:cNvPr id="6" name="Content Placeholder 5"/>
          <p:cNvSpPr>
            <a:spLocks noGrp="1"/>
          </p:cNvSpPr>
          <p:nvPr>
            <p:ph idx="1"/>
          </p:nvPr>
        </p:nvSpPr>
        <p:spPr>
          <a:xfrm>
            <a:off x="914400" y="1600200"/>
            <a:ext cx="7772400" cy="4525963"/>
          </a:xfrm>
        </p:spPr>
        <p:txBody>
          <a:bodyPr>
            <a:normAutofit/>
          </a:bodyPr>
          <a:lstStyle/>
          <a:p>
            <a:r>
              <a:rPr lang="en-US" sz="3000" dirty="0" smtClean="0"/>
              <a:t>Application preparation	($7,000-$10,000)</a:t>
            </a:r>
          </a:p>
          <a:p>
            <a:r>
              <a:rPr lang="en-US" sz="3000" dirty="0" smtClean="0"/>
              <a:t>Application prosecution	($5,000-$15,000)</a:t>
            </a:r>
          </a:p>
          <a:p>
            <a:pPr lvl="1"/>
            <a:r>
              <a:rPr lang="en-US" sz="2600" dirty="0" smtClean="0">
                <a:solidFill>
                  <a:srgbClr val="FFFF00"/>
                </a:solidFill>
              </a:rPr>
              <a:t>International: several times as big</a:t>
            </a:r>
          </a:p>
          <a:p>
            <a:endParaRPr lang="en-US" dirty="0" smtClean="0"/>
          </a:p>
          <a:p>
            <a:pPr>
              <a:buNone/>
            </a:pPr>
            <a:r>
              <a:rPr lang="en-US" dirty="0" smtClean="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Patent Cases</a:t>
            </a:r>
            <a:endParaRPr lang="en-US"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i="1" dirty="0" smtClean="0"/>
              <a:t>O'Reilly v Morse</a:t>
            </a:r>
            <a:r>
              <a:rPr lang="en-US" dirty="0" smtClean="0"/>
              <a:t> (1853): patent to transmit telegraph signals over long distances</a:t>
            </a:r>
          </a:p>
          <a:p>
            <a:pPr lvl="1"/>
            <a:r>
              <a:rPr lang="en-US" dirty="0" smtClean="0"/>
              <a:t>An abstract idea, apart from its implementation, is not patent-eligible.</a:t>
            </a:r>
          </a:p>
          <a:p>
            <a:r>
              <a:rPr lang="en-US" i="1" dirty="0" smtClean="0"/>
              <a:t>Diamond v </a:t>
            </a:r>
            <a:r>
              <a:rPr lang="en-US" i="1" dirty="0" err="1" smtClean="0"/>
              <a:t>Chakrabarty</a:t>
            </a:r>
            <a:r>
              <a:rPr lang="en-US" i="1" dirty="0" smtClean="0"/>
              <a:t> </a:t>
            </a:r>
            <a:r>
              <a:rPr lang="en-US" dirty="0" smtClean="0"/>
              <a:t>(1980)</a:t>
            </a:r>
          </a:p>
          <a:p>
            <a:pPr lvl="1"/>
            <a:r>
              <a:rPr lang="en-US" dirty="0" err="1" smtClean="0"/>
              <a:t>Chakrabarty</a:t>
            </a:r>
            <a:r>
              <a:rPr lang="en-US" dirty="0" smtClean="0"/>
              <a:t>  created a bacterium capable of breaking down crude oil</a:t>
            </a:r>
          </a:p>
          <a:p>
            <a:pPr lvl="1"/>
            <a:r>
              <a:rPr lang="en-US" dirty="0" smtClean="0"/>
              <a:t>Live, man-made organism was an article of manufacture, thus protectable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 </a:t>
            </a:r>
            <a:endParaRPr lang="en-US" dirty="0" smtClean="0"/>
          </a:p>
        </p:txBody>
      </p:sp>
    </p:spTree>
  </p:cSld>
  <p:clrMapOvr>
    <a:masterClrMapping/>
  </p:clrMapOvr>
  <p:transition>
    <p:fade/>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Money in Patents</a:t>
            </a:r>
            <a:endParaRPr lang="en-US" dirty="0"/>
          </a:p>
        </p:txBody>
      </p:sp>
      <p:sp>
        <p:nvSpPr>
          <p:cNvPr id="6" name="Content Placeholder 5"/>
          <p:cNvSpPr>
            <a:spLocks noGrp="1"/>
          </p:cNvSpPr>
          <p:nvPr>
            <p:ph idx="1"/>
          </p:nvPr>
        </p:nvSpPr>
        <p:spPr>
          <a:xfrm>
            <a:off x="914400" y="1600200"/>
            <a:ext cx="7772400" cy="4525963"/>
          </a:xfrm>
        </p:spPr>
        <p:txBody>
          <a:bodyPr>
            <a:normAutofit fontScale="92500" lnSpcReduction="20000"/>
          </a:bodyPr>
          <a:lstStyle/>
          <a:p>
            <a:r>
              <a:rPr lang="en-US" dirty="0" smtClean="0"/>
              <a:t>Application preparation	($7,000-$10,000)</a:t>
            </a:r>
          </a:p>
          <a:p>
            <a:r>
              <a:rPr lang="en-US" dirty="0" smtClean="0"/>
              <a:t>Application prosecution	($5,000-$15,000)</a:t>
            </a:r>
          </a:p>
          <a:p>
            <a:pPr lvl="1"/>
            <a:r>
              <a:rPr lang="en-US" dirty="0" smtClean="0">
                <a:solidFill>
                  <a:srgbClr val="FFFF00"/>
                </a:solidFill>
              </a:rPr>
              <a:t>International: several times as big</a:t>
            </a:r>
          </a:p>
          <a:p>
            <a:r>
              <a:rPr lang="en-US" dirty="0" smtClean="0"/>
              <a:t>Opinion Preparation</a:t>
            </a:r>
          </a:p>
          <a:p>
            <a:pPr lvl="1"/>
            <a:r>
              <a:rPr lang="en-US" dirty="0" smtClean="0">
                <a:solidFill>
                  <a:srgbClr val="FFFF00"/>
                </a:solidFill>
              </a:rPr>
              <a:t>Patentability ($2,000)</a:t>
            </a:r>
          </a:p>
          <a:p>
            <a:pPr lvl="1"/>
            <a:r>
              <a:rPr lang="en-US" dirty="0" smtClean="0">
                <a:solidFill>
                  <a:srgbClr val="FFFF00"/>
                </a:solidFill>
              </a:rPr>
              <a:t>Freedom to Operate ($10,000)</a:t>
            </a:r>
          </a:p>
          <a:p>
            <a:pPr lvl="1"/>
            <a:r>
              <a:rPr lang="en-US" dirty="0" smtClean="0">
                <a:solidFill>
                  <a:srgbClr val="FFFF00"/>
                </a:solidFill>
              </a:rPr>
              <a:t>Patent Infringement ($10,000)</a:t>
            </a:r>
          </a:p>
          <a:p>
            <a:pPr lvl="1"/>
            <a:r>
              <a:rPr lang="en-US" dirty="0" smtClean="0">
                <a:solidFill>
                  <a:srgbClr val="FFFF00"/>
                </a:solidFill>
              </a:rPr>
              <a:t> Patent Invalidity ($10,000)</a:t>
            </a:r>
          </a:p>
          <a:p>
            <a:endParaRPr lang="en-US" dirty="0" smtClean="0"/>
          </a:p>
          <a:p>
            <a:pPr>
              <a:buNone/>
            </a:pPr>
            <a:r>
              <a:rPr lang="en-US" dirty="0" smtClean="0"/>
              <a:t> </a:t>
            </a: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Money in Patents</a:t>
            </a:r>
            <a:endParaRPr lang="en-US" dirty="0"/>
          </a:p>
        </p:txBody>
      </p:sp>
      <p:sp>
        <p:nvSpPr>
          <p:cNvPr id="6" name="Content Placeholder 5"/>
          <p:cNvSpPr>
            <a:spLocks noGrp="1"/>
          </p:cNvSpPr>
          <p:nvPr>
            <p:ph idx="1"/>
          </p:nvPr>
        </p:nvSpPr>
        <p:spPr>
          <a:xfrm>
            <a:off x="914400" y="1600200"/>
            <a:ext cx="7772400" cy="4525963"/>
          </a:xfrm>
        </p:spPr>
        <p:txBody>
          <a:bodyPr>
            <a:normAutofit fontScale="92500" lnSpcReduction="20000"/>
          </a:bodyPr>
          <a:lstStyle/>
          <a:p>
            <a:r>
              <a:rPr lang="en-US" dirty="0" smtClean="0"/>
              <a:t>Application preparation	($7,000-$10,000)</a:t>
            </a:r>
          </a:p>
          <a:p>
            <a:r>
              <a:rPr lang="en-US" dirty="0" smtClean="0"/>
              <a:t>Application prosecution	($5,000-$15,000)</a:t>
            </a:r>
          </a:p>
          <a:p>
            <a:pPr lvl="1"/>
            <a:r>
              <a:rPr lang="en-US" dirty="0" smtClean="0">
                <a:solidFill>
                  <a:srgbClr val="FFFF00"/>
                </a:solidFill>
              </a:rPr>
              <a:t>International: several times as big</a:t>
            </a:r>
          </a:p>
          <a:p>
            <a:r>
              <a:rPr lang="en-US" dirty="0" smtClean="0"/>
              <a:t>Opinion Preparation</a:t>
            </a:r>
          </a:p>
          <a:p>
            <a:pPr lvl="1"/>
            <a:r>
              <a:rPr lang="en-US" dirty="0" smtClean="0">
                <a:solidFill>
                  <a:srgbClr val="FFFF00"/>
                </a:solidFill>
              </a:rPr>
              <a:t>Patentability ($2,000)</a:t>
            </a:r>
          </a:p>
          <a:p>
            <a:pPr lvl="1"/>
            <a:r>
              <a:rPr lang="en-US" dirty="0" smtClean="0">
                <a:solidFill>
                  <a:srgbClr val="FFFF00"/>
                </a:solidFill>
              </a:rPr>
              <a:t>Freedom to Operate ($10,000)</a:t>
            </a:r>
          </a:p>
          <a:p>
            <a:pPr lvl="1"/>
            <a:r>
              <a:rPr lang="en-US" dirty="0" smtClean="0">
                <a:solidFill>
                  <a:srgbClr val="FFFF00"/>
                </a:solidFill>
              </a:rPr>
              <a:t>Patent Infringement ($10,000)</a:t>
            </a:r>
          </a:p>
          <a:p>
            <a:pPr lvl="1"/>
            <a:r>
              <a:rPr lang="en-US" dirty="0" smtClean="0">
                <a:solidFill>
                  <a:srgbClr val="FFFF00"/>
                </a:solidFill>
              </a:rPr>
              <a:t>Patent Invalidity ($10,000)</a:t>
            </a:r>
          </a:p>
          <a:p>
            <a:r>
              <a:rPr lang="en-US" dirty="0" err="1" smtClean="0"/>
              <a:t>Interpartes</a:t>
            </a:r>
            <a:r>
              <a:rPr lang="en-US" dirty="0" smtClean="0"/>
              <a:t> Proceedings ($350,000)</a:t>
            </a:r>
          </a:p>
          <a:p>
            <a:r>
              <a:rPr lang="en-US" dirty="0" smtClean="0"/>
              <a:t>Litigation ($600,000 - $5,000,000)</a:t>
            </a:r>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How Can a Scientist/Engineer Help</a:t>
            </a:r>
            <a:br>
              <a:rPr lang="en-US" dirty="0" smtClean="0"/>
            </a:br>
            <a:r>
              <a:rPr lang="en-US" dirty="0" smtClean="0"/>
              <a:t>with Patent Application Preparation</a:t>
            </a:r>
            <a:endParaRPr lang="en-US" dirty="0"/>
          </a:p>
        </p:txBody>
      </p:sp>
      <p:sp>
        <p:nvSpPr>
          <p:cNvPr id="3" name="Content Placeholder 2"/>
          <p:cNvSpPr>
            <a:spLocks noGrp="1"/>
          </p:cNvSpPr>
          <p:nvPr>
            <p:ph idx="1"/>
          </p:nvPr>
        </p:nvSpPr>
        <p:spPr>
          <a:xfrm>
            <a:off x="533400" y="2133600"/>
            <a:ext cx="8229600" cy="3810000"/>
          </a:xfrm>
        </p:spPr>
        <p:txBody>
          <a:bodyPr>
            <a:normAutofit fontScale="92500" lnSpcReduction="10000"/>
          </a:bodyPr>
          <a:lstStyle/>
          <a:p>
            <a:r>
              <a:rPr lang="en-US" dirty="0" smtClean="0"/>
              <a:t>Limited opportunities in normal circumstances</a:t>
            </a:r>
          </a:p>
          <a:p>
            <a:r>
              <a:rPr lang="en-US" dirty="0" smtClean="0"/>
              <a:t>Special circumstances</a:t>
            </a:r>
          </a:p>
          <a:p>
            <a:pPr lvl="1"/>
            <a:r>
              <a:rPr lang="en-US" dirty="0" smtClean="0">
                <a:solidFill>
                  <a:srgbClr val="FFFF00"/>
                </a:solidFill>
              </a:rPr>
              <a:t>Very large application</a:t>
            </a:r>
          </a:p>
          <a:p>
            <a:pPr lvl="1"/>
            <a:r>
              <a:rPr lang="en-US" dirty="0" smtClean="0">
                <a:solidFill>
                  <a:srgbClr val="FFFF00"/>
                </a:solidFill>
              </a:rPr>
              <a:t>Time constraint or budget constraint</a:t>
            </a:r>
          </a:p>
          <a:p>
            <a:pPr lvl="1"/>
            <a:r>
              <a:rPr lang="en-US" dirty="0" smtClean="0">
                <a:solidFill>
                  <a:srgbClr val="FFFF00"/>
                </a:solidFill>
              </a:rPr>
              <a:t>Highly efficient preparation process</a:t>
            </a:r>
          </a:p>
          <a:p>
            <a:pPr lvl="1"/>
            <a:r>
              <a:rPr lang="en-US" dirty="0" smtClean="0">
                <a:solidFill>
                  <a:srgbClr val="FFFF00"/>
                </a:solidFill>
              </a:rPr>
              <a:t>Complex technology well understood by the consultant</a:t>
            </a:r>
          </a:p>
          <a:p>
            <a:r>
              <a:rPr lang="en-US" dirty="0" smtClean="0"/>
              <a:t>Being a Patent Agent is preferred</a:t>
            </a: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How Can a Scientist/Engineer Help in Patent Application Prosecution</a:t>
            </a:r>
            <a:endParaRPr lang="en-US" dirty="0"/>
          </a:p>
        </p:txBody>
      </p:sp>
      <p:sp>
        <p:nvSpPr>
          <p:cNvPr id="3" name="Content Placeholder 2"/>
          <p:cNvSpPr>
            <a:spLocks noGrp="1"/>
          </p:cNvSpPr>
          <p:nvPr>
            <p:ph idx="1"/>
          </p:nvPr>
        </p:nvSpPr>
        <p:spPr>
          <a:xfrm>
            <a:off x="457200" y="2362200"/>
            <a:ext cx="8229600" cy="3810000"/>
          </a:xfrm>
        </p:spPr>
        <p:txBody>
          <a:bodyPr/>
          <a:lstStyle/>
          <a:p>
            <a:r>
              <a:rPr lang="en-US" dirty="0" smtClean="0"/>
              <a:t>Generally in cases with big budgets or with complex problems</a:t>
            </a:r>
          </a:p>
          <a:p>
            <a:r>
              <a:rPr lang="en-US" dirty="0" smtClean="0"/>
              <a:t>Answer very specific highly technical questions posed by the attorney based on Examiner’s rejections</a:t>
            </a:r>
          </a:p>
          <a:p>
            <a:r>
              <a:rPr lang="en-US" dirty="0" smtClean="0"/>
              <a:t>Familiarity with patents is preferred</a:t>
            </a:r>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How Can a Scientist/Engineer Help </a:t>
            </a:r>
            <a:br>
              <a:rPr lang="en-US" dirty="0" smtClean="0"/>
            </a:br>
            <a:r>
              <a:rPr lang="en-US" dirty="0" smtClean="0"/>
              <a:t>with a Patentability Opinion</a:t>
            </a:r>
            <a:endParaRPr lang="en-US" dirty="0"/>
          </a:p>
        </p:txBody>
      </p:sp>
      <p:sp>
        <p:nvSpPr>
          <p:cNvPr id="3" name="Content Placeholder 2"/>
          <p:cNvSpPr>
            <a:spLocks noGrp="1"/>
          </p:cNvSpPr>
          <p:nvPr>
            <p:ph idx="1"/>
          </p:nvPr>
        </p:nvSpPr>
        <p:spPr>
          <a:xfrm>
            <a:off x="457200" y="2133601"/>
            <a:ext cx="8229600" cy="4038600"/>
          </a:xfrm>
        </p:spPr>
        <p:txBody>
          <a:bodyPr/>
          <a:lstStyle/>
          <a:p>
            <a:r>
              <a:rPr lang="en-US" dirty="0" smtClean="0"/>
              <a:t>A client wants to find out if an invention is patentable; “</a:t>
            </a:r>
            <a:r>
              <a:rPr lang="en-US" dirty="0" smtClean="0">
                <a:solidFill>
                  <a:srgbClr val="FFFF00"/>
                </a:solidFill>
              </a:rPr>
              <a:t>Can we patent this?</a:t>
            </a:r>
            <a:r>
              <a:rPr lang="en-US" dirty="0" smtClean="0"/>
              <a:t>”</a:t>
            </a:r>
          </a:p>
          <a:p>
            <a:r>
              <a:rPr lang="en-US" dirty="0" smtClean="0"/>
              <a:t>Search patent and open literature for similar products</a:t>
            </a:r>
          </a:p>
          <a:p>
            <a:r>
              <a:rPr lang="en-US" dirty="0" smtClean="0"/>
              <a:t>Excellent opportunity for consultants</a:t>
            </a:r>
          </a:p>
          <a:p>
            <a:r>
              <a:rPr lang="en-US" dirty="0" smtClean="0"/>
              <a:t>Most technically/least legally demanding opinion of the 4 opinions for consultants</a:t>
            </a:r>
          </a:p>
          <a:p>
            <a:endParaRPr lang="en-US" dirty="0"/>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1143000"/>
          </a:xfrm>
        </p:spPr>
        <p:txBody>
          <a:bodyPr>
            <a:normAutofit fontScale="90000"/>
          </a:bodyPr>
          <a:lstStyle/>
          <a:p>
            <a:r>
              <a:rPr lang="en-US" dirty="0" smtClean="0"/>
              <a:t>How Can a Scientist/Engineer Help </a:t>
            </a:r>
            <a:br>
              <a:rPr lang="en-US" dirty="0" smtClean="0"/>
            </a:br>
            <a:r>
              <a:rPr lang="en-US" dirty="0" smtClean="0"/>
              <a:t>with a Freedom to Operate Opinion</a:t>
            </a:r>
            <a:endParaRPr lang="en-US" dirty="0"/>
          </a:p>
        </p:txBody>
      </p:sp>
      <p:sp>
        <p:nvSpPr>
          <p:cNvPr id="3" name="Content Placeholder 2"/>
          <p:cNvSpPr>
            <a:spLocks noGrp="1"/>
          </p:cNvSpPr>
          <p:nvPr>
            <p:ph idx="1"/>
          </p:nvPr>
        </p:nvSpPr>
        <p:spPr>
          <a:xfrm>
            <a:off x="457200" y="2133601"/>
            <a:ext cx="8229600" cy="4038600"/>
          </a:xfrm>
        </p:spPr>
        <p:txBody>
          <a:bodyPr/>
          <a:lstStyle/>
          <a:p>
            <a:r>
              <a:rPr lang="en-US" dirty="0" smtClean="0"/>
              <a:t>A client wants to find out if a product is covered by someone else’s patent: “</a:t>
            </a:r>
            <a:r>
              <a:rPr lang="en-US" dirty="0" smtClean="0">
                <a:solidFill>
                  <a:srgbClr val="FFFF00"/>
                </a:solidFill>
              </a:rPr>
              <a:t>Can we market this, or are we going to get sued?</a:t>
            </a:r>
            <a:r>
              <a:rPr lang="en-US" dirty="0" smtClean="0"/>
              <a:t>”</a:t>
            </a:r>
          </a:p>
          <a:p>
            <a:r>
              <a:rPr lang="en-US" dirty="0" smtClean="0"/>
              <a:t>Usually before entry into a new business</a:t>
            </a:r>
          </a:p>
          <a:p>
            <a:r>
              <a:rPr lang="en-US" dirty="0" smtClean="0"/>
              <a:t>Search patents for similar products</a:t>
            </a:r>
          </a:p>
          <a:p>
            <a:r>
              <a:rPr lang="en-US" dirty="0" smtClean="0"/>
              <a:t>Excellent opportunity for consultants</a:t>
            </a:r>
          </a:p>
          <a:p>
            <a:r>
              <a:rPr lang="en-US" dirty="0" smtClean="0"/>
              <a:t>Need working knowledge of patents</a:t>
            </a:r>
          </a:p>
          <a:p>
            <a:endParaRPr lang="en-US" dirty="0"/>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4452" y="2895600"/>
            <a:ext cx="6470297" cy="1938992"/>
          </a:xfrm>
          <a:prstGeom prst="rect">
            <a:avLst/>
          </a:prstGeom>
          <a:solidFill>
            <a:srgbClr val="FF0000"/>
          </a:solidFill>
          <a:scene3d>
            <a:camera prst="orthographicFront"/>
            <a:lightRig rig="threePt" dir="t"/>
          </a:scene3d>
          <a:sp3d>
            <a:bevelT/>
          </a:sp3d>
        </p:spPr>
        <p:txBody>
          <a:bodyPr wrap="none" rtlCol="0">
            <a:spAutoFit/>
          </a:bodyPr>
          <a:lstStyle/>
          <a:p>
            <a:pPr algn="ctr"/>
            <a:r>
              <a:rPr lang="en-US" sz="6000" dirty="0" smtClean="0"/>
              <a:t>End of Part 3</a:t>
            </a:r>
          </a:p>
          <a:p>
            <a:pPr algn="ctr"/>
            <a:r>
              <a:rPr lang="en-US" sz="6000" dirty="0" smtClean="0"/>
              <a:t>Patent Procurement</a:t>
            </a:r>
            <a:endParaRPr lang="en-US" sz="6000" dirty="0"/>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2287" y="2362200"/>
            <a:ext cx="6316153" cy="2308324"/>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7200" dirty="0" smtClean="0"/>
              <a:t>Opportunities in</a:t>
            </a:r>
          </a:p>
          <a:p>
            <a:pPr algn="ctr"/>
            <a:r>
              <a:rPr lang="en-US" sz="7200" dirty="0" smtClean="0"/>
              <a:t>Litigation</a:t>
            </a:r>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2292" y="2362200"/>
            <a:ext cx="6316152" cy="3416320"/>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7200" dirty="0" smtClean="0"/>
              <a:t>Opportunities in</a:t>
            </a:r>
          </a:p>
          <a:p>
            <a:pPr algn="ctr"/>
            <a:r>
              <a:rPr lang="en-US" sz="7200" dirty="0" smtClean="0"/>
              <a:t>Pre-Trial </a:t>
            </a:r>
          </a:p>
          <a:p>
            <a:pPr algn="ctr"/>
            <a:r>
              <a:rPr lang="en-US" sz="7200" dirty="0" smtClean="0"/>
              <a:t>Patent Litigation</a:t>
            </a:r>
          </a:p>
        </p:txBody>
      </p:sp>
      <p:sp>
        <p:nvSpPr>
          <p:cNvPr id="3" name="Title 2"/>
          <p:cNvSpPr>
            <a:spLocks noGrp="1"/>
          </p:cNvSpPr>
          <p:nvPr>
            <p:ph type="title"/>
          </p:nvPr>
        </p:nvSpPr>
        <p:spPr/>
        <p:txBody>
          <a:bodyPr/>
          <a:lstStyle/>
          <a:p>
            <a:r>
              <a:rPr lang="en-US" dirty="0" smtClean="0"/>
              <a:t>Part 4</a:t>
            </a:r>
            <a:endParaRPr lang="en-US" dirty="0"/>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Patent Litigations</a:t>
            </a:r>
            <a:endParaRPr lang="en-US" dirty="0"/>
          </a:p>
        </p:txBody>
      </p:sp>
      <p:sp>
        <p:nvSpPr>
          <p:cNvPr id="3" name="Content Placeholder 2"/>
          <p:cNvSpPr>
            <a:spLocks noGrp="1"/>
          </p:cNvSpPr>
          <p:nvPr>
            <p:ph idx="1"/>
          </p:nvPr>
        </p:nvSpPr>
        <p:spPr/>
        <p:txBody>
          <a:bodyPr/>
          <a:lstStyle/>
          <a:p>
            <a:r>
              <a:rPr lang="en-US" dirty="0" smtClean="0"/>
              <a:t>Patent Owner   </a:t>
            </a:r>
            <a:r>
              <a:rPr lang="en-US" dirty="0" err="1" smtClean="0"/>
              <a:t>vs</a:t>
            </a:r>
            <a:r>
              <a:rPr lang="en-US" dirty="0" smtClean="0"/>
              <a:t>   Competitor </a:t>
            </a:r>
          </a:p>
          <a:p>
            <a:pPr lvl="1">
              <a:spcBef>
                <a:spcPts val="0"/>
              </a:spcBef>
              <a:buNone/>
            </a:pPr>
            <a:r>
              <a:rPr lang="en-US" dirty="0" smtClean="0"/>
              <a:t>   (Plaintiff)                  (Defendant)</a:t>
            </a:r>
          </a:p>
          <a:p>
            <a:r>
              <a:rPr lang="en-US" dirty="0" smtClean="0"/>
              <a:t>Patent Owner files a suit: </a:t>
            </a:r>
          </a:p>
          <a:p>
            <a:pPr lvl="1"/>
            <a:r>
              <a:rPr lang="en-US" dirty="0" smtClean="0">
                <a:solidFill>
                  <a:srgbClr val="FFFF00"/>
                </a:solidFill>
              </a:rPr>
              <a:t>“You are infringing my patent!”</a:t>
            </a:r>
          </a:p>
          <a:p>
            <a:r>
              <a:rPr lang="en-US" dirty="0" smtClean="0"/>
              <a:t>Competitor has two defenses:</a:t>
            </a:r>
          </a:p>
          <a:p>
            <a:pPr lvl="1"/>
            <a:r>
              <a:rPr lang="en-US" dirty="0" smtClean="0">
                <a:solidFill>
                  <a:srgbClr val="FFFF00"/>
                </a:solidFill>
              </a:rPr>
              <a:t>“No, we don’t.  We are outside of your claims.”</a:t>
            </a:r>
          </a:p>
          <a:p>
            <a:pPr lvl="1"/>
            <a:r>
              <a:rPr lang="en-US" dirty="0" smtClean="0">
                <a:solidFill>
                  <a:srgbClr val="FFFF00"/>
                </a:solidFill>
              </a:rPr>
              <a:t>“Your patent is no good.”</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Laws</a:t>
            </a:r>
            <a:r>
              <a:rPr lang="en-US" dirty="0" smtClean="0"/>
              <a:t>, Regulations, Court holdings</a:t>
            </a:r>
          </a:p>
          <a:p>
            <a:r>
              <a:rPr lang="en-US" dirty="0" smtClean="0"/>
              <a:t>Patent Strategy</a:t>
            </a:r>
          </a:p>
          <a:p>
            <a:r>
              <a:rPr lang="en-US" dirty="0" smtClean="0"/>
              <a:t>Hiring and working with Patent Attorneys</a:t>
            </a:r>
          </a:p>
          <a:p>
            <a:r>
              <a:rPr lang="en-US" dirty="0" smtClean="0"/>
              <a:t>Projecting cash flows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Patent Cases</a:t>
            </a:r>
            <a:endParaRPr lang="en-US"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i="1" dirty="0" smtClean="0"/>
              <a:t>O'Reilly v Morse</a:t>
            </a:r>
            <a:r>
              <a:rPr lang="en-US" dirty="0" smtClean="0"/>
              <a:t> (1853): patent to transmit telegraph signals over long distances</a:t>
            </a:r>
          </a:p>
          <a:p>
            <a:pPr lvl="1"/>
            <a:r>
              <a:rPr lang="en-US" dirty="0" smtClean="0"/>
              <a:t>An abstract idea, apart from its implementation, is not patent-eligible.</a:t>
            </a:r>
          </a:p>
          <a:p>
            <a:r>
              <a:rPr lang="en-US" i="1" dirty="0" smtClean="0"/>
              <a:t>Diamond v </a:t>
            </a:r>
            <a:r>
              <a:rPr lang="en-US" i="1" dirty="0" err="1" smtClean="0"/>
              <a:t>Chakrabarty</a:t>
            </a:r>
            <a:r>
              <a:rPr lang="en-US" i="1" dirty="0" smtClean="0"/>
              <a:t> </a:t>
            </a:r>
            <a:r>
              <a:rPr lang="en-US" dirty="0" smtClean="0"/>
              <a:t>(1980)</a:t>
            </a:r>
          </a:p>
          <a:p>
            <a:pPr lvl="1"/>
            <a:r>
              <a:rPr lang="en-US" dirty="0" err="1" smtClean="0"/>
              <a:t>Chakrabarty</a:t>
            </a:r>
            <a:r>
              <a:rPr lang="en-US" dirty="0" smtClean="0"/>
              <a:t>  created a bacterium capable of breaking down crude oil</a:t>
            </a:r>
          </a:p>
          <a:p>
            <a:pPr lvl="1"/>
            <a:r>
              <a:rPr lang="en-US" dirty="0" smtClean="0"/>
              <a:t>Live, man-made organism was an article of manufacture, thus protectable</a:t>
            </a:r>
          </a:p>
          <a:p>
            <a:r>
              <a:rPr lang="en-US" i="1" dirty="0" smtClean="0"/>
              <a:t>Bowman v. Monsanto</a:t>
            </a:r>
            <a:r>
              <a:rPr lang="en-US" dirty="0" smtClean="0"/>
              <a:t>, 133 </a:t>
            </a:r>
            <a:r>
              <a:rPr lang="en-US" dirty="0" err="1" smtClean="0"/>
              <a:t>S.Ct</a:t>
            </a:r>
            <a:r>
              <a:rPr lang="en-US" dirty="0" smtClean="0"/>
              <a:t>. 1761 (2012)</a:t>
            </a:r>
          </a:p>
          <a:p>
            <a:pPr lvl="1"/>
            <a:r>
              <a:rPr lang="en-US" dirty="0" smtClean="0"/>
              <a:t>Farmer bought soybean crops under license, but replanted them the next year</a:t>
            </a:r>
          </a:p>
          <a:p>
            <a:pPr lvl="1"/>
            <a:r>
              <a:rPr lang="en-US" dirty="0" smtClean="0"/>
              <a:t>You can't copy a patented article and reuse it</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 </a:t>
            </a:r>
            <a:endParaRPr lang="en-US" dirty="0" smtClean="0"/>
          </a:p>
        </p:txBody>
      </p:sp>
    </p:spTree>
  </p:cSld>
  <p:clrMapOvr>
    <a:masterClrMapping/>
  </p:clrMapOvr>
  <p:transition>
    <p:fade/>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How an Expert Can Help </a:t>
            </a:r>
            <a:br>
              <a:rPr lang="en-US" dirty="0" smtClean="0"/>
            </a:br>
            <a:r>
              <a:rPr lang="en-US" dirty="0" smtClean="0"/>
              <a:t>with an Infringement Defense</a:t>
            </a:r>
            <a:endParaRPr lang="en-US" dirty="0"/>
          </a:p>
        </p:txBody>
      </p:sp>
      <p:sp>
        <p:nvSpPr>
          <p:cNvPr id="3" name="Content Placeholder 2"/>
          <p:cNvSpPr>
            <a:spLocks noGrp="1"/>
          </p:cNvSpPr>
          <p:nvPr>
            <p:ph idx="1"/>
          </p:nvPr>
        </p:nvSpPr>
        <p:spPr>
          <a:xfrm>
            <a:off x="457200" y="2057400"/>
            <a:ext cx="8534400" cy="4525963"/>
          </a:xfrm>
        </p:spPr>
        <p:txBody>
          <a:bodyPr/>
          <a:lstStyle/>
          <a:p>
            <a:r>
              <a:rPr lang="en-US" dirty="0" smtClean="0"/>
              <a:t>The “</a:t>
            </a:r>
            <a:r>
              <a:rPr lang="en-US" dirty="0" smtClean="0">
                <a:solidFill>
                  <a:srgbClr val="FFFF00"/>
                </a:solidFill>
              </a:rPr>
              <a:t>We are outside your Claims</a:t>
            </a:r>
            <a:r>
              <a:rPr lang="en-US" dirty="0" smtClean="0"/>
              <a:t>” defense</a:t>
            </a:r>
          </a:p>
          <a:p>
            <a:r>
              <a:rPr lang="en-US" dirty="0" smtClean="0"/>
              <a:t>Attorney constructs the patent claims, compares the accused product to such claims, and renders an opinion that the product infringes (if plaintiff) or does not infringe (if defendant)</a:t>
            </a:r>
          </a:p>
          <a:p>
            <a:r>
              <a:rPr lang="en-US" dirty="0" smtClean="0"/>
              <a:t>Limited opportunities for consultants</a:t>
            </a: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How an Expert Can Help </a:t>
            </a:r>
            <a:br>
              <a:rPr lang="en-US" dirty="0" smtClean="0"/>
            </a:br>
            <a:r>
              <a:rPr lang="en-US" dirty="0" smtClean="0"/>
              <a:t>with an Invalidity Defense</a:t>
            </a:r>
            <a:endParaRPr lang="en-US" dirty="0"/>
          </a:p>
        </p:txBody>
      </p:sp>
      <p:sp>
        <p:nvSpPr>
          <p:cNvPr id="3" name="Content Placeholder 2"/>
          <p:cNvSpPr>
            <a:spLocks noGrp="1"/>
          </p:cNvSpPr>
          <p:nvPr>
            <p:ph idx="1"/>
          </p:nvPr>
        </p:nvSpPr>
        <p:spPr>
          <a:xfrm>
            <a:off x="457200" y="2057400"/>
            <a:ext cx="8534400" cy="4525963"/>
          </a:xfrm>
        </p:spPr>
        <p:txBody>
          <a:bodyPr/>
          <a:lstStyle/>
          <a:p>
            <a:r>
              <a:rPr lang="en-US" dirty="0" smtClean="0"/>
              <a:t>The “</a:t>
            </a:r>
            <a:r>
              <a:rPr lang="en-US" dirty="0" smtClean="0">
                <a:solidFill>
                  <a:srgbClr val="FFFF00"/>
                </a:solidFill>
              </a:rPr>
              <a:t>Your Patent is No Good</a:t>
            </a:r>
            <a:r>
              <a:rPr lang="en-US" dirty="0" smtClean="0"/>
              <a:t>” defense</a:t>
            </a:r>
          </a:p>
          <a:p>
            <a:r>
              <a:rPr lang="en-US" dirty="0" smtClean="0"/>
              <a:t>The Defense Attorney argues that the patent is not enforceable, not valid </a:t>
            </a:r>
          </a:p>
          <a:p>
            <a:pPr lvl="1"/>
            <a:r>
              <a:rPr lang="en-US" dirty="0" smtClean="0">
                <a:solidFill>
                  <a:srgbClr val="FFFF00"/>
                </a:solidFill>
              </a:rPr>
              <a:t>There are problems with 101, 102, 103, 112, </a:t>
            </a:r>
            <a:r>
              <a:rPr lang="en-US" dirty="0" err="1" smtClean="0">
                <a:solidFill>
                  <a:srgbClr val="FFFF00"/>
                </a:solidFill>
              </a:rPr>
              <a:t>inventorship</a:t>
            </a:r>
            <a:r>
              <a:rPr lang="en-US" dirty="0" smtClean="0">
                <a:solidFill>
                  <a:srgbClr val="FFFF00"/>
                </a:solidFill>
              </a:rPr>
              <a:t>, ownership, inequitable conduct, etc.</a:t>
            </a:r>
          </a:p>
          <a:p>
            <a:r>
              <a:rPr lang="en-US" dirty="0" smtClean="0"/>
              <a:t>Great opportunities for consultants</a:t>
            </a:r>
          </a:p>
          <a:p>
            <a:pPr lvl="1"/>
            <a:r>
              <a:rPr lang="en-US" dirty="0" smtClean="0">
                <a:solidFill>
                  <a:srgbClr val="FFFF00"/>
                </a:solidFill>
              </a:rPr>
              <a:t>Extremely thorough prior art searches</a:t>
            </a:r>
          </a:p>
          <a:p>
            <a:pPr lvl="1"/>
            <a:r>
              <a:rPr lang="en-US" dirty="0" smtClean="0">
                <a:solidFill>
                  <a:srgbClr val="FFFF00"/>
                </a:solidFill>
              </a:rPr>
              <a:t>Extremely well connected consultants</a:t>
            </a:r>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7711" y="2590800"/>
            <a:ext cx="5277855" cy="2862322"/>
          </a:xfrm>
          <a:prstGeom prst="rect">
            <a:avLst/>
          </a:prstGeom>
          <a:solidFill>
            <a:srgbClr val="FF0000"/>
          </a:solidFill>
          <a:scene3d>
            <a:camera prst="orthographicFront"/>
            <a:lightRig rig="threePt" dir="t"/>
          </a:scene3d>
          <a:sp3d>
            <a:bevelT/>
          </a:sp3d>
        </p:spPr>
        <p:txBody>
          <a:bodyPr wrap="none" rtlCol="0">
            <a:spAutoFit/>
          </a:bodyPr>
          <a:lstStyle/>
          <a:p>
            <a:pPr algn="ctr"/>
            <a:r>
              <a:rPr lang="en-US" sz="6000" dirty="0" smtClean="0"/>
              <a:t>End of Part 4</a:t>
            </a:r>
          </a:p>
          <a:p>
            <a:pPr algn="ctr"/>
            <a:r>
              <a:rPr lang="en-US" sz="6000" dirty="0" smtClean="0"/>
              <a:t>Pre-Trial </a:t>
            </a:r>
          </a:p>
          <a:p>
            <a:pPr algn="ctr"/>
            <a:r>
              <a:rPr lang="en-US" sz="6000" dirty="0" smtClean="0"/>
              <a:t>Patent Litigation</a:t>
            </a:r>
            <a:endParaRPr lang="en-US" sz="6000" dirty="0"/>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685" y="2362200"/>
            <a:ext cx="6965368" cy="2308324"/>
          </a:xfrm>
          <a:prstGeom prst="rect">
            <a:avLst/>
          </a:prstGeom>
          <a:solidFill>
            <a:srgbClr val="00B050"/>
          </a:solidFill>
          <a:ln>
            <a:noFill/>
          </a:ln>
          <a:scene3d>
            <a:camera prst="orthographicFront"/>
            <a:lightRig rig="threePt" dir="t"/>
          </a:scene3d>
          <a:sp3d>
            <a:bevelT/>
          </a:sp3d>
        </p:spPr>
        <p:txBody>
          <a:bodyPr wrap="none" rtlCol="0">
            <a:spAutoFit/>
          </a:bodyPr>
          <a:lstStyle/>
          <a:p>
            <a:pPr algn="ctr"/>
            <a:r>
              <a:rPr lang="en-US" sz="7200" dirty="0" smtClean="0"/>
              <a:t>Opportunities as</a:t>
            </a:r>
          </a:p>
          <a:p>
            <a:pPr algn="ctr"/>
            <a:r>
              <a:rPr lang="en-US" sz="7200" dirty="0" smtClean="0"/>
              <a:t>an Expert Witness</a:t>
            </a:r>
          </a:p>
        </p:txBody>
      </p:sp>
      <p:sp>
        <p:nvSpPr>
          <p:cNvPr id="3" name="Title 2"/>
          <p:cNvSpPr>
            <a:spLocks noGrp="1"/>
          </p:cNvSpPr>
          <p:nvPr>
            <p:ph type="title"/>
          </p:nvPr>
        </p:nvSpPr>
        <p:spPr/>
        <p:txBody>
          <a:bodyPr/>
          <a:lstStyle/>
          <a:p>
            <a:r>
              <a:rPr lang="en-US" dirty="0" smtClean="0"/>
              <a:t>Part 5</a:t>
            </a:r>
            <a:endParaRPr lang="en-US" dirty="0"/>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How an Expert Can </a:t>
            </a:r>
            <a:br>
              <a:rPr lang="en-US" dirty="0" smtClean="0"/>
            </a:br>
            <a:r>
              <a:rPr lang="en-US" dirty="0" smtClean="0"/>
              <a:t>Further Help with Litigation</a:t>
            </a:r>
            <a:endParaRPr lang="en-US" dirty="0"/>
          </a:p>
        </p:txBody>
      </p:sp>
      <p:sp>
        <p:nvSpPr>
          <p:cNvPr id="3" name="Content Placeholder 2"/>
          <p:cNvSpPr>
            <a:spLocks noGrp="1"/>
          </p:cNvSpPr>
          <p:nvPr>
            <p:ph idx="1"/>
          </p:nvPr>
        </p:nvSpPr>
        <p:spPr>
          <a:xfrm>
            <a:off x="457200" y="2057400"/>
            <a:ext cx="8534400" cy="4525963"/>
          </a:xfrm>
        </p:spPr>
        <p:txBody>
          <a:bodyPr/>
          <a:lstStyle/>
          <a:p>
            <a:r>
              <a:rPr lang="en-US" dirty="0" smtClean="0"/>
              <a:t>Educate attorney, analyze evidence</a:t>
            </a:r>
          </a:p>
          <a:p>
            <a:r>
              <a:rPr lang="en-US" dirty="0" smtClean="0"/>
              <a:t>Act as Expert Witness</a:t>
            </a:r>
          </a:p>
          <a:p>
            <a:pPr lvl="1"/>
            <a:r>
              <a:rPr lang="en-US" dirty="0" smtClean="0">
                <a:solidFill>
                  <a:srgbClr val="FFFF00"/>
                </a:solidFill>
              </a:rPr>
              <a:t>Draft reports, technical opinions</a:t>
            </a:r>
          </a:p>
          <a:p>
            <a:pPr lvl="1"/>
            <a:r>
              <a:rPr lang="en-US" dirty="0" smtClean="0">
                <a:solidFill>
                  <a:srgbClr val="FFFF00"/>
                </a:solidFill>
              </a:rPr>
              <a:t>Deposed by opposition prior to trial</a:t>
            </a:r>
          </a:p>
          <a:p>
            <a:pPr lvl="1"/>
            <a:r>
              <a:rPr lang="en-US" dirty="0" smtClean="0">
                <a:solidFill>
                  <a:srgbClr val="FFFF00"/>
                </a:solidFill>
              </a:rPr>
              <a:t>Give a testimony at trial</a:t>
            </a:r>
          </a:p>
          <a:p>
            <a:r>
              <a:rPr lang="en-US" dirty="0" smtClean="0"/>
              <a:t>Expert Witness has a potential for great money </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Opinion</a:t>
            </a:r>
            <a:endParaRPr lang="en-US" dirty="0"/>
          </a:p>
        </p:txBody>
      </p:sp>
      <p:sp>
        <p:nvSpPr>
          <p:cNvPr id="3" name="Content Placeholder 2"/>
          <p:cNvSpPr>
            <a:spLocks noGrp="1"/>
          </p:cNvSpPr>
          <p:nvPr>
            <p:ph sz="half" idx="1"/>
          </p:nvPr>
        </p:nvSpPr>
        <p:spPr>
          <a:xfrm>
            <a:off x="457200" y="2971800"/>
            <a:ext cx="4038600" cy="3429000"/>
          </a:xfrm>
        </p:spPr>
        <p:txBody>
          <a:bodyPr/>
          <a:lstStyle/>
          <a:p>
            <a:r>
              <a:rPr lang="en-US" dirty="0" smtClean="0"/>
              <a:t>Basis for Opinion</a:t>
            </a:r>
          </a:p>
          <a:p>
            <a:r>
              <a:rPr lang="en-US" dirty="0" smtClean="0"/>
              <a:t>Sufficient explanation to allow reproduction of calculations by a qualified individual</a:t>
            </a:r>
          </a:p>
          <a:p>
            <a:r>
              <a:rPr lang="en-US" dirty="0" smtClean="0"/>
              <a:t>Assumptions &amp; their basis</a:t>
            </a:r>
            <a:endParaRPr lang="en-US" dirty="0"/>
          </a:p>
        </p:txBody>
      </p:sp>
      <p:sp>
        <p:nvSpPr>
          <p:cNvPr id="4" name="Content Placeholder 3"/>
          <p:cNvSpPr>
            <a:spLocks noGrp="1"/>
          </p:cNvSpPr>
          <p:nvPr>
            <p:ph sz="half" idx="2"/>
          </p:nvPr>
        </p:nvSpPr>
        <p:spPr>
          <a:xfrm>
            <a:off x="4648200" y="2971800"/>
            <a:ext cx="4038600" cy="3505200"/>
          </a:xfrm>
        </p:spPr>
        <p:txBody>
          <a:bodyPr/>
          <a:lstStyle/>
          <a:p>
            <a:r>
              <a:rPr lang="en-US" dirty="0" smtClean="0"/>
              <a:t>A collection of technicalities</a:t>
            </a:r>
          </a:p>
          <a:p>
            <a:r>
              <a:rPr lang="en-US" dirty="0" smtClean="0"/>
              <a:t>A group of unsupported declarations</a:t>
            </a:r>
          </a:p>
          <a:p>
            <a:r>
              <a:rPr lang="en-US" dirty="0" smtClean="0"/>
              <a:t>Derived from unsupported facts</a:t>
            </a:r>
            <a:endParaRPr lang="en-US" dirty="0"/>
          </a:p>
        </p:txBody>
      </p:sp>
      <p:sp>
        <p:nvSpPr>
          <p:cNvPr id="5" name="TextBox 4"/>
          <p:cNvSpPr txBox="1"/>
          <p:nvPr/>
        </p:nvSpPr>
        <p:spPr>
          <a:xfrm>
            <a:off x="304801" y="1447800"/>
            <a:ext cx="3962399" cy="132343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smtClean="0"/>
              <a:t>An Expert Opinion Contains</a:t>
            </a:r>
            <a:endParaRPr lang="en-US" sz="4000" dirty="0"/>
          </a:p>
        </p:txBody>
      </p:sp>
      <p:sp>
        <p:nvSpPr>
          <p:cNvPr id="6" name="TextBox 5"/>
          <p:cNvSpPr txBox="1"/>
          <p:nvPr/>
        </p:nvSpPr>
        <p:spPr>
          <a:xfrm>
            <a:off x="4724400" y="1447800"/>
            <a:ext cx="3962399" cy="132343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smtClean="0"/>
              <a:t>An Expert Opinion Is Not</a:t>
            </a:r>
            <a:endParaRPr lang="en-US" sz="4000" dirty="0"/>
          </a:p>
        </p:txBody>
      </p:sp>
    </p:spTree>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Lawyers Find and Select Expert Witness?</a:t>
            </a:r>
            <a:endParaRPr lang="en-US" dirty="0"/>
          </a:p>
        </p:txBody>
      </p:sp>
      <p:sp>
        <p:nvSpPr>
          <p:cNvPr id="3" name="Content Placeholder 2"/>
          <p:cNvSpPr>
            <a:spLocks noGrp="1"/>
          </p:cNvSpPr>
          <p:nvPr>
            <p:ph idx="1"/>
          </p:nvPr>
        </p:nvSpPr>
        <p:spPr/>
        <p:txBody>
          <a:bodyPr/>
          <a:lstStyle/>
          <a:p>
            <a:r>
              <a:rPr lang="en-US" dirty="0" smtClean="0"/>
              <a:t>The Lawyer needs to know the Expert’s abilities.  </a:t>
            </a:r>
          </a:p>
          <a:p>
            <a:r>
              <a:rPr lang="en-US" dirty="0" smtClean="0"/>
              <a:t>The Lawyer needs to know how the Expert looks, and sounds.</a:t>
            </a:r>
          </a:p>
          <a:p>
            <a:r>
              <a:rPr lang="en-US" dirty="0" smtClean="0"/>
              <a:t>The Expert needs to have a clean record</a:t>
            </a:r>
          </a:p>
          <a:p>
            <a:pPr lvl="1"/>
            <a:r>
              <a:rPr lang="en-US" dirty="0" smtClean="0">
                <a:solidFill>
                  <a:srgbClr val="FFFF00"/>
                </a:solidFill>
              </a:rPr>
              <a:t>LinkedIn,  Google, </a:t>
            </a:r>
            <a:r>
              <a:rPr lang="en-US" dirty="0" err="1" smtClean="0">
                <a:solidFill>
                  <a:srgbClr val="FFFF00"/>
                </a:solidFill>
              </a:rPr>
              <a:t>Facebook</a:t>
            </a:r>
            <a:r>
              <a:rPr lang="en-US" dirty="0" smtClean="0">
                <a:solidFill>
                  <a:srgbClr val="FFFF00"/>
                </a:solidFill>
              </a:rPr>
              <a:t>, YouTube, etc.</a:t>
            </a:r>
          </a:p>
          <a:p>
            <a:r>
              <a:rPr lang="en-US" dirty="0" smtClean="0"/>
              <a:t>Can the Expert deliver?</a:t>
            </a:r>
            <a:endParaRPr lang="en-US" dirty="0"/>
          </a:p>
        </p:txBody>
      </p:sp>
    </p:spTree>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Lawyers Select </a:t>
            </a:r>
            <a:br>
              <a:rPr lang="en-US" dirty="0" smtClean="0"/>
            </a:br>
            <a:r>
              <a:rPr lang="en-US" dirty="0" smtClean="0"/>
              <a:t>An Expert Witness</a:t>
            </a:r>
            <a:endParaRPr lang="en-US" dirty="0"/>
          </a:p>
        </p:txBody>
      </p:sp>
      <p:sp>
        <p:nvSpPr>
          <p:cNvPr id="3" name="Content Placeholder 2"/>
          <p:cNvSpPr>
            <a:spLocks noGrp="1"/>
          </p:cNvSpPr>
          <p:nvPr>
            <p:ph idx="1"/>
          </p:nvPr>
        </p:nvSpPr>
        <p:spPr/>
        <p:txBody>
          <a:bodyPr/>
          <a:lstStyle/>
          <a:p>
            <a:r>
              <a:rPr lang="en-US" dirty="0" smtClean="0"/>
              <a:t>Technical Prowess</a:t>
            </a:r>
          </a:p>
          <a:p>
            <a:r>
              <a:rPr lang="en-US" dirty="0" smtClean="0"/>
              <a:t>Experience</a:t>
            </a:r>
          </a:p>
          <a:p>
            <a:r>
              <a:rPr lang="en-US" dirty="0" smtClean="0"/>
              <a:t>Personality</a:t>
            </a:r>
          </a:p>
          <a:p>
            <a:r>
              <a:rPr lang="en-US" dirty="0" smtClean="0"/>
              <a:t>Demeanor</a:t>
            </a:r>
          </a:p>
          <a:p>
            <a:r>
              <a:rPr lang="en-US" dirty="0" smtClean="0"/>
              <a:t>Integrity</a:t>
            </a:r>
          </a:p>
          <a:p>
            <a:r>
              <a:rPr lang="en-US" dirty="0" smtClean="0"/>
              <a:t>Credibility</a:t>
            </a:r>
          </a:p>
        </p:txBody>
      </p:sp>
    </p:spTree>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Lawyers Select </a:t>
            </a:r>
            <a:br>
              <a:rPr lang="en-US" dirty="0" smtClean="0"/>
            </a:br>
            <a:r>
              <a:rPr lang="en-US" dirty="0" smtClean="0"/>
              <a:t>An Expert Witness</a:t>
            </a:r>
            <a:endParaRPr lang="en-US" dirty="0"/>
          </a:p>
        </p:txBody>
      </p:sp>
      <p:sp>
        <p:nvSpPr>
          <p:cNvPr id="3" name="Content Placeholder 2"/>
          <p:cNvSpPr>
            <a:spLocks noGrp="1"/>
          </p:cNvSpPr>
          <p:nvPr>
            <p:ph idx="1"/>
          </p:nvPr>
        </p:nvSpPr>
        <p:spPr/>
        <p:txBody>
          <a:bodyPr/>
          <a:lstStyle/>
          <a:p>
            <a:r>
              <a:rPr lang="en-US" dirty="0" smtClean="0"/>
              <a:t>Technical Prowess</a:t>
            </a:r>
          </a:p>
          <a:p>
            <a:r>
              <a:rPr lang="en-US" dirty="0" smtClean="0"/>
              <a:t>Experience</a:t>
            </a:r>
          </a:p>
          <a:p>
            <a:r>
              <a:rPr lang="en-US" dirty="0" smtClean="0"/>
              <a:t>Personality</a:t>
            </a:r>
          </a:p>
          <a:p>
            <a:r>
              <a:rPr lang="en-US" dirty="0" smtClean="0"/>
              <a:t>Demeanor</a:t>
            </a:r>
          </a:p>
          <a:p>
            <a:r>
              <a:rPr lang="en-US" dirty="0" smtClean="0"/>
              <a:t>Integrity</a:t>
            </a:r>
          </a:p>
          <a:p>
            <a:r>
              <a:rPr lang="en-US" dirty="0" smtClean="0"/>
              <a:t>Credibility</a:t>
            </a:r>
          </a:p>
        </p:txBody>
      </p:sp>
      <p:sp>
        <p:nvSpPr>
          <p:cNvPr id="4" name="TextBox 3"/>
          <p:cNvSpPr txBox="1"/>
          <p:nvPr/>
        </p:nvSpPr>
        <p:spPr>
          <a:xfrm>
            <a:off x="4648200" y="2667000"/>
            <a:ext cx="3581400" cy="1631216"/>
          </a:xfrm>
          <a:prstGeom prst="rect">
            <a:avLst/>
          </a:prstGeom>
          <a:noFill/>
        </p:spPr>
        <p:txBody>
          <a:bodyPr wrap="square" rtlCol="0">
            <a:spAutoFit/>
          </a:bodyPr>
          <a:lstStyle/>
          <a:p>
            <a:pPr algn="ctr"/>
            <a:r>
              <a:rPr lang="en-US" sz="2800" dirty="0" smtClean="0">
                <a:solidFill>
                  <a:srgbClr val="FFFF00"/>
                </a:solidFill>
              </a:rPr>
              <a:t>These are listed in </a:t>
            </a:r>
          </a:p>
          <a:p>
            <a:pPr algn="ctr"/>
            <a:r>
              <a:rPr lang="en-US" sz="4400" dirty="0" smtClean="0">
                <a:solidFill>
                  <a:srgbClr val="FFFF00"/>
                </a:solidFill>
              </a:rPr>
              <a:t>REVERSE</a:t>
            </a:r>
            <a:r>
              <a:rPr lang="en-US" sz="2800" dirty="0" smtClean="0">
                <a:solidFill>
                  <a:srgbClr val="FFFF00"/>
                </a:solidFill>
              </a:rPr>
              <a:t> </a:t>
            </a:r>
          </a:p>
          <a:p>
            <a:pPr algn="ctr"/>
            <a:r>
              <a:rPr lang="en-US" sz="2800" dirty="0" smtClean="0">
                <a:solidFill>
                  <a:srgbClr val="FFFF00"/>
                </a:solidFill>
              </a:rPr>
              <a:t>order of importance!</a:t>
            </a:r>
            <a:endParaRPr lang="en-US" sz="2800" dirty="0">
              <a:solidFill>
                <a:srgbClr val="FFFF00"/>
              </a:solidFill>
            </a:endParaRPr>
          </a:p>
        </p:txBody>
      </p:sp>
      <p:sp>
        <p:nvSpPr>
          <p:cNvPr id="5" name="Right Brace 4"/>
          <p:cNvSpPr/>
          <p:nvPr/>
        </p:nvSpPr>
        <p:spPr>
          <a:xfrm>
            <a:off x="4038600" y="1676400"/>
            <a:ext cx="609600" cy="3276600"/>
          </a:xfrm>
          <a:prstGeom prst="rightBrace">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00"/>
              </a:solidFill>
            </a:endParaRPr>
          </a:p>
        </p:txBody>
      </p:sp>
    </p:spTree>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Expert Witness’ </a:t>
            </a:r>
            <a:br>
              <a:rPr lang="en-US" dirty="0" smtClean="0"/>
            </a:br>
            <a:r>
              <a:rPr lang="en-US" dirty="0" smtClean="0"/>
              <a:t>Traits Are Ranked</a:t>
            </a:r>
            <a:endParaRPr lang="en-US" dirty="0"/>
          </a:p>
        </p:txBody>
      </p:sp>
      <p:sp>
        <p:nvSpPr>
          <p:cNvPr id="3" name="Content Placeholder 2"/>
          <p:cNvSpPr>
            <a:spLocks noGrp="1"/>
          </p:cNvSpPr>
          <p:nvPr>
            <p:ph sz="half" idx="1"/>
          </p:nvPr>
        </p:nvSpPr>
        <p:spPr>
          <a:xfrm>
            <a:off x="533400" y="2743200"/>
            <a:ext cx="4038600" cy="2971800"/>
          </a:xfrm>
        </p:spPr>
        <p:txBody>
          <a:bodyPr>
            <a:normAutofit/>
          </a:bodyPr>
          <a:lstStyle/>
          <a:p>
            <a:pPr marL="514350" indent="-514350">
              <a:buFont typeface="+mj-lt"/>
              <a:buAutoNum type="arabicPeriod"/>
            </a:pPr>
            <a:r>
              <a:rPr lang="en-US" sz="4400" dirty="0" smtClean="0"/>
              <a:t>Education</a:t>
            </a:r>
          </a:p>
          <a:p>
            <a:pPr marL="514350" indent="-514350">
              <a:buFont typeface="+mj-lt"/>
              <a:buAutoNum type="arabicPeriod"/>
            </a:pPr>
            <a:r>
              <a:rPr lang="en-US" sz="4400" dirty="0" smtClean="0"/>
              <a:t>Experience</a:t>
            </a:r>
          </a:p>
          <a:p>
            <a:pPr marL="514350" indent="-514350">
              <a:buFont typeface="+mj-lt"/>
              <a:buAutoNum type="arabicPeriod"/>
            </a:pPr>
            <a:r>
              <a:rPr lang="en-US" sz="4400" dirty="0" smtClean="0"/>
              <a:t>Likeability</a:t>
            </a:r>
          </a:p>
          <a:p>
            <a:pPr marL="514350" indent="-514350">
              <a:buNone/>
            </a:pPr>
            <a:endParaRPr lang="en-US" sz="4400" dirty="0"/>
          </a:p>
        </p:txBody>
      </p:sp>
      <p:sp>
        <p:nvSpPr>
          <p:cNvPr id="4" name="Content Placeholder 3"/>
          <p:cNvSpPr>
            <a:spLocks noGrp="1"/>
          </p:cNvSpPr>
          <p:nvPr>
            <p:ph sz="half" idx="2"/>
          </p:nvPr>
        </p:nvSpPr>
        <p:spPr>
          <a:xfrm>
            <a:off x="4572000" y="2743200"/>
            <a:ext cx="4038600" cy="2819400"/>
          </a:xfrm>
        </p:spPr>
        <p:txBody>
          <a:bodyPr>
            <a:normAutofit/>
          </a:bodyPr>
          <a:lstStyle/>
          <a:p>
            <a:pPr marL="514350" indent="-514350">
              <a:buFont typeface="+mj-lt"/>
              <a:buAutoNum type="arabicPeriod"/>
            </a:pPr>
            <a:r>
              <a:rPr lang="en-US" sz="4400" dirty="0" smtClean="0"/>
              <a:t>Likeability</a:t>
            </a:r>
          </a:p>
          <a:p>
            <a:pPr marL="514350" indent="-514350">
              <a:buFont typeface="+mj-lt"/>
              <a:buAutoNum type="arabicPeriod"/>
            </a:pPr>
            <a:r>
              <a:rPr lang="en-US" sz="4400" dirty="0" smtClean="0"/>
              <a:t>Experience</a:t>
            </a:r>
          </a:p>
          <a:p>
            <a:pPr marL="514350" indent="-514350">
              <a:buFont typeface="+mj-lt"/>
              <a:buAutoNum type="arabicPeriod"/>
            </a:pPr>
            <a:r>
              <a:rPr lang="en-US" sz="4400" dirty="0" smtClean="0"/>
              <a:t>Education</a:t>
            </a:r>
            <a:endParaRPr lang="en-US" sz="4400" dirty="0"/>
          </a:p>
        </p:txBody>
      </p:sp>
      <p:sp>
        <p:nvSpPr>
          <p:cNvPr id="6" name="TextBox 5"/>
          <p:cNvSpPr txBox="1"/>
          <p:nvPr/>
        </p:nvSpPr>
        <p:spPr>
          <a:xfrm>
            <a:off x="533400" y="1828800"/>
            <a:ext cx="3200400" cy="70788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smtClean="0"/>
              <a:t>By Lawyers</a:t>
            </a:r>
            <a:endParaRPr lang="en-US" sz="4000" dirty="0"/>
          </a:p>
        </p:txBody>
      </p:sp>
      <p:sp>
        <p:nvSpPr>
          <p:cNvPr id="7" name="TextBox 6"/>
          <p:cNvSpPr txBox="1"/>
          <p:nvPr/>
        </p:nvSpPr>
        <p:spPr>
          <a:xfrm>
            <a:off x="4495800" y="1828800"/>
            <a:ext cx="3200400" cy="70788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smtClean="0"/>
              <a:t>By Juries</a:t>
            </a:r>
            <a:endParaRPr lang="en-US" sz="40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Patent Cases</a:t>
            </a:r>
            <a:endParaRPr lang="en-US"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i="1" dirty="0" smtClean="0"/>
              <a:t>O'Reilly v Morse</a:t>
            </a:r>
            <a:r>
              <a:rPr lang="en-US" dirty="0" smtClean="0"/>
              <a:t> (1853): patent to transmit telegraph signals over long distances</a:t>
            </a:r>
          </a:p>
          <a:p>
            <a:pPr lvl="1"/>
            <a:r>
              <a:rPr lang="en-US" dirty="0" smtClean="0"/>
              <a:t>An abstract idea, apart from its implementation, is not patent-eligible.</a:t>
            </a:r>
          </a:p>
          <a:p>
            <a:r>
              <a:rPr lang="en-US" i="1" dirty="0" smtClean="0"/>
              <a:t>Diamond v </a:t>
            </a:r>
            <a:r>
              <a:rPr lang="en-US" i="1" dirty="0" err="1" smtClean="0"/>
              <a:t>Chakrabarty</a:t>
            </a:r>
            <a:r>
              <a:rPr lang="en-US" i="1" dirty="0" smtClean="0"/>
              <a:t> </a:t>
            </a:r>
            <a:r>
              <a:rPr lang="en-US" dirty="0" smtClean="0"/>
              <a:t>(1980)</a:t>
            </a:r>
          </a:p>
          <a:p>
            <a:pPr lvl="1"/>
            <a:r>
              <a:rPr lang="en-US" dirty="0" err="1" smtClean="0"/>
              <a:t>Chakrabarty</a:t>
            </a:r>
            <a:r>
              <a:rPr lang="en-US" dirty="0" smtClean="0"/>
              <a:t>  created a bacterium capable of breaking down crude oil</a:t>
            </a:r>
          </a:p>
          <a:p>
            <a:pPr lvl="1"/>
            <a:r>
              <a:rPr lang="en-US" dirty="0" smtClean="0"/>
              <a:t>Live, man-made organism was an article of manufacture, thus protectable</a:t>
            </a:r>
          </a:p>
          <a:p>
            <a:r>
              <a:rPr lang="en-US" i="1" dirty="0" smtClean="0"/>
              <a:t>Bowman v. Monsanto</a:t>
            </a:r>
            <a:r>
              <a:rPr lang="en-US" dirty="0" smtClean="0"/>
              <a:t>, 133 </a:t>
            </a:r>
            <a:r>
              <a:rPr lang="en-US" dirty="0" err="1" smtClean="0"/>
              <a:t>S.Ct</a:t>
            </a:r>
            <a:r>
              <a:rPr lang="en-US" dirty="0" smtClean="0"/>
              <a:t>. 1761 (2012)</a:t>
            </a:r>
          </a:p>
          <a:p>
            <a:pPr lvl="1"/>
            <a:r>
              <a:rPr lang="en-US" dirty="0" smtClean="0"/>
              <a:t>Farmer bought soybean crops under license, but replanted them the next year</a:t>
            </a:r>
          </a:p>
          <a:p>
            <a:pPr lvl="1"/>
            <a:r>
              <a:rPr lang="en-US" dirty="0" smtClean="0"/>
              <a:t>You can't copy a patented article and reuse it.</a:t>
            </a:r>
          </a:p>
          <a:p>
            <a:r>
              <a:rPr lang="en-US" i="1" dirty="0" err="1" smtClean="0"/>
              <a:t>Bilski</a:t>
            </a:r>
            <a:r>
              <a:rPr lang="en-US" i="1" dirty="0" smtClean="0"/>
              <a:t> v. </a:t>
            </a:r>
            <a:r>
              <a:rPr lang="en-US" i="1" dirty="0" err="1" smtClean="0"/>
              <a:t>Kappos</a:t>
            </a:r>
            <a:r>
              <a:rPr lang="en-US" dirty="0" smtClean="0"/>
              <a:t>, (2010)</a:t>
            </a:r>
          </a:p>
          <a:p>
            <a:pPr lvl="1"/>
            <a:r>
              <a:rPr lang="en-US" i="1" dirty="0" smtClean="0"/>
              <a:t>Patent on a method of hedging looses in one segment of the energy industry by making investments in other segments of that industry, </a:t>
            </a:r>
          </a:p>
          <a:p>
            <a:pPr lvl="1"/>
            <a:r>
              <a:rPr lang="en-US" i="1" dirty="0" smtClean="0"/>
              <a:t>Not patentable subject matter </a:t>
            </a:r>
          </a:p>
          <a:p>
            <a:pPr lvl="1"/>
            <a:r>
              <a:rPr lang="en-US" i="1" dirty="0" smtClean="0"/>
              <a:t>Machine or transformation test is useful</a:t>
            </a:r>
          </a:p>
          <a:p>
            <a:endParaRPr lang="en-US" dirty="0"/>
          </a:p>
        </p:txBody>
      </p:sp>
    </p:spTree>
  </p:cSld>
  <p:clrMapOvr>
    <a:masterClrMapping/>
  </p:clrMapOvr>
  <p:transition>
    <p:fade/>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Expert Witness Traits</a:t>
            </a:r>
            <a:endParaRPr lang="en-US" dirty="0"/>
          </a:p>
        </p:txBody>
      </p:sp>
      <p:sp>
        <p:nvSpPr>
          <p:cNvPr id="3" name="Content Placeholder 2"/>
          <p:cNvSpPr>
            <a:spLocks noGrp="1"/>
          </p:cNvSpPr>
          <p:nvPr>
            <p:ph idx="1"/>
          </p:nvPr>
        </p:nvSpPr>
        <p:spPr/>
        <p:txBody>
          <a:bodyPr>
            <a:normAutofit fontScale="92500"/>
          </a:bodyPr>
          <a:lstStyle/>
          <a:p>
            <a:r>
              <a:rPr lang="en-US" dirty="0" smtClean="0"/>
              <a:t>Everything revolves around credibility</a:t>
            </a:r>
          </a:p>
          <a:p>
            <a:pPr lvl="1"/>
            <a:r>
              <a:rPr lang="en-US" dirty="0" smtClean="0"/>
              <a:t>Have excellent communication skills</a:t>
            </a:r>
          </a:p>
          <a:p>
            <a:pPr lvl="1"/>
            <a:r>
              <a:rPr lang="en-US" dirty="0" smtClean="0"/>
              <a:t>Be consistent, both internally &amp; externally</a:t>
            </a:r>
          </a:p>
          <a:p>
            <a:pPr lvl="1"/>
            <a:r>
              <a:rPr lang="en-US" dirty="0" smtClean="0"/>
              <a:t>Self-confidence, tenacity</a:t>
            </a:r>
          </a:p>
          <a:p>
            <a:pPr lvl="1"/>
            <a:r>
              <a:rPr lang="en-US" dirty="0" smtClean="0"/>
              <a:t>No skeletons in the closet</a:t>
            </a:r>
          </a:p>
          <a:p>
            <a:pPr lvl="1"/>
            <a:r>
              <a:rPr lang="en-US" dirty="0" smtClean="0"/>
              <a:t>Be a leader in your field (publish, teach, etc.)</a:t>
            </a:r>
          </a:p>
          <a:p>
            <a:pPr lvl="1"/>
            <a:r>
              <a:rPr lang="en-US" dirty="0" smtClean="0"/>
              <a:t>Have an advanced degree, certification</a:t>
            </a:r>
          </a:p>
          <a:p>
            <a:r>
              <a:rPr lang="en-US" dirty="0" smtClean="0"/>
              <a:t>It is what it is</a:t>
            </a:r>
          </a:p>
          <a:p>
            <a:pPr lvl="1"/>
            <a:r>
              <a:rPr lang="en-US" dirty="0" smtClean="0"/>
              <a:t>Get bad facts out, so that they can be explained away</a:t>
            </a:r>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Witness Credibility</a:t>
            </a:r>
            <a:endParaRPr lang="en-US" dirty="0"/>
          </a:p>
        </p:txBody>
      </p:sp>
      <p:sp>
        <p:nvSpPr>
          <p:cNvPr id="3" name="Content Placeholder 2"/>
          <p:cNvSpPr>
            <a:spLocks noGrp="1"/>
          </p:cNvSpPr>
          <p:nvPr>
            <p:ph idx="1"/>
          </p:nvPr>
        </p:nvSpPr>
        <p:spPr/>
        <p:txBody>
          <a:bodyPr/>
          <a:lstStyle/>
          <a:p>
            <a:r>
              <a:rPr lang="en-US" dirty="0" smtClean="0"/>
              <a:t>An expert is not an advocate</a:t>
            </a:r>
          </a:p>
          <a:p>
            <a:pPr lvl="1"/>
            <a:r>
              <a:rPr lang="en-US" dirty="0" smtClean="0"/>
              <a:t>let the attorney lead</a:t>
            </a:r>
          </a:p>
          <a:p>
            <a:r>
              <a:rPr lang="en-US" dirty="0" smtClean="0"/>
              <a:t>An expert does not need to win the case with the answer</a:t>
            </a:r>
          </a:p>
          <a:p>
            <a:r>
              <a:rPr lang="en-US" dirty="0" smtClean="0"/>
              <a:t>A concession may be the honest answer on cross examination</a:t>
            </a:r>
          </a:p>
          <a:p>
            <a:r>
              <a:rPr lang="en-US" dirty="0" smtClean="0"/>
              <a:t>Understand the “CSI Effect”</a:t>
            </a:r>
            <a:endParaRPr lang="en-US" dirty="0"/>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Skills</a:t>
            </a:r>
            <a:endParaRPr lang="en-US" dirty="0"/>
          </a:p>
        </p:txBody>
      </p:sp>
      <p:sp>
        <p:nvSpPr>
          <p:cNvPr id="3" name="Content Placeholder 2"/>
          <p:cNvSpPr>
            <a:spLocks noGrp="1"/>
          </p:cNvSpPr>
          <p:nvPr>
            <p:ph idx="1"/>
          </p:nvPr>
        </p:nvSpPr>
        <p:spPr/>
        <p:txBody>
          <a:bodyPr>
            <a:normAutofit lnSpcReduction="10000"/>
          </a:bodyPr>
          <a:lstStyle/>
          <a:p>
            <a:r>
              <a:rPr lang="en-US" dirty="0" smtClean="0"/>
              <a:t>Answer the questions</a:t>
            </a:r>
          </a:p>
          <a:p>
            <a:r>
              <a:rPr lang="en-US" dirty="0" smtClean="0"/>
              <a:t>Answer fully</a:t>
            </a:r>
          </a:p>
          <a:p>
            <a:r>
              <a:rPr lang="en-US" dirty="0" smtClean="0"/>
              <a:t>Answer concisely</a:t>
            </a:r>
          </a:p>
          <a:p>
            <a:r>
              <a:rPr lang="en-US" dirty="0" smtClean="0"/>
              <a:t>Avoid jargon</a:t>
            </a:r>
          </a:p>
          <a:p>
            <a:r>
              <a:rPr lang="en-US" dirty="0" smtClean="0"/>
              <a:t>Speak up as needed</a:t>
            </a:r>
          </a:p>
          <a:p>
            <a:r>
              <a:rPr lang="en-US" dirty="0" smtClean="0"/>
              <a:t>Non-verbal communication is also important</a:t>
            </a:r>
          </a:p>
          <a:p>
            <a:r>
              <a:rPr lang="en-US" dirty="0" smtClean="0"/>
              <a:t>Don’t try to impress how smart you are</a:t>
            </a:r>
          </a:p>
          <a:p>
            <a:r>
              <a:rPr lang="en-US" dirty="0" smtClean="0"/>
              <a:t>Don’t argue on cross</a:t>
            </a:r>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Qualification of Expert Witness through </a:t>
            </a:r>
            <a:r>
              <a:rPr lang="en-US" dirty="0" err="1" smtClean="0"/>
              <a:t>Voir</a:t>
            </a:r>
            <a:r>
              <a:rPr lang="en-US" dirty="0" smtClean="0"/>
              <a:t> Dire	</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Before the Expert Witness can testify, the Expert Witness needs to be qualified</a:t>
            </a:r>
          </a:p>
          <a:p>
            <a:r>
              <a:rPr lang="en-US" dirty="0" smtClean="0"/>
              <a:t>But also use </a:t>
            </a:r>
            <a:r>
              <a:rPr lang="en-US" dirty="0" err="1" smtClean="0"/>
              <a:t>Voir</a:t>
            </a:r>
            <a:r>
              <a:rPr lang="en-US" dirty="0" smtClean="0"/>
              <a:t> dire to establish trust, role, tone </a:t>
            </a:r>
          </a:p>
          <a:p>
            <a:r>
              <a:rPr lang="en-US" dirty="0" smtClean="0"/>
              <a:t>This is a chance for the Expert to sell self</a:t>
            </a:r>
            <a:endParaRPr lang="en-US" dirty="0"/>
          </a:p>
        </p:txBody>
      </p:sp>
    </p:spTree>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1" y="2590800"/>
            <a:ext cx="4196469" cy="1938992"/>
          </a:xfrm>
          <a:prstGeom prst="rect">
            <a:avLst/>
          </a:prstGeom>
          <a:solidFill>
            <a:srgbClr val="FF0000"/>
          </a:solidFill>
          <a:scene3d>
            <a:camera prst="orthographicFront"/>
            <a:lightRig rig="threePt" dir="t"/>
          </a:scene3d>
          <a:sp3d>
            <a:bevelT/>
          </a:sp3d>
        </p:spPr>
        <p:txBody>
          <a:bodyPr wrap="none" rtlCol="0">
            <a:spAutoFit/>
          </a:bodyPr>
          <a:lstStyle/>
          <a:p>
            <a:pPr algn="ctr"/>
            <a:r>
              <a:rPr lang="en-US" sz="6000" dirty="0" smtClean="0"/>
              <a:t>End of Part 5</a:t>
            </a:r>
          </a:p>
          <a:p>
            <a:pPr algn="ctr"/>
            <a:r>
              <a:rPr lang="en-US" sz="6000" dirty="0" smtClean="0"/>
              <a:t>Litigation</a:t>
            </a:r>
            <a:endParaRPr lang="en-US" sz="6000" dirty="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Peter D. </a:t>
            </a:r>
            <a:r>
              <a:rPr lang="en-US" sz="3600" dirty="0" err="1" smtClean="0"/>
              <a:t>Mlynek</a:t>
            </a:r>
            <a:r>
              <a:rPr lang="en-US" sz="3600" dirty="0" smtClean="0"/>
              <a:t>, Ph.D., MBA, Esq.</a:t>
            </a:r>
            <a:endParaRPr lang="en-US" sz="3600" dirty="0"/>
          </a:p>
        </p:txBody>
      </p:sp>
      <p:sp>
        <p:nvSpPr>
          <p:cNvPr id="5" name="Subtitle 4"/>
          <p:cNvSpPr>
            <a:spLocks noGrp="1"/>
          </p:cNvSpPr>
          <p:nvPr>
            <p:ph type="subTitle" idx="1"/>
          </p:nvPr>
        </p:nvSpPr>
        <p:spPr>
          <a:xfrm>
            <a:off x="1828800" y="3886200"/>
            <a:ext cx="5562600" cy="1447800"/>
          </a:xfrm>
          <a:solidFill>
            <a:srgbClr val="7030A0"/>
          </a:solidFill>
          <a:scene3d>
            <a:camera prst="orthographicFront"/>
            <a:lightRig rig="threePt" dir="t"/>
          </a:scene3d>
          <a:sp3d>
            <a:bevelT/>
          </a:sp3d>
        </p:spPr>
        <p:txBody>
          <a:bodyPr/>
          <a:lstStyle/>
          <a:p>
            <a:r>
              <a:rPr lang="en-US" dirty="0" smtClean="0">
                <a:solidFill>
                  <a:srgbClr val="FFFF00"/>
                </a:solidFill>
                <a:hlinkClick r:id="rId2"/>
              </a:rPr>
              <a:t>peter@mlyneklaw.com</a:t>
            </a:r>
            <a:endParaRPr lang="en-US" dirty="0" smtClean="0">
              <a:solidFill>
                <a:srgbClr val="FFFF00"/>
              </a:solidFill>
            </a:endParaRPr>
          </a:p>
          <a:p>
            <a:r>
              <a:rPr lang="en-US" dirty="0" smtClean="0">
                <a:solidFill>
                  <a:srgbClr val="FFFF00"/>
                </a:solidFill>
              </a:rPr>
              <a:t>856-787-0880</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 Lay or Expert</a:t>
            </a:r>
            <a:endParaRPr lang="en-US" dirty="0"/>
          </a:p>
        </p:txBody>
      </p:sp>
      <p:sp>
        <p:nvSpPr>
          <p:cNvPr id="3" name="Content Placeholder 2"/>
          <p:cNvSpPr>
            <a:spLocks noGrp="1"/>
          </p:cNvSpPr>
          <p:nvPr>
            <p:ph idx="1"/>
          </p:nvPr>
        </p:nvSpPr>
        <p:spPr/>
        <p:txBody>
          <a:bodyPr>
            <a:noAutofit/>
          </a:bodyPr>
          <a:lstStyle/>
          <a:p>
            <a:r>
              <a:rPr lang="en-US" sz="2400" dirty="0" smtClean="0"/>
              <a:t>Rule 701. Opinion Testimony by Lay Witnesses</a:t>
            </a:r>
          </a:p>
          <a:p>
            <a:pPr lvl="1"/>
            <a:r>
              <a:rPr lang="en-US" sz="1800" dirty="0" smtClean="0"/>
              <a:t>If the witness is not testifying as an expert, the witness' </a:t>
            </a:r>
            <a:r>
              <a:rPr lang="en-US" sz="1800" b="1" i="1" dirty="0" smtClean="0"/>
              <a:t>testimony</a:t>
            </a:r>
            <a:r>
              <a:rPr lang="en-US" sz="1800" dirty="0" smtClean="0"/>
              <a:t> in the form of opinions or inferences </a:t>
            </a:r>
            <a:r>
              <a:rPr lang="en-US" sz="1800" b="1" i="1" dirty="0" smtClean="0"/>
              <a:t>is limited to </a:t>
            </a:r>
            <a:r>
              <a:rPr lang="en-US" sz="1800" dirty="0" smtClean="0"/>
              <a:t>those </a:t>
            </a:r>
            <a:r>
              <a:rPr lang="en-US" sz="1800" b="1" i="1" dirty="0" smtClean="0"/>
              <a:t>opinions</a:t>
            </a:r>
            <a:r>
              <a:rPr lang="en-US" sz="1800" dirty="0" smtClean="0"/>
              <a:t> or inferences which are (a) rationally </a:t>
            </a:r>
            <a:r>
              <a:rPr lang="en-US" sz="1800" b="1" i="1" dirty="0" smtClean="0"/>
              <a:t>based on</a:t>
            </a:r>
            <a:r>
              <a:rPr lang="en-US" sz="1800" dirty="0" smtClean="0"/>
              <a:t> the </a:t>
            </a:r>
            <a:r>
              <a:rPr lang="en-US" sz="1800" b="1" i="1" dirty="0" smtClean="0"/>
              <a:t>perception </a:t>
            </a:r>
            <a:r>
              <a:rPr lang="en-US" sz="1800" dirty="0" smtClean="0"/>
              <a:t>of the witness, and (b) helpful to a clear understanding of the witness' testimony or the determination of a fact in issue, and (c) not based on scientific, technical, or other specialized knowledge within the scope of Rule 702.</a:t>
            </a:r>
          </a:p>
          <a:p>
            <a:r>
              <a:rPr lang="en-US" sz="2400" dirty="0" smtClean="0"/>
              <a:t>Rule 702. Testimony by Experts</a:t>
            </a:r>
          </a:p>
          <a:p>
            <a:pPr lvl="1"/>
            <a:r>
              <a:rPr lang="en-US" sz="1800" dirty="0" smtClean="0"/>
              <a:t>If scientific, technical, or other specialized knowledge will assist the </a:t>
            </a:r>
            <a:r>
              <a:rPr lang="en-US" sz="1800" dirty="0" err="1" smtClean="0"/>
              <a:t>trier</a:t>
            </a:r>
            <a:r>
              <a:rPr lang="en-US" sz="1800" dirty="0" smtClean="0"/>
              <a:t> of fact to understand the evidence or to determine a fact in issue, a witness qualified as </a:t>
            </a:r>
            <a:r>
              <a:rPr lang="en-US" sz="1800" b="1" i="1" dirty="0" smtClean="0"/>
              <a:t>an expert</a:t>
            </a:r>
            <a:r>
              <a:rPr lang="en-US" sz="1800" dirty="0" smtClean="0"/>
              <a:t> by knowledge, skill, experience, training, or education, </a:t>
            </a:r>
            <a:r>
              <a:rPr lang="en-US" sz="1800" b="1" i="1" dirty="0" smtClean="0"/>
              <a:t>may testify</a:t>
            </a:r>
            <a:r>
              <a:rPr lang="en-US" sz="1800" dirty="0" smtClean="0"/>
              <a:t> thereto in the form of an opinion or otherwise, </a:t>
            </a:r>
            <a:r>
              <a:rPr lang="en-US" sz="1800" b="1" i="1" dirty="0" smtClean="0"/>
              <a:t>if</a:t>
            </a:r>
            <a:r>
              <a:rPr lang="en-US" sz="1800" dirty="0" smtClean="0"/>
              <a:t> (1) </a:t>
            </a:r>
            <a:r>
              <a:rPr lang="en-US" sz="1800" b="1" i="1" dirty="0" smtClean="0"/>
              <a:t>the testimony is based upon </a:t>
            </a:r>
            <a:r>
              <a:rPr lang="en-US" sz="1800" dirty="0" smtClean="0"/>
              <a:t>sufficient </a:t>
            </a:r>
            <a:r>
              <a:rPr lang="en-US" sz="1800" b="1" i="1" dirty="0" smtClean="0"/>
              <a:t>facts</a:t>
            </a:r>
            <a:r>
              <a:rPr lang="en-US" sz="1800" dirty="0" smtClean="0"/>
              <a:t> or data</a:t>
            </a:r>
            <a:r>
              <a:rPr lang="en-US" sz="1800" b="1" dirty="0" smtClean="0"/>
              <a:t>,</a:t>
            </a:r>
            <a:r>
              <a:rPr lang="en-US" sz="1800" dirty="0" smtClean="0"/>
              <a:t> (2) the </a:t>
            </a:r>
            <a:r>
              <a:rPr lang="en-US" sz="1800" b="1" i="1" dirty="0" smtClean="0"/>
              <a:t>testimony is the product of reliable principles </a:t>
            </a:r>
            <a:r>
              <a:rPr lang="en-US" sz="1800" dirty="0" smtClean="0"/>
              <a:t>and methods, and (3) the witness has </a:t>
            </a:r>
            <a:r>
              <a:rPr lang="en-US" sz="1800" b="1" i="1" dirty="0" smtClean="0"/>
              <a:t>applied the principles</a:t>
            </a:r>
            <a:r>
              <a:rPr lang="en-US" sz="1800" dirty="0" smtClean="0"/>
              <a:t> and methods </a:t>
            </a:r>
            <a:r>
              <a:rPr lang="en-US" sz="1800" b="1" i="1" dirty="0" smtClean="0"/>
              <a:t>reliably</a:t>
            </a:r>
            <a:r>
              <a:rPr lang="en-US" sz="1800" dirty="0" smtClean="0"/>
              <a:t> </a:t>
            </a:r>
            <a:r>
              <a:rPr lang="en-US" sz="1800" b="1" i="1" dirty="0" smtClean="0"/>
              <a:t>to the facts </a:t>
            </a:r>
            <a:r>
              <a:rPr lang="en-US" sz="1800" dirty="0" smtClean="0"/>
              <a:t>of the case.</a:t>
            </a: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Testimony by Expert Witness</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sz="2800" dirty="0" smtClean="0"/>
              <a:t>Rule 703. Bases of Opinion Testimony by Experts</a:t>
            </a:r>
          </a:p>
          <a:p>
            <a:pPr lvl="1"/>
            <a:r>
              <a:rPr lang="en-US" sz="2400" dirty="0" smtClean="0"/>
              <a:t>The facts or data in the particular case upon which an expert bases an opinion or inference may be those perceived by or made known to the expert at or before the hearing. If of a type reasonably relied upon by experts in the particular field in forming opinions or inferences upon the subject, the </a:t>
            </a:r>
            <a:r>
              <a:rPr lang="en-US" sz="2400" b="1" i="1" dirty="0" smtClean="0"/>
              <a:t>facts</a:t>
            </a:r>
            <a:r>
              <a:rPr lang="en-US" sz="2400" i="1" dirty="0" smtClean="0"/>
              <a:t> </a:t>
            </a:r>
            <a:r>
              <a:rPr lang="en-US" sz="2400" dirty="0" smtClean="0"/>
              <a:t>or data </a:t>
            </a:r>
            <a:r>
              <a:rPr lang="en-US" sz="2400" b="1" i="1" dirty="0" smtClean="0"/>
              <a:t>need not be admissible </a:t>
            </a:r>
            <a:r>
              <a:rPr lang="en-US" sz="2400" dirty="0" smtClean="0"/>
              <a:t>in evidence in order for the opinion or inference to be admitted. Facts or data that are otherwise inadmissible shall not be disclosed to the jury by the proponent of the opinion or inference unless the court determines that their probative value in assisting the jury to evaluate the expert's opinion substantially outweighs their  prejudicial effect.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5" name="TextBox 4"/>
          <p:cNvSpPr txBox="1"/>
          <p:nvPr/>
        </p:nvSpPr>
        <p:spPr>
          <a:xfrm>
            <a:off x="1447800" y="1981200"/>
            <a:ext cx="125271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Contract</a:t>
            </a:r>
            <a:endParaRPr lang="en-US" sz="2400" dirty="0"/>
          </a:p>
        </p:txBody>
      </p:sp>
      <p:sp>
        <p:nvSpPr>
          <p:cNvPr id="8" name="TextBox 7"/>
          <p:cNvSpPr txBox="1"/>
          <p:nvPr/>
        </p:nvSpPr>
        <p:spPr>
          <a:xfrm>
            <a:off x="4191000" y="2133600"/>
            <a:ext cx="17855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Criminal Law</a:t>
            </a:r>
            <a:endParaRPr lang="en-US" sz="2400" dirty="0"/>
          </a:p>
        </p:txBody>
      </p:sp>
      <p:sp>
        <p:nvSpPr>
          <p:cNvPr id="9" name="TextBox 8"/>
          <p:cNvSpPr txBox="1"/>
          <p:nvPr/>
        </p:nvSpPr>
        <p:spPr>
          <a:xfrm>
            <a:off x="6248400" y="5257800"/>
            <a:ext cx="170957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Immigration</a:t>
            </a:r>
          </a:p>
        </p:txBody>
      </p:sp>
      <p:sp>
        <p:nvSpPr>
          <p:cNvPr id="10" name="TextBox 9"/>
          <p:cNvSpPr txBox="1"/>
          <p:nvPr/>
        </p:nvSpPr>
        <p:spPr>
          <a:xfrm>
            <a:off x="1447800" y="4038600"/>
            <a:ext cx="200125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Administrative</a:t>
            </a:r>
            <a:endParaRPr lang="en-US" sz="2400" dirty="0"/>
          </a:p>
        </p:txBody>
      </p:sp>
      <p:sp>
        <p:nvSpPr>
          <p:cNvPr id="11" name="TextBox 10"/>
          <p:cNvSpPr txBox="1"/>
          <p:nvPr/>
        </p:nvSpPr>
        <p:spPr>
          <a:xfrm>
            <a:off x="3581400" y="4419600"/>
            <a:ext cx="115268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Tax Law</a:t>
            </a:r>
            <a:endParaRPr lang="en-US" sz="2400" dirty="0"/>
          </a:p>
        </p:txBody>
      </p:sp>
      <p:sp>
        <p:nvSpPr>
          <p:cNvPr id="12" name="TextBox 11"/>
          <p:cNvSpPr txBox="1"/>
          <p:nvPr/>
        </p:nvSpPr>
        <p:spPr>
          <a:xfrm>
            <a:off x="7696200" y="2819400"/>
            <a:ext cx="99072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Family</a:t>
            </a:r>
            <a:endParaRPr lang="en-US" sz="2400" dirty="0"/>
          </a:p>
        </p:txBody>
      </p:sp>
      <p:sp>
        <p:nvSpPr>
          <p:cNvPr id="13" name="TextBox 12"/>
          <p:cNvSpPr txBox="1"/>
          <p:nvPr/>
        </p:nvSpPr>
        <p:spPr>
          <a:xfrm>
            <a:off x="2895600" y="3352800"/>
            <a:ext cx="8000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Torts</a:t>
            </a:r>
            <a:endParaRPr lang="en-US" sz="2400" dirty="0"/>
          </a:p>
        </p:txBody>
      </p:sp>
      <p:sp>
        <p:nvSpPr>
          <p:cNvPr id="14" name="TextBox 13"/>
          <p:cNvSpPr txBox="1"/>
          <p:nvPr/>
        </p:nvSpPr>
        <p:spPr>
          <a:xfrm>
            <a:off x="5257800" y="3657600"/>
            <a:ext cx="155080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Real Estate</a:t>
            </a:r>
            <a:endParaRPr lang="en-US" sz="2400" dirty="0"/>
          </a:p>
        </p:txBody>
      </p:sp>
      <p:sp>
        <p:nvSpPr>
          <p:cNvPr id="15" name="TextBox 14"/>
          <p:cNvSpPr txBox="1"/>
          <p:nvPr/>
        </p:nvSpPr>
        <p:spPr>
          <a:xfrm>
            <a:off x="4419600" y="1447800"/>
            <a:ext cx="28325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Consumer Protection</a:t>
            </a:r>
            <a:endParaRPr lang="en-US" sz="2400" dirty="0"/>
          </a:p>
        </p:txBody>
      </p:sp>
      <p:sp>
        <p:nvSpPr>
          <p:cNvPr id="16" name="TextBox 15"/>
          <p:cNvSpPr txBox="1"/>
          <p:nvPr/>
        </p:nvSpPr>
        <p:spPr>
          <a:xfrm>
            <a:off x="990600" y="1371600"/>
            <a:ext cx="200388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Corporate Law</a:t>
            </a:r>
            <a:endParaRPr lang="en-US" sz="2400" dirty="0"/>
          </a:p>
        </p:txBody>
      </p:sp>
      <p:sp>
        <p:nvSpPr>
          <p:cNvPr id="17" name="TextBox 16"/>
          <p:cNvSpPr txBox="1"/>
          <p:nvPr/>
        </p:nvSpPr>
        <p:spPr>
          <a:xfrm>
            <a:off x="4038600" y="3276600"/>
            <a:ext cx="12084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Aviation</a:t>
            </a:r>
          </a:p>
        </p:txBody>
      </p:sp>
      <p:sp>
        <p:nvSpPr>
          <p:cNvPr id="18" name="TextBox 17"/>
          <p:cNvSpPr txBox="1"/>
          <p:nvPr/>
        </p:nvSpPr>
        <p:spPr>
          <a:xfrm>
            <a:off x="5181600" y="2819400"/>
            <a:ext cx="160178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Energy Law</a:t>
            </a:r>
            <a:endParaRPr lang="en-US" sz="2400" dirty="0"/>
          </a:p>
        </p:txBody>
      </p:sp>
      <p:sp>
        <p:nvSpPr>
          <p:cNvPr id="19" name="TextBox 18"/>
          <p:cNvSpPr txBox="1"/>
          <p:nvPr/>
        </p:nvSpPr>
        <p:spPr>
          <a:xfrm>
            <a:off x="4800600" y="4800600"/>
            <a:ext cx="140147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Admiralty</a:t>
            </a:r>
            <a:endParaRPr lang="en-US" sz="2400" dirty="0"/>
          </a:p>
        </p:txBody>
      </p:sp>
      <p:sp>
        <p:nvSpPr>
          <p:cNvPr id="20" name="TextBox 19"/>
          <p:cNvSpPr txBox="1"/>
          <p:nvPr/>
        </p:nvSpPr>
        <p:spPr>
          <a:xfrm>
            <a:off x="3505200" y="5486400"/>
            <a:ext cx="11769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Banking</a:t>
            </a:r>
            <a:endParaRPr lang="en-US" sz="2400" dirty="0"/>
          </a:p>
        </p:txBody>
      </p:sp>
      <p:sp>
        <p:nvSpPr>
          <p:cNvPr id="21" name="TextBox 20"/>
          <p:cNvSpPr txBox="1"/>
          <p:nvPr/>
        </p:nvSpPr>
        <p:spPr>
          <a:xfrm>
            <a:off x="304800" y="5638800"/>
            <a:ext cx="194130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Constitutional</a:t>
            </a:r>
            <a:endParaRPr lang="en-US" sz="2400" dirty="0"/>
          </a:p>
        </p:txBody>
      </p:sp>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25" name="TextBox 24"/>
          <p:cNvSpPr txBox="1"/>
          <p:nvPr/>
        </p:nvSpPr>
        <p:spPr>
          <a:xfrm>
            <a:off x="6934200" y="4343400"/>
            <a:ext cx="167578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Commercial</a:t>
            </a:r>
            <a:endParaRPr lang="en-US" sz="2400" dirty="0"/>
          </a:p>
        </p:txBody>
      </p:sp>
      <p:sp>
        <p:nvSpPr>
          <p:cNvPr id="26" name="TextBox 25"/>
          <p:cNvSpPr txBox="1"/>
          <p:nvPr/>
        </p:nvSpPr>
        <p:spPr>
          <a:xfrm>
            <a:off x="7162800" y="1905000"/>
            <a:ext cx="15981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Bankruptcy</a:t>
            </a:r>
            <a:endParaRPr lang="en-US" sz="2400" dirty="0"/>
          </a:p>
        </p:txBody>
      </p:sp>
      <p:sp>
        <p:nvSpPr>
          <p:cNvPr id="27" name="TextBox 26"/>
          <p:cNvSpPr txBox="1"/>
          <p:nvPr/>
        </p:nvSpPr>
        <p:spPr>
          <a:xfrm>
            <a:off x="2438400" y="4953000"/>
            <a:ext cx="182402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Business Law</a:t>
            </a:r>
            <a:endParaRPr lang="en-US" sz="2400" dirty="0"/>
          </a:p>
        </p:txBody>
      </p:sp>
      <p:sp>
        <p:nvSpPr>
          <p:cNvPr id="28" name="TextBox 27"/>
          <p:cNvSpPr txBox="1"/>
          <p:nvPr/>
        </p:nvSpPr>
        <p:spPr>
          <a:xfrm>
            <a:off x="5181600" y="5943600"/>
            <a:ext cx="787395"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Drug</a:t>
            </a:r>
            <a:endParaRPr lang="en-US" sz="2400" dirty="0"/>
          </a:p>
        </p:txBody>
      </p:sp>
      <p:sp>
        <p:nvSpPr>
          <p:cNvPr id="29" name="TextBox 28"/>
          <p:cNvSpPr txBox="1"/>
          <p:nvPr/>
        </p:nvSpPr>
        <p:spPr>
          <a:xfrm>
            <a:off x="2895600" y="2438400"/>
            <a:ext cx="200336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Environmental</a:t>
            </a:r>
            <a:endParaRPr lang="en-US" sz="2400" dirty="0"/>
          </a:p>
        </p:txBody>
      </p:sp>
      <p:sp>
        <p:nvSpPr>
          <p:cNvPr id="30" name="TextBox 29"/>
          <p:cNvSpPr txBox="1"/>
          <p:nvPr/>
        </p:nvSpPr>
        <p:spPr>
          <a:xfrm>
            <a:off x="3733800" y="4038600"/>
            <a:ext cx="2196307"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Product Liability</a:t>
            </a:r>
            <a:endParaRPr lang="en-US" sz="2400" dirty="0"/>
          </a:p>
        </p:txBody>
      </p:sp>
      <p:sp>
        <p:nvSpPr>
          <p:cNvPr id="31" name="TextBox 30"/>
          <p:cNvSpPr txBox="1"/>
          <p:nvPr/>
        </p:nvSpPr>
        <p:spPr>
          <a:xfrm>
            <a:off x="304800" y="2286000"/>
            <a:ext cx="192584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Human Rights</a:t>
            </a:r>
            <a:endParaRPr lang="en-US" sz="2400" dirty="0"/>
          </a:p>
        </p:txBody>
      </p:sp>
      <p:sp>
        <p:nvSpPr>
          <p:cNvPr id="32" name="TextBox 31"/>
          <p:cNvSpPr txBox="1"/>
          <p:nvPr/>
        </p:nvSpPr>
        <p:spPr>
          <a:xfrm>
            <a:off x="304800" y="4191000"/>
            <a:ext cx="89319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Labor</a:t>
            </a:r>
            <a:endParaRPr lang="en-US" sz="2400" dirty="0"/>
          </a:p>
        </p:txBody>
      </p:sp>
      <p:sp>
        <p:nvSpPr>
          <p:cNvPr id="33" name="TextBox 32"/>
          <p:cNvSpPr txBox="1"/>
          <p:nvPr/>
        </p:nvSpPr>
        <p:spPr>
          <a:xfrm>
            <a:off x="7010400" y="5943600"/>
            <a:ext cx="1399870"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Insurance</a:t>
            </a:r>
            <a:endParaRPr lang="en-US" sz="2400" dirty="0"/>
          </a:p>
        </p:txBody>
      </p:sp>
      <p:sp>
        <p:nvSpPr>
          <p:cNvPr id="34" name="TextBox 33"/>
          <p:cNvSpPr txBox="1"/>
          <p:nvPr/>
        </p:nvSpPr>
        <p:spPr>
          <a:xfrm>
            <a:off x="6400800" y="3429000"/>
            <a:ext cx="1311898" cy="830997"/>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National </a:t>
            </a:r>
          </a:p>
          <a:p>
            <a:r>
              <a:rPr lang="en-US" sz="2400" dirty="0" smtClean="0"/>
              <a:t>Security</a:t>
            </a:r>
            <a:endParaRPr lang="en-US" sz="2400" dirty="0"/>
          </a:p>
        </p:txBody>
      </p:sp>
      <p:sp>
        <p:nvSpPr>
          <p:cNvPr id="35" name="TextBox 34"/>
          <p:cNvSpPr txBox="1"/>
          <p:nvPr/>
        </p:nvSpPr>
        <p:spPr>
          <a:xfrm>
            <a:off x="1066800" y="4724400"/>
            <a:ext cx="1013419"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Health</a:t>
            </a:r>
            <a:endParaRPr lang="en-US" sz="2400" dirty="0"/>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cxnSp>
        <p:nvCxnSpPr>
          <p:cNvPr id="52" name="Straight Arrow Connector 5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50" name="Straight Arrow Connector 49"/>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lstStyle/>
          <a:p>
            <a:r>
              <a:rPr lang="en-US" dirty="0" smtClean="0"/>
              <a:t>Work Protected</a:t>
            </a:r>
            <a:endParaRPr lang="en-US" dirty="0"/>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lstStyle/>
          <a:p>
            <a:r>
              <a:rPr lang="en-US" dirty="0" smtClean="0"/>
              <a:t>Work Protected</a:t>
            </a:r>
            <a:endParaRPr lang="en-US" dirty="0"/>
          </a:p>
        </p:txBody>
      </p:sp>
      <p:sp>
        <p:nvSpPr>
          <p:cNvPr id="67" name="Content Placeholder 65"/>
          <p:cNvSpPr txBox="1">
            <a:spLocks/>
          </p:cNvSpPr>
          <p:nvPr/>
        </p:nvSpPr>
        <p:spPr>
          <a:xfrm>
            <a:off x="4800600" y="2895601"/>
            <a:ext cx="36576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Expression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lstStyle/>
          <a:p>
            <a:r>
              <a:rPr lang="en-US" dirty="0" smtClean="0"/>
              <a:t>Work Protected</a:t>
            </a:r>
            <a:endParaRPr lang="en-US" dirty="0"/>
          </a:p>
        </p:txBody>
      </p:sp>
      <p:sp>
        <p:nvSpPr>
          <p:cNvPr id="67" name="Content Placeholder 65"/>
          <p:cNvSpPr txBox="1">
            <a:spLocks/>
          </p:cNvSpPr>
          <p:nvPr/>
        </p:nvSpPr>
        <p:spPr>
          <a:xfrm>
            <a:off x="4800600" y="2895601"/>
            <a:ext cx="36576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Expression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Content Placeholder 65"/>
          <p:cNvSpPr txBox="1">
            <a:spLocks/>
          </p:cNvSpPr>
          <p:nvPr/>
        </p:nvSpPr>
        <p:spPr>
          <a:xfrm>
            <a:off x="4724400" y="4419600"/>
            <a:ext cx="36576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Symbols, Names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lstStyle/>
          <a:p>
            <a:r>
              <a:rPr lang="en-US" dirty="0" smtClean="0"/>
              <a:t>Work Protected</a:t>
            </a:r>
            <a:endParaRPr lang="en-US" dirty="0"/>
          </a:p>
        </p:txBody>
      </p:sp>
      <p:sp>
        <p:nvSpPr>
          <p:cNvPr id="66" name="Content Placeholder 65"/>
          <p:cNvSpPr>
            <a:spLocks noGrp="1"/>
          </p:cNvSpPr>
          <p:nvPr>
            <p:ph idx="1"/>
          </p:nvPr>
        </p:nvSpPr>
        <p:spPr>
          <a:xfrm>
            <a:off x="4800600" y="1524000"/>
            <a:ext cx="3657600" cy="609600"/>
          </a:xfrm>
        </p:spPr>
        <p:txBody>
          <a:bodyPr>
            <a:normAutofit/>
          </a:bodyPr>
          <a:lstStyle/>
          <a:p>
            <a:pPr>
              <a:buNone/>
            </a:pPr>
            <a:r>
              <a:rPr lang="en-US" dirty="0" smtClean="0"/>
              <a:t>Inventions</a:t>
            </a:r>
          </a:p>
        </p:txBody>
      </p:sp>
      <p:sp>
        <p:nvSpPr>
          <p:cNvPr id="67" name="Content Placeholder 65"/>
          <p:cNvSpPr txBox="1">
            <a:spLocks/>
          </p:cNvSpPr>
          <p:nvPr/>
        </p:nvSpPr>
        <p:spPr>
          <a:xfrm>
            <a:off x="4800600" y="2895601"/>
            <a:ext cx="36576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Expression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Content Placeholder 65"/>
          <p:cNvSpPr txBox="1">
            <a:spLocks/>
          </p:cNvSpPr>
          <p:nvPr/>
        </p:nvSpPr>
        <p:spPr>
          <a:xfrm>
            <a:off x="4724400" y="4419600"/>
            <a:ext cx="36576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Symbols, Names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lstStyle/>
          <a:p>
            <a:r>
              <a:rPr lang="en-US" dirty="0" smtClean="0"/>
              <a:t>Work Protected</a:t>
            </a:r>
            <a:endParaRPr lang="en-US" dirty="0"/>
          </a:p>
        </p:txBody>
      </p:sp>
      <p:sp>
        <p:nvSpPr>
          <p:cNvPr id="66" name="Content Placeholder 65"/>
          <p:cNvSpPr>
            <a:spLocks noGrp="1"/>
          </p:cNvSpPr>
          <p:nvPr>
            <p:ph idx="1"/>
          </p:nvPr>
        </p:nvSpPr>
        <p:spPr>
          <a:xfrm>
            <a:off x="4800600" y="1524000"/>
            <a:ext cx="3657600" cy="609600"/>
          </a:xfrm>
        </p:spPr>
        <p:txBody>
          <a:bodyPr>
            <a:normAutofit/>
          </a:bodyPr>
          <a:lstStyle/>
          <a:p>
            <a:pPr>
              <a:buNone/>
            </a:pPr>
            <a:r>
              <a:rPr lang="en-US" dirty="0" smtClean="0"/>
              <a:t>Inventions</a:t>
            </a:r>
          </a:p>
        </p:txBody>
      </p:sp>
      <p:sp>
        <p:nvSpPr>
          <p:cNvPr id="67" name="Content Placeholder 65"/>
          <p:cNvSpPr txBox="1">
            <a:spLocks/>
          </p:cNvSpPr>
          <p:nvPr/>
        </p:nvSpPr>
        <p:spPr>
          <a:xfrm>
            <a:off x="4800600" y="2895601"/>
            <a:ext cx="36576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Expression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Content Placeholder 65"/>
          <p:cNvSpPr txBox="1">
            <a:spLocks/>
          </p:cNvSpPr>
          <p:nvPr/>
        </p:nvSpPr>
        <p:spPr>
          <a:xfrm>
            <a:off x="4724400" y="4419600"/>
            <a:ext cx="36576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Symbols, Names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9" name="Content Placeholder 65"/>
          <p:cNvSpPr txBox="1">
            <a:spLocks/>
          </p:cNvSpPr>
          <p:nvPr/>
        </p:nvSpPr>
        <p:spPr>
          <a:xfrm>
            <a:off x="4724400" y="5638800"/>
            <a:ext cx="39624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Information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normAutofit/>
          </a:bodyPr>
          <a:lstStyle/>
          <a:p>
            <a:r>
              <a:rPr lang="en-US" dirty="0" smtClean="0"/>
              <a:t>Cost to get protection</a:t>
            </a:r>
            <a:endParaRPr lang="en-US" dirty="0"/>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normAutofit/>
          </a:bodyPr>
          <a:lstStyle/>
          <a:p>
            <a:r>
              <a:rPr lang="en-US" dirty="0" smtClean="0"/>
              <a:t>Cost to get protection</a:t>
            </a:r>
            <a:endParaRPr lang="en-US" dirty="0"/>
          </a:p>
        </p:txBody>
      </p:sp>
      <p:sp>
        <p:nvSpPr>
          <p:cNvPr id="69" name="Content Placeholder 65"/>
          <p:cNvSpPr txBox="1">
            <a:spLocks/>
          </p:cNvSpPr>
          <p:nvPr/>
        </p:nvSpPr>
        <p:spPr>
          <a:xfrm>
            <a:off x="4724400" y="5638800"/>
            <a:ext cx="39624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Nada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normAutofit/>
          </a:bodyPr>
          <a:lstStyle/>
          <a:p>
            <a:r>
              <a:rPr lang="en-US" dirty="0" smtClean="0"/>
              <a:t>Cost to get protection</a:t>
            </a:r>
            <a:endParaRPr lang="en-US" dirty="0"/>
          </a:p>
        </p:txBody>
      </p:sp>
      <p:sp>
        <p:nvSpPr>
          <p:cNvPr id="67" name="Content Placeholder 65"/>
          <p:cNvSpPr txBox="1">
            <a:spLocks/>
          </p:cNvSpPr>
          <p:nvPr/>
        </p:nvSpPr>
        <p:spPr>
          <a:xfrm>
            <a:off x="4800600" y="2895601"/>
            <a:ext cx="6858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9" name="Content Placeholder 65"/>
          <p:cNvSpPr txBox="1">
            <a:spLocks/>
          </p:cNvSpPr>
          <p:nvPr/>
        </p:nvSpPr>
        <p:spPr>
          <a:xfrm>
            <a:off x="4724400" y="5638800"/>
            <a:ext cx="39624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Nada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normAutofit/>
          </a:bodyPr>
          <a:lstStyle/>
          <a:p>
            <a:r>
              <a:rPr lang="en-US" dirty="0" smtClean="0"/>
              <a:t>Cost to get protection</a:t>
            </a:r>
            <a:endParaRPr lang="en-US" dirty="0"/>
          </a:p>
        </p:txBody>
      </p:sp>
      <p:sp>
        <p:nvSpPr>
          <p:cNvPr id="67" name="Content Placeholder 65"/>
          <p:cNvSpPr txBox="1">
            <a:spLocks/>
          </p:cNvSpPr>
          <p:nvPr/>
        </p:nvSpPr>
        <p:spPr>
          <a:xfrm>
            <a:off x="4800600" y="2895601"/>
            <a:ext cx="6858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Content Placeholder 65"/>
          <p:cNvSpPr txBox="1">
            <a:spLocks/>
          </p:cNvSpPr>
          <p:nvPr/>
        </p:nvSpPr>
        <p:spPr>
          <a:xfrm>
            <a:off x="4724400" y="4419600"/>
            <a:ext cx="6096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9" name="Content Placeholder 65"/>
          <p:cNvSpPr txBox="1">
            <a:spLocks/>
          </p:cNvSpPr>
          <p:nvPr/>
        </p:nvSpPr>
        <p:spPr>
          <a:xfrm>
            <a:off x="4724400" y="5638800"/>
            <a:ext cx="39624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Nada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800" y="3124200"/>
            <a:ext cx="1650003" cy="830997"/>
          </a:xfrm>
          <a:prstGeom prst="rect">
            <a:avLst/>
          </a:prstGeom>
          <a:solidFill>
            <a:srgbClr val="00B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Intellectual </a:t>
            </a:r>
          </a:p>
          <a:p>
            <a:r>
              <a:rPr lang="en-US" sz="2400" dirty="0" smtClean="0"/>
              <a:t>Property</a:t>
            </a:r>
            <a:endParaRPr lang="en-US" sz="2400" dirty="0"/>
          </a:p>
        </p:txBody>
      </p:sp>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37" name="TextBox 36"/>
          <p:cNvSpPr txBox="1"/>
          <p:nvPr/>
        </p:nvSpPr>
        <p:spPr>
          <a:xfrm>
            <a:off x="3276600" y="4133671"/>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ea typeface="Batang" pitchFamily="18" charset="-127"/>
                <a:cs typeface="Times New Roman" pitchFamily="18" charset="0"/>
              </a:rPr>
              <a:t>®</a:t>
            </a:r>
          </a:p>
        </p:txBody>
      </p:sp>
      <p:sp>
        <p:nvSpPr>
          <p:cNvPr id="38" name="TextBox 37"/>
          <p:cNvSpPr txBox="1"/>
          <p:nvPr/>
        </p:nvSpPr>
        <p:spPr>
          <a:xfrm>
            <a:off x="838200" y="5562600"/>
            <a:ext cx="3581400"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t>Trade Secrets</a:t>
            </a:r>
            <a:endParaRPr lang="en-US" sz="4800" dirty="0"/>
          </a:p>
        </p:txBody>
      </p:sp>
      <p:sp>
        <p:nvSpPr>
          <p:cNvPr id="39" name="TextBox 38"/>
          <p:cNvSpPr txBox="1"/>
          <p:nvPr/>
        </p:nvSpPr>
        <p:spPr>
          <a:xfrm>
            <a:off x="3276600" y="2590800"/>
            <a:ext cx="1143000" cy="1200329"/>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7200" dirty="0" smtClean="0">
                <a:latin typeface="Times New Roman" pitchFamily="18" charset="0"/>
                <a:cs typeface="Times New Roman" pitchFamily="18" charset="0"/>
              </a:rPr>
              <a:t>©</a:t>
            </a:r>
          </a:p>
        </p:txBody>
      </p:sp>
      <p:cxnSp>
        <p:nvCxnSpPr>
          <p:cNvPr id="49" name="Straight Arrow Connector 48"/>
          <p:cNvCxnSpPr/>
          <p:nvPr/>
        </p:nvCxnSpPr>
        <p:spPr>
          <a:xfrm flipV="1">
            <a:off x="1981200" y="2286000"/>
            <a:ext cx="1143000" cy="1295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1981200" y="3581400"/>
            <a:ext cx="1295400" cy="115243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581400"/>
            <a:ext cx="914400" cy="19394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9" idx="1"/>
          </p:cNvCxnSpPr>
          <p:nvPr/>
        </p:nvCxnSpPr>
        <p:spPr>
          <a:xfrm flipV="1">
            <a:off x="2057400" y="3190965"/>
            <a:ext cx="1219200" cy="3904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Title 64"/>
          <p:cNvSpPr>
            <a:spLocks noGrp="1"/>
          </p:cNvSpPr>
          <p:nvPr>
            <p:ph type="title"/>
          </p:nvPr>
        </p:nvSpPr>
        <p:spPr/>
        <p:txBody>
          <a:bodyPr>
            <a:normAutofit/>
          </a:bodyPr>
          <a:lstStyle/>
          <a:p>
            <a:r>
              <a:rPr lang="en-US" dirty="0" smtClean="0"/>
              <a:t>Cost to get protection</a:t>
            </a:r>
            <a:endParaRPr lang="en-US" dirty="0"/>
          </a:p>
        </p:txBody>
      </p:sp>
      <p:sp>
        <p:nvSpPr>
          <p:cNvPr id="66" name="Content Placeholder 65"/>
          <p:cNvSpPr>
            <a:spLocks noGrp="1"/>
          </p:cNvSpPr>
          <p:nvPr>
            <p:ph idx="1"/>
          </p:nvPr>
        </p:nvSpPr>
        <p:spPr>
          <a:xfrm>
            <a:off x="4800600" y="1524000"/>
            <a:ext cx="1143000" cy="609600"/>
          </a:xfrm>
        </p:spPr>
        <p:txBody>
          <a:bodyPr>
            <a:normAutofit/>
          </a:bodyPr>
          <a:lstStyle/>
          <a:p>
            <a:pPr>
              <a:buNone/>
            </a:pPr>
            <a:r>
              <a:rPr lang="en-US" dirty="0" smtClean="0"/>
              <a:t>$$$$</a:t>
            </a:r>
          </a:p>
        </p:txBody>
      </p:sp>
      <p:sp>
        <p:nvSpPr>
          <p:cNvPr id="67" name="Content Placeholder 65"/>
          <p:cNvSpPr txBox="1">
            <a:spLocks/>
          </p:cNvSpPr>
          <p:nvPr/>
        </p:nvSpPr>
        <p:spPr>
          <a:xfrm>
            <a:off x="4800600" y="2895601"/>
            <a:ext cx="685800" cy="685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Content Placeholder 65"/>
          <p:cNvSpPr txBox="1">
            <a:spLocks/>
          </p:cNvSpPr>
          <p:nvPr/>
        </p:nvSpPr>
        <p:spPr>
          <a:xfrm>
            <a:off x="4724400" y="4419600"/>
            <a:ext cx="6096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9" name="Content Placeholder 65"/>
          <p:cNvSpPr txBox="1">
            <a:spLocks/>
          </p:cNvSpPr>
          <p:nvPr/>
        </p:nvSpPr>
        <p:spPr>
          <a:xfrm>
            <a:off x="4724400" y="5638800"/>
            <a:ext cx="39624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Nada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3505200" y="2286000"/>
            <a:ext cx="32766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sp>
        <p:nvSpPr>
          <p:cNvPr id="23" name="TextBox 22"/>
          <p:cNvSpPr txBox="1"/>
          <p:nvPr/>
        </p:nvSpPr>
        <p:spPr>
          <a:xfrm>
            <a:off x="6172200" y="3429000"/>
            <a:ext cx="169289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Electrical</a:t>
            </a:r>
            <a:endParaRPr lang="en-US" sz="3200" dirty="0"/>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3505200" y="2286000"/>
            <a:ext cx="32766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sp>
        <p:nvSpPr>
          <p:cNvPr id="23" name="TextBox 22"/>
          <p:cNvSpPr txBox="1"/>
          <p:nvPr/>
        </p:nvSpPr>
        <p:spPr>
          <a:xfrm>
            <a:off x="6172200" y="3429000"/>
            <a:ext cx="169289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Electrical</a:t>
            </a:r>
            <a:endParaRPr lang="en-US" sz="3200" dirty="0"/>
          </a:p>
        </p:txBody>
      </p:sp>
      <p:sp>
        <p:nvSpPr>
          <p:cNvPr id="26" name="TextBox 25"/>
          <p:cNvSpPr txBox="1"/>
          <p:nvPr/>
        </p:nvSpPr>
        <p:spPr>
          <a:xfrm>
            <a:off x="4876800" y="4419600"/>
            <a:ext cx="1410451"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Hardware</a:t>
            </a:r>
            <a:endParaRPr lang="en-US" sz="2400" dirty="0"/>
          </a:p>
        </p:txBody>
      </p:sp>
      <p:sp>
        <p:nvSpPr>
          <p:cNvPr id="27" name="TextBox 26"/>
          <p:cNvSpPr txBox="1"/>
          <p:nvPr/>
        </p:nvSpPr>
        <p:spPr>
          <a:xfrm>
            <a:off x="6858000" y="4419600"/>
            <a:ext cx="1305678"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Software</a:t>
            </a:r>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3505200" y="2286000"/>
            <a:ext cx="32766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19" name="TextBox 18"/>
          <p:cNvSpPr txBox="1"/>
          <p:nvPr/>
        </p:nvSpPr>
        <p:spPr>
          <a:xfrm>
            <a:off x="152400" y="4495800"/>
            <a:ext cx="1128707"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Biotech</a:t>
            </a:r>
            <a:endParaRPr lang="en-US" sz="2400" dirty="0"/>
          </a:p>
        </p:txBody>
      </p:sp>
      <p:sp>
        <p:nvSpPr>
          <p:cNvPr id="20" name="TextBox 19"/>
          <p:cNvSpPr txBox="1"/>
          <p:nvPr/>
        </p:nvSpPr>
        <p:spPr>
          <a:xfrm>
            <a:off x="914400" y="5257800"/>
            <a:ext cx="2116926"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Pharmaceutical</a:t>
            </a:r>
            <a:endParaRPr lang="en-US" sz="24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sp>
        <p:nvSpPr>
          <p:cNvPr id="23" name="TextBox 22"/>
          <p:cNvSpPr txBox="1"/>
          <p:nvPr/>
        </p:nvSpPr>
        <p:spPr>
          <a:xfrm>
            <a:off x="6172200" y="3429000"/>
            <a:ext cx="169289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Electrical</a:t>
            </a:r>
            <a:endParaRPr lang="en-US" sz="3200" dirty="0"/>
          </a:p>
        </p:txBody>
      </p:sp>
      <p:sp>
        <p:nvSpPr>
          <p:cNvPr id="26" name="TextBox 25"/>
          <p:cNvSpPr txBox="1"/>
          <p:nvPr/>
        </p:nvSpPr>
        <p:spPr>
          <a:xfrm>
            <a:off x="4876800" y="4419600"/>
            <a:ext cx="1410451"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Hardware</a:t>
            </a:r>
            <a:endParaRPr lang="en-US" sz="2400" dirty="0"/>
          </a:p>
        </p:txBody>
      </p:sp>
      <p:sp>
        <p:nvSpPr>
          <p:cNvPr id="27" name="TextBox 26"/>
          <p:cNvSpPr txBox="1"/>
          <p:nvPr/>
        </p:nvSpPr>
        <p:spPr>
          <a:xfrm>
            <a:off x="6858000" y="4419600"/>
            <a:ext cx="1305678"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Software</a:t>
            </a:r>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3505200" y="2286000"/>
            <a:ext cx="32766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19" name="TextBox 18"/>
          <p:cNvSpPr txBox="1"/>
          <p:nvPr/>
        </p:nvSpPr>
        <p:spPr>
          <a:xfrm>
            <a:off x="152400" y="4495800"/>
            <a:ext cx="1128707"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Biotech</a:t>
            </a:r>
            <a:endParaRPr lang="en-US" sz="2400" dirty="0"/>
          </a:p>
        </p:txBody>
      </p:sp>
      <p:sp>
        <p:nvSpPr>
          <p:cNvPr id="20" name="TextBox 19"/>
          <p:cNvSpPr txBox="1"/>
          <p:nvPr/>
        </p:nvSpPr>
        <p:spPr>
          <a:xfrm>
            <a:off x="914400" y="5257800"/>
            <a:ext cx="2116926"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Pharmaceutical</a:t>
            </a:r>
            <a:endParaRPr lang="en-US" sz="24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sp>
        <p:nvSpPr>
          <p:cNvPr id="23" name="TextBox 22"/>
          <p:cNvSpPr txBox="1"/>
          <p:nvPr/>
        </p:nvSpPr>
        <p:spPr>
          <a:xfrm>
            <a:off x="6172200" y="3429000"/>
            <a:ext cx="169289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Electrical</a:t>
            </a:r>
            <a:endParaRPr lang="en-US" sz="3200" dirty="0"/>
          </a:p>
        </p:txBody>
      </p:sp>
      <p:sp>
        <p:nvSpPr>
          <p:cNvPr id="24" name="TextBox 23"/>
          <p:cNvSpPr txBox="1"/>
          <p:nvPr/>
        </p:nvSpPr>
        <p:spPr>
          <a:xfrm>
            <a:off x="5715000" y="5282625"/>
            <a:ext cx="2435218"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Business methods</a:t>
            </a:r>
          </a:p>
        </p:txBody>
      </p:sp>
      <p:sp>
        <p:nvSpPr>
          <p:cNvPr id="26" name="TextBox 25"/>
          <p:cNvSpPr txBox="1"/>
          <p:nvPr/>
        </p:nvSpPr>
        <p:spPr>
          <a:xfrm>
            <a:off x="4876800" y="4419600"/>
            <a:ext cx="1410451"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Hardware</a:t>
            </a:r>
            <a:endParaRPr lang="en-US" sz="2400" dirty="0"/>
          </a:p>
        </p:txBody>
      </p:sp>
      <p:sp>
        <p:nvSpPr>
          <p:cNvPr id="27" name="TextBox 26"/>
          <p:cNvSpPr txBox="1"/>
          <p:nvPr/>
        </p:nvSpPr>
        <p:spPr>
          <a:xfrm>
            <a:off x="6858000" y="4419600"/>
            <a:ext cx="1305678"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Software</a:t>
            </a:r>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3505200" y="2286000"/>
            <a:ext cx="32766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69808" y="1447800"/>
            <a:ext cx="2049792" cy="830997"/>
          </a:xfrm>
          <a:prstGeom prst="rect">
            <a:avLst/>
          </a:prstGeom>
          <a:solidFill>
            <a:schemeClr val="accent2"/>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800" dirty="0" smtClean="0"/>
              <a:t>Patents</a:t>
            </a:r>
            <a:endParaRPr lang="en-US" sz="4800" dirty="0"/>
          </a:p>
        </p:txBody>
      </p:sp>
      <p:sp>
        <p:nvSpPr>
          <p:cNvPr id="17" name="TextBox 16"/>
          <p:cNvSpPr txBox="1"/>
          <p:nvPr/>
        </p:nvSpPr>
        <p:spPr>
          <a:xfrm>
            <a:off x="762000" y="3429000"/>
            <a:ext cx="170892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Chemical</a:t>
            </a:r>
            <a:endParaRPr lang="en-US" sz="3200" dirty="0"/>
          </a:p>
        </p:txBody>
      </p:sp>
      <p:sp>
        <p:nvSpPr>
          <p:cNvPr id="19" name="TextBox 18"/>
          <p:cNvSpPr txBox="1"/>
          <p:nvPr/>
        </p:nvSpPr>
        <p:spPr>
          <a:xfrm>
            <a:off x="152400" y="4495800"/>
            <a:ext cx="1128707"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Biotech</a:t>
            </a:r>
            <a:endParaRPr lang="en-US" sz="2400" dirty="0"/>
          </a:p>
        </p:txBody>
      </p:sp>
      <p:sp>
        <p:nvSpPr>
          <p:cNvPr id="20" name="TextBox 19"/>
          <p:cNvSpPr txBox="1"/>
          <p:nvPr/>
        </p:nvSpPr>
        <p:spPr>
          <a:xfrm>
            <a:off x="914400" y="5257800"/>
            <a:ext cx="2116926"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Pharmaceutical</a:t>
            </a:r>
            <a:endParaRPr lang="en-US" sz="2400" dirty="0"/>
          </a:p>
        </p:txBody>
      </p:sp>
      <p:sp>
        <p:nvSpPr>
          <p:cNvPr id="21" name="TextBox 20"/>
          <p:cNvSpPr txBox="1"/>
          <p:nvPr/>
        </p:nvSpPr>
        <p:spPr>
          <a:xfrm>
            <a:off x="3352800" y="3429000"/>
            <a:ext cx="209846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Mechanical</a:t>
            </a:r>
            <a:endParaRPr lang="en-US" sz="3200" dirty="0"/>
          </a:p>
        </p:txBody>
      </p:sp>
      <p:sp>
        <p:nvSpPr>
          <p:cNvPr id="23" name="TextBox 22"/>
          <p:cNvSpPr txBox="1"/>
          <p:nvPr/>
        </p:nvSpPr>
        <p:spPr>
          <a:xfrm>
            <a:off x="6172200" y="3429000"/>
            <a:ext cx="1692899"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200" dirty="0" smtClean="0"/>
              <a:t>Electrical</a:t>
            </a:r>
            <a:endParaRPr lang="en-US" sz="3200" dirty="0"/>
          </a:p>
        </p:txBody>
      </p:sp>
      <p:sp>
        <p:nvSpPr>
          <p:cNvPr id="24" name="TextBox 23"/>
          <p:cNvSpPr txBox="1"/>
          <p:nvPr/>
        </p:nvSpPr>
        <p:spPr>
          <a:xfrm>
            <a:off x="5715000" y="5282625"/>
            <a:ext cx="2435218"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Business methods</a:t>
            </a:r>
          </a:p>
        </p:txBody>
      </p:sp>
      <p:sp>
        <p:nvSpPr>
          <p:cNvPr id="25" name="TextBox 24"/>
          <p:cNvSpPr txBox="1"/>
          <p:nvPr/>
        </p:nvSpPr>
        <p:spPr>
          <a:xfrm>
            <a:off x="1828800" y="4444425"/>
            <a:ext cx="2203617"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Medical Devices</a:t>
            </a:r>
            <a:endParaRPr lang="en-US" sz="2400" dirty="0"/>
          </a:p>
        </p:txBody>
      </p:sp>
      <p:sp>
        <p:nvSpPr>
          <p:cNvPr id="26" name="TextBox 25"/>
          <p:cNvSpPr txBox="1"/>
          <p:nvPr/>
        </p:nvSpPr>
        <p:spPr>
          <a:xfrm>
            <a:off x="4876800" y="4419600"/>
            <a:ext cx="1410451"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Hardware</a:t>
            </a:r>
            <a:endParaRPr lang="en-US" sz="2400" dirty="0"/>
          </a:p>
        </p:txBody>
      </p:sp>
      <p:sp>
        <p:nvSpPr>
          <p:cNvPr id="27" name="TextBox 26"/>
          <p:cNvSpPr txBox="1"/>
          <p:nvPr/>
        </p:nvSpPr>
        <p:spPr>
          <a:xfrm>
            <a:off x="6858000" y="4419600"/>
            <a:ext cx="1305678" cy="46166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t>Software</a:t>
            </a:r>
          </a:p>
        </p:txBody>
      </p:sp>
      <p:cxnSp>
        <p:nvCxnSpPr>
          <p:cNvPr id="29" name="Straight Arrow Connector 28"/>
          <p:cNvCxnSpPr/>
          <p:nvPr/>
        </p:nvCxnSpPr>
        <p:spPr>
          <a:xfrm flipH="1">
            <a:off x="1905000" y="2286000"/>
            <a:ext cx="16002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3505200" y="2286000"/>
            <a:ext cx="32766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505200" y="2286000"/>
            <a:ext cx="7620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S_Patent_cover.jpg"/>
          <p:cNvPicPr>
            <a:picLocks noChangeAspect="1"/>
          </p:cNvPicPr>
          <p:nvPr/>
        </p:nvPicPr>
        <p:blipFill>
          <a:blip r:embed="rId2" cstate="print"/>
          <a:stretch>
            <a:fillRect/>
          </a:stretch>
        </p:blipFill>
        <p:spPr>
          <a:xfrm>
            <a:off x="3200400" y="1676400"/>
            <a:ext cx="2568039" cy="3810000"/>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What is a Patent?</a:t>
            </a:r>
            <a:endParaRPr lang="en-US" dirty="0"/>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21"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15" name="Picture 11" descr="C:\Users\pdmlynek\AppData\Local\Microsoft\Windows\Temporary Internet Files\Content.IE5\3B2FLS9H\MC900237530[1].wmf"/>
          <p:cNvPicPr>
            <a:picLocks noChangeAspect="1" noChangeArrowheads="1"/>
          </p:cNvPicPr>
          <p:nvPr/>
        </p:nvPicPr>
        <p:blipFill>
          <a:blip r:embed="rId2" cstate="print"/>
          <a:srcRect/>
          <a:stretch>
            <a:fillRect/>
          </a:stretch>
        </p:blipFill>
        <p:spPr bwMode="auto">
          <a:xfrm>
            <a:off x="533400" y="2438400"/>
            <a:ext cx="1975164" cy="2228661"/>
          </a:xfrm>
          <a:prstGeom prst="rect">
            <a:avLst/>
          </a:prstGeom>
          <a:noFill/>
        </p:spPr>
      </p:pic>
      <p:pic>
        <p:nvPicPr>
          <p:cNvPr id="21521"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10" name="Picture 6" descr="C:\Users\pdmlynek\AppData\Local\Microsoft\Windows\Temporary Internet Files\Content.IE5\N6W6HYFI\MC900031094[1].wmf"/>
          <p:cNvPicPr>
            <a:picLocks noChangeAspect="1" noChangeArrowheads="1"/>
          </p:cNvPicPr>
          <p:nvPr/>
        </p:nvPicPr>
        <p:blipFill>
          <a:blip r:embed="rId2" cstate="print"/>
          <a:srcRect/>
          <a:stretch>
            <a:fillRect/>
          </a:stretch>
        </p:blipFill>
        <p:spPr bwMode="auto">
          <a:xfrm>
            <a:off x="6553200" y="2514600"/>
            <a:ext cx="1294790" cy="1827886"/>
          </a:xfrm>
          <a:prstGeom prst="rect">
            <a:avLst/>
          </a:prstGeom>
          <a:noFill/>
        </p:spPr>
      </p:pic>
      <p:pic>
        <p:nvPicPr>
          <p:cNvPr id="21515"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pic>
        <p:nvPicPr>
          <p:cNvPr id="21521"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10" name="Picture 6" descr="C:\Users\pdmlynek\AppData\Local\Microsoft\Windows\Temporary Internet Files\Content.IE5\N6W6HYFI\MC900031094[1].wmf"/>
          <p:cNvPicPr>
            <a:picLocks noChangeAspect="1" noChangeArrowheads="1"/>
          </p:cNvPicPr>
          <p:nvPr/>
        </p:nvPicPr>
        <p:blipFill>
          <a:blip r:embed="rId2" cstate="print"/>
          <a:srcRect/>
          <a:stretch>
            <a:fillRect/>
          </a:stretch>
        </p:blipFill>
        <p:spPr bwMode="auto">
          <a:xfrm>
            <a:off x="6553200" y="2514600"/>
            <a:ext cx="1294790" cy="1827886"/>
          </a:xfrm>
          <a:prstGeom prst="rect">
            <a:avLst/>
          </a:prstGeom>
          <a:noFill/>
        </p:spPr>
      </p:pic>
      <p:pic>
        <p:nvPicPr>
          <p:cNvPr id="21515"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pic>
        <p:nvPicPr>
          <p:cNvPr id="21521"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
        <p:nvSpPr>
          <p:cNvPr id="21" name="Curved Down Arrow 20"/>
          <p:cNvSpPr/>
          <p:nvPr/>
        </p:nvSpPr>
        <p:spPr>
          <a:xfrm>
            <a:off x="2514600" y="1905000"/>
            <a:ext cx="41148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10" name="Picture 6" descr="C:\Users\pdmlynek\AppData\Local\Microsoft\Windows\Temporary Internet Files\Content.IE5\N6W6HYFI\MC900031094[1].wmf"/>
          <p:cNvPicPr>
            <a:picLocks noChangeAspect="1" noChangeArrowheads="1"/>
          </p:cNvPicPr>
          <p:nvPr/>
        </p:nvPicPr>
        <p:blipFill>
          <a:blip r:embed="rId2" cstate="print"/>
          <a:srcRect/>
          <a:stretch>
            <a:fillRect/>
          </a:stretch>
        </p:blipFill>
        <p:spPr bwMode="auto">
          <a:xfrm>
            <a:off x="6553200" y="2514600"/>
            <a:ext cx="1294790" cy="1827886"/>
          </a:xfrm>
          <a:prstGeom prst="rect">
            <a:avLst/>
          </a:prstGeom>
          <a:noFill/>
        </p:spPr>
      </p:pic>
      <p:pic>
        <p:nvPicPr>
          <p:cNvPr id="21515"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pic>
        <p:nvPicPr>
          <p:cNvPr id="21521"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
        <p:nvSpPr>
          <p:cNvPr id="21" name="Curved Down Arrow 20"/>
          <p:cNvSpPr/>
          <p:nvPr/>
        </p:nvSpPr>
        <p:spPr>
          <a:xfrm>
            <a:off x="2514600" y="1905000"/>
            <a:ext cx="41148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rot="10800000">
            <a:off x="2438401" y="4648200"/>
            <a:ext cx="41148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10" name="Picture 6" descr="C:\Users\pdmlynek\AppData\Local\Microsoft\Windows\Temporary Internet Files\Content.IE5\N6W6HYFI\MC900031094[1].wmf"/>
          <p:cNvPicPr>
            <a:picLocks noChangeAspect="1" noChangeArrowheads="1"/>
          </p:cNvPicPr>
          <p:nvPr/>
        </p:nvPicPr>
        <p:blipFill>
          <a:blip r:embed="rId2" cstate="print"/>
          <a:srcRect/>
          <a:stretch>
            <a:fillRect/>
          </a:stretch>
        </p:blipFill>
        <p:spPr bwMode="auto">
          <a:xfrm>
            <a:off x="6553200" y="2514600"/>
            <a:ext cx="1294790" cy="1827886"/>
          </a:xfrm>
          <a:prstGeom prst="rect">
            <a:avLst/>
          </a:prstGeom>
          <a:noFill/>
        </p:spPr>
      </p:pic>
      <p:pic>
        <p:nvPicPr>
          <p:cNvPr id="21515"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pic>
        <p:nvPicPr>
          <p:cNvPr id="21521"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
        <p:nvSpPr>
          <p:cNvPr id="21" name="Curved Down Arrow 20"/>
          <p:cNvSpPr/>
          <p:nvPr/>
        </p:nvSpPr>
        <p:spPr>
          <a:xfrm>
            <a:off x="2514600" y="1905000"/>
            <a:ext cx="41148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rot="10800000">
            <a:off x="2438401" y="4648200"/>
            <a:ext cx="41148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2590800" y="1371600"/>
            <a:ext cx="3931846" cy="461665"/>
          </a:xfrm>
          <a:prstGeom prst="rect">
            <a:avLst/>
          </a:prstGeom>
          <a:solidFill>
            <a:srgbClr val="00B050"/>
          </a:solidFill>
          <a:scene3d>
            <a:camera prst="orthographicFront"/>
            <a:lightRig rig="threePt" dir="t"/>
          </a:scene3d>
          <a:sp3d>
            <a:bevelT/>
          </a:sp3d>
        </p:spPr>
        <p:txBody>
          <a:bodyPr wrap="none" rtlCol="0">
            <a:spAutoFit/>
          </a:bodyPr>
          <a:lstStyle/>
          <a:p>
            <a:r>
              <a:rPr lang="en-US" sz="2400" dirty="0" smtClean="0"/>
              <a:t>Full Disclosure of an Invention</a:t>
            </a:r>
            <a:endParaRPr lang="en-US" sz="2400" dirty="0"/>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21510" name="Picture 6" descr="C:\Users\pdmlynek\AppData\Local\Microsoft\Windows\Temporary Internet Files\Content.IE5\N6W6HYFI\MC900031094[1].wmf"/>
          <p:cNvPicPr>
            <a:picLocks noChangeAspect="1" noChangeArrowheads="1"/>
          </p:cNvPicPr>
          <p:nvPr/>
        </p:nvPicPr>
        <p:blipFill>
          <a:blip r:embed="rId2" cstate="print"/>
          <a:srcRect/>
          <a:stretch>
            <a:fillRect/>
          </a:stretch>
        </p:blipFill>
        <p:spPr bwMode="auto">
          <a:xfrm>
            <a:off x="6553200" y="2514600"/>
            <a:ext cx="1294790" cy="1827886"/>
          </a:xfrm>
          <a:prstGeom prst="rect">
            <a:avLst/>
          </a:prstGeom>
          <a:noFill/>
        </p:spPr>
      </p:pic>
      <p:pic>
        <p:nvPicPr>
          <p:cNvPr id="21515"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pic>
        <p:nvPicPr>
          <p:cNvPr id="21521"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sp>
        <p:nvSpPr>
          <p:cNvPr id="21" name="Curved Down Arrow 20"/>
          <p:cNvSpPr/>
          <p:nvPr/>
        </p:nvSpPr>
        <p:spPr>
          <a:xfrm>
            <a:off x="2514600" y="1905000"/>
            <a:ext cx="41148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rot="10800000">
            <a:off x="2438401" y="4648200"/>
            <a:ext cx="41148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2590800" y="1371600"/>
            <a:ext cx="3931846" cy="461665"/>
          </a:xfrm>
          <a:prstGeom prst="rect">
            <a:avLst/>
          </a:prstGeom>
          <a:solidFill>
            <a:srgbClr val="00B050"/>
          </a:solidFill>
          <a:scene3d>
            <a:camera prst="orthographicFront"/>
            <a:lightRig rig="threePt" dir="t"/>
          </a:scene3d>
          <a:sp3d>
            <a:bevelT/>
          </a:sp3d>
        </p:spPr>
        <p:txBody>
          <a:bodyPr wrap="none" rtlCol="0">
            <a:spAutoFit/>
          </a:bodyPr>
          <a:lstStyle/>
          <a:p>
            <a:r>
              <a:rPr lang="en-US" sz="2400" dirty="0" smtClean="0"/>
              <a:t>Full Disclosure of an Invention</a:t>
            </a:r>
            <a:endParaRPr lang="en-US" sz="2400" dirty="0"/>
          </a:p>
        </p:txBody>
      </p:sp>
      <p:sp>
        <p:nvSpPr>
          <p:cNvPr id="25" name="TextBox 24"/>
          <p:cNvSpPr txBox="1"/>
          <p:nvPr/>
        </p:nvSpPr>
        <p:spPr>
          <a:xfrm>
            <a:off x="3581400" y="5638800"/>
            <a:ext cx="2016899" cy="461665"/>
          </a:xfrm>
          <a:prstGeom prst="rect">
            <a:avLst/>
          </a:prstGeom>
          <a:solidFill>
            <a:srgbClr val="00B050"/>
          </a:solidFill>
          <a:scene3d>
            <a:camera prst="orthographicFront"/>
            <a:lightRig rig="threePt" dir="t"/>
          </a:scene3d>
          <a:sp3d>
            <a:bevelT/>
          </a:sp3d>
        </p:spPr>
        <p:txBody>
          <a:bodyPr wrap="none" rtlCol="0">
            <a:spAutoFit/>
          </a:bodyPr>
          <a:lstStyle/>
          <a:p>
            <a:r>
              <a:rPr lang="en-US" sz="2400" dirty="0" smtClean="0"/>
              <a:t>Exclusive Right</a:t>
            </a:r>
            <a:endParaRPr lang="en-US" sz="2400" dirty="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25" name="TextBox 24"/>
          <p:cNvSpPr txBox="1"/>
          <p:nvPr/>
        </p:nvSpPr>
        <p:spPr>
          <a:xfrm>
            <a:off x="3581400" y="5638800"/>
            <a:ext cx="2016899" cy="461665"/>
          </a:xfrm>
          <a:prstGeom prst="rect">
            <a:avLst/>
          </a:prstGeom>
          <a:solidFill>
            <a:srgbClr val="00B050"/>
          </a:solidFill>
          <a:scene3d>
            <a:camera prst="orthographicFront"/>
            <a:lightRig rig="threePt" dir="t"/>
          </a:scene3d>
          <a:sp3d>
            <a:bevelT/>
          </a:sp3d>
        </p:spPr>
        <p:txBody>
          <a:bodyPr wrap="none" rtlCol="0">
            <a:spAutoFit/>
          </a:bodyPr>
          <a:lstStyle/>
          <a:p>
            <a:r>
              <a:rPr lang="en-US" sz="2400" dirty="0" smtClean="0"/>
              <a:t>Exclusive Right</a:t>
            </a:r>
            <a:endParaRPr lang="en-US" sz="2400" dirty="0"/>
          </a:p>
        </p:txBody>
      </p:sp>
      <p:pic>
        <p:nvPicPr>
          <p:cNvPr id="11"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6" name="TextBox 5"/>
          <p:cNvSpPr txBox="1"/>
          <p:nvPr/>
        </p:nvSpPr>
        <p:spPr>
          <a:xfrm>
            <a:off x="838200" y="1752600"/>
            <a:ext cx="2743200" cy="2677656"/>
          </a:xfrm>
          <a:prstGeom prst="rect">
            <a:avLst/>
          </a:prstGeom>
          <a:noFill/>
        </p:spPr>
        <p:txBody>
          <a:bodyPr wrap="square" rtlCol="0">
            <a:spAutoFit/>
          </a:bodyPr>
          <a:lstStyle/>
          <a:p>
            <a:r>
              <a:rPr lang="en-US" sz="2400" dirty="0" smtClean="0"/>
              <a:t>The patent applicant must describe the invention in order to get rights to it</a:t>
            </a:r>
          </a:p>
          <a:p>
            <a:pPr>
              <a:buFontTx/>
              <a:buChar char="-"/>
            </a:pPr>
            <a:r>
              <a:rPr lang="en-US" sz="2400" dirty="0" smtClean="0"/>
              <a:t>Description</a:t>
            </a:r>
          </a:p>
          <a:p>
            <a:pPr>
              <a:buFontTx/>
              <a:buChar char="-"/>
            </a:pPr>
            <a:r>
              <a:rPr lang="en-US" sz="2400" dirty="0" smtClean="0"/>
              <a:t>Enablement</a:t>
            </a:r>
          </a:p>
          <a:p>
            <a:pPr>
              <a:buFontTx/>
              <a:buChar char="-"/>
            </a:pPr>
            <a:r>
              <a:rPr lang="en-US" sz="2400" dirty="0" smtClean="0"/>
              <a:t>Best Mode</a:t>
            </a:r>
            <a:endParaRPr lang="en-US" sz="2400" dirty="0"/>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pic>
        <p:nvPicPr>
          <p:cNvPr id="11" name="Picture 11" descr="C:\Users\pdmlynek\AppData\Local\Microsoft\Windows\Temporary Internet Files\Content.IE5\3B2FLS9H\MC900237530[1].wmf"/>
          <p:cNvPicPr>
            <a:picLocks noChangeAspect="1" noChangeArrowheads="1"/>
          </p:cNvPicPr>
          <p:nvPr/>
        </p:nvPicPr>
        <p:blipFill>
          <a:blip r:embed="rId3" cstate="print"/>
          <a:srcRect/>
          <a:stretch>
            <a:fillRect/>
          </a:stretch>
        </p:blipFill>
        <p:spPr bwMode="auto">
          <a:xfrm>
            <a:off x="533400" y="2438400"/>
            <a:ext cx="1975164" cy="2228661"/>
          </a:xfrm>
          <a:prstGeom prst="rect">
            <a:avLst/>
          </a:prstGeom>
          <a:noFill/>
        </p:spPr>
      </p:pic>
      <p:sp>
        <p:nvSpPr>
          <p:cNvPr id="6" name="Title 5"/>
          <p:cNvSpPr>
            <a:spLocks noGrp="1"/>
          </p:cNvSpPr>
          <p:nvPr>
            <p:ph type="title"/>
          </p:nvPr>
        </p:nvSpPr>
        <p:spPr/>
        <p:txBody>
          <a:bodyPr/>
          <a:lstStyle/>
          <a:p>
            <a:r>
              <a:rPr lang="en-US" dirty="0" smtClean="0"/>
              <a:t>Exclusive Right to…</a:t>
            </a:r>
            <a:endParaRPr lang="en-US" dirty="0"/>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6" name="Title 5"/>
          <p:cNvSpPr>
            <a:spLocks noGrp="1"/>
          </p:cNvSpPr>
          <p:nvPr>
            <p:ph type="title"/>
          </p:nvPr>
        </p:nvSpPr>
        <p:spPr/>
        <p:txBody>
          <a:bodyPr/>
          <a:lstStyle/>
          <a:p>
            <a:r>
              <a:rPr lang="en-US" dirty="0" smtClean="0"/>
              <a:t>Exclusive Right to…</a:t>
            </a:r>
            <a:endParaRPr lang="en-US" dirty="0"/>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3" cstate="print"/>
          <a:srcRect/>
          <a:stretch>
            <a:fillRect/>
          </a:stretch>
        </p:blipFill>
        <p:spPr bwMode="auto">
          <a:xfrm>
            <a:off x="533400" y="1676400"/>
            <a:ext cx="1792586" cy="1762408"/>
          </a:xfrm>
          <a:prstGeom prst="rect">
            <a:avLst/>
          </a:prstGeom>
          <a:noFill/>
        </p:spPr>
      </p:pic>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1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4" cstate="print"/>
          <a:srcRect/>
          <a:stretch>
            <a:fillRect/>
          </a:stretch>
        </p:blipFill>
        <p:spPr bwMode="auto">
          <a:xfrm>
            <a:off x="533400" y="1676400"/>
            <a:ext cx="1792586" cy="1762408"/>
          </a:xfrm>
          <a:prstGeom prst="rect">
            <a:avLst/>
          </a:prstGeom>
          <a:noFill/>
        </p:spPr>
      </p:pic>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4" cstate="print"/>
          <a:srcRect/>
          <a:stretch>
            <a:fillRect/>
          </a:stretch>
        </p:blipFill>
        <p:spPr bwMode="auto">
          <a:xfrm>
            <a:off x="533400" y="1676400"/>
            <a:ext cx="1792586" cy="1762408"/>
          </a:xfrm>
          <a:prstGeom prst="rect">
            <a:avLst/>
          </a:prstGeom>
          <a:noFill/>
        </p:spPr>
      </p:pic>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3"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5" cstate="print"/>
          <a:srcRect/>
          <a:stretch>
            <a:fillRect/>
          </a:stretch>
        </p:blipFill>
        <p:spPr bwMode="auto">
          <a:xfrm>
            <a:off x="533400" y="1676400"/>
            <a:ext cx="1792586" cy="1762408"/>
          </a:xfrm>
          <a:prstGeom prst="rect">
            <a:avLst/>
          </a:prstGeom>
          <a:noFill/>
        </p:spPr>
      </p:pic>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9" name="TextBox 8"/>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10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10" name="TextBox 9"/>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10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196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12" name="TextBox 11"/>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6" name="TextBox 5"/>
          <p:cNvSpPr txBox="1"/>
          <p:nvPr/>
        </p:nvSpPr>
        <p:spPr>
          <a:xfrm>
            <a:off x="838200" y="1752600"/>
            <a:ext cx="2743200" cy="2677656"/>
          </a:xfrm>
          <a:prstGeom prst="rect">
            <a:avLst/>
          </a:prstGeom>
          <a:noFill/>
        </p:spPr>
        <p:txBody>
          <a:bodyPr wrap="square" rtlCol="0">
            <a:spAutoFit/>
          </a:bodyPr>
          <a:lstStyle/>
          <a:p>
            <a:r>
              <a:rPr lang="en-US" sz="2400" dirty="0" smtClean="0"/>
              <a:t>The patent applicant must describe the invention in order to get rights to it</a:t>
            </a:r>
          </a:p>
          <a:p>
            <a:pPr>
              <a:buFontTx/>
              <a:buChar char="-"/>
            </a:pPr>
            <a:r>
              <a:rPr lang="en-US" sz="2400" dirty="0" smtClean="0"/>
              <a:t>Description</a:t>
            </a:r>
          </a:p>
          <a:p>
            <a:pPr>
              <a:buFontTx/>
              <a:buChar char="-"/>
            </a:pPr>
            <a:r>
              <a:rPr lang="en-US" sz="2400" dirty="0" smtClean="0"/>
              <a:t>Enablement</a:t>
            </a:r>
          </a:p>
          <a:p>
            <a:pPr>
              <a:buFontTx/>
              <a:buChar char="-"/>
            </a:pPr>
            <a:r>
              <a:rPr lang="en-US" sz="2400" dirty="0" smtClean="0">
                <a:solidFill>
                  <a:srgbClr val="FFC000"/>
                </a:solidFill>
              </a:rPr>
              <a:t>Best Mode</a:t>
            </a:r>
            <a:endParaRPr lang="en-US" sz="24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819400" y="3581400"/>
            <a:ext cx="990600" cy="2286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10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196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12" name="TextBox 11"/>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819400" y="3581400"/>
            <a:ext cx="990600" cy="2286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10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196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cxnSp>
        <p:nvCxnSpPr>
          <p:cNvPr id="20" name="Straight Arrow Connector 19"/>
          <p:cNvCxnSpPr/>
          <p:nvPr/>
        </p:nvCxnSpPr>
        <p:spPr>
          <a:xfrm>
            <a:off x="5257800" y="3505200"/>
            <a:ext cx="685800" cy="533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13" name="TextBox 12"/>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Tree>
  </p:cSld>
  <p:clrMapOvr>
    <a:masterClrMapping/>
  </p:clrMapOvr>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819400" y="3581400"/>
            <a:ext cx="990600" cy="2286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10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196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cxnSp>
        <p:nvCxnSpPr>
          <p:cNvPr id="20" name="Straight Arrow Connector 19"/>
          <p:cNvCxnSpPr/>
          <p:nvPr/>
        </p:nvCxnSpPr>
        <p:spPr>
          <a:xfrm>
            <a:off x="5257800" y="3505200"/>
            <a:ext cx="685800" cy="533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15" name="TextBox 14"/>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
        <p:nvSpPr>
          <p:cNvPr id="45" name="&quot;No&quot; Symbol 44"/>
          <p:cNvSpPr/>
          <p:nvPr/>
        </p:nvSpPr>
        <p:spPr>
          <a:xfrm rot="5400000">
            <a:off x="1295400" y="3886200"/>
            <a:ext cx="2560320" cy="2560320"/>
          </a:xfrm>
          <a:prstGeom prst="noSmoking">
            <a:avLst>
              <a:gd name="adj" fmla="val 119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Right to…</a:t>
            </a:r>
            <a:endParaRPr lang="en-US" dirty="0"/>
          </a:p>
        </p:txBody>
      </p:sp>
      <p:pic>
        <p:nvPicPr>
          <p:cNvPr id="22552" name="Picture 24" descr="C:\Users\pdmlynek\AppData\Local\Microsoft\Windows\Temporary Internet Files\Content.IE5\YR4J8OUD\MC900360946[1].wmf"/>
          <p:cNvPicPr>
            <a:picLocks noChangeAspect="1" noChangeArrowheads="1"/>
          </p:cNvPicPr>
          <p:nvPr/>
        </p:nvPicPr>
        <p:blipFill>
          <a:blip r:embed="rId2" cstate="print"/>
          <a:srcRect/>
          <a:stretch>
            <a:fillRect/>
          </a:stretch>
        </p:blipFill>
        <p:spPr bwMode="auto">
          <a:xfrm>
            <a:off x="6477000" y="1524000"/>
            <a:ext cx="1303934" cy="1811426"/>
          </a:xfrm>
          <a:prstGeom prst="rect">
            <a:avLst/>
          </a:prstGeom>
          <a:noFill/>
        </p:spPr>
      </p:pic>
      <p:pic>
        <p:nvPicPr>
          <p:cNvPr id="22553" name="Picture 25" descr="C:\Users\pdmlynek\AppData\Local\Microsoft\Windows\Temporary Internet Files\Content.IE5\73M6KCD9\MC900279936[1].wmf"/>
          <p:cNvPicPr>
            <a:picLocks noChangeAspect="1" noChangeArrowheads="1"/>
          </p:cNvPicPr>
          <p:nvPr/>
        </p:nvPicPr>
        <p:blipFill>
          <a:blip r:embed="rId3" cstate="print"/>
          <a:srcRect/>
          <a:stretch>
            <a:fillRect/>
          </a:stretch>
        </p:blipFill>
        <p:spPr bwMode="auto">
          <a:xfrm>
            <a:off x="6096000" y="4419600"/>
            <a:ext cx="1787652" cy="1271016"/>
          </a:xfrm>
          <a:prstGeom prst="rect">
            <a:avLst/>
          </a:prstGeom>
          <a:noFill/>
        </p:spPr>
      </p:pic>
      <p:pic>
        <p:nvPicPr>
          <p:cNvPr id="22554" name="Picture 26" descr="C:\Users\pdmlynek\AppData\Local\Microsoft\Windows\Temporary Internet Files\Content.IE5\3B2FLS9H\MC900292366[1].wmf"/>
          <p:cNvPicPr>
            <a:picLocks noChangeAspect="1" noChangeArrowheads="1"/>
          </p:cNvPicPr>
          <p:nvPr/>
        </p:nvPicPr>
        <p:blipFill>
          <a:blip r:embed="rId4" cstate="print"/>
          <a:srcRect/>
          <a:stretch>
            <a:fillRect/>
          </a:stretch>
        </p:blipFill>
        <p:spPr bwMode="auto">
          <a:xfrm>
            <a:off x="1641348" y="4191000"/>
            <a:ext cx="1795882" cy="1619402"/>
          </a:xfrm>
          <a:prstGeom prst="rect">
            <a:avLst/>
          </a:prstGeom>
          <a:noFill/>
        </p:spPr>
      </p:pic>
      <p:cxnSp>
        <p:nvCxnSpPr>
          <p:cNvPr id="39" name="Straight Arrow Connector 38"/>
          <p:cNvCxnSpPr/>
          <p:nvPr/>
        </p:nvCxnSpPr>
        <p:spPr>
          <a:xfrm>
            <a:off x="2438400" y="2514600"/>
            <a:ext cx="38100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819400" y="3581400"/>
            <a:ext cx="990600" cy="2286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10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quot;No&quot; Symbol 47"/>
          <p:cNvSpPr/>
          <p:nvPr/>
        </p:nvSpPr>
        <p:spPr>
          <a:xfrm rot="5400000">
            <a:off x="5867400" y="3810000"/>
            <a:ext cx="2560320" cy="2560320"/>
          </a:xfrm>
          <a:prstGeom prst="noSmoking">
            <a:avLst>
              <a:gd name="adj" fmla="val 119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Connector 51"/>
          <p:cNvCxnSpPr/>
          <p:nvPr/>
        </p:nvCxnSpPr>
        <p:spPr>
          <a:xfrm flipH="1">
            <a:off x="4419600" y="2133600"/>
            <a:ext cx="457200" cy="685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7" descr="C:\Users\pdmlynek\AppData\Local\Microsoft\Windows\Temporary Internet Files\Content.IE5\73M6KCD9\MC900034442[1].wmf"/>
          <p:cNvPicPr>
            <a:picLocks noChangeAspect="1" noChangeArrowheads="1"/>
          </p:cNvPicPr>
          <p:nvPr/>
        </p:nvPicPr>
        <p:blipFill>
          <a:blip r:embed="rId5" cstate="print"/>
          <a:srcRect/>
          <a:stretch>
            <a:fillRect/>
          </a:stretch>
        </p:blipFill>
        <p:spPr bwMode="auto">
          <a:xfrm>
            <a:off x="3810000" y="2971800"/>
            <a:ext cx="1458298" cy="1429692"/>
          </a:xfrm>
          <a:prstGeom prst="rect">
            <a:avLst/>
          </a:prstGeom>
          <a:noFill/>
        </p:spPr>
      </p:pic>
      <p:cxnSp>
        <p:nvCxnSpPr>
          <p:cNvPr id="20" name="Straight Arrow Connector 19"/>
          <p:cNvCxnSpPr/>
          <p:nvPr/>
        </p:nvCxnSpPr>
        <p:spPr>
          <a:xfrm>
            <a:off x="5257800" y="3505200"/>
            <a:ext cx="685800" cy="533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2" descr="C:\Users\pdmlynek\AppData\Local\Microsoft\Windows\Temporary Internet Files\Content.IE5\N6W6HYFI\MC900198129[1].wmf"/>
          <p:cNvPicPr>
            <a:picLocks noChangeAspect="1" noChangeArrowheads="1"/>
          </p:cNvPicPr>
          <p:nvPr/>
        </p:nvPicPr>
        <p:blipFill>
          <a:blip r:embed="rId6" cstate="print"/>
          <a:srcRect/>
          <a:stretch>
            <a:fillRect/>
          </a:stretch>
        </p:blipFill>
        <p:spPr bwMode="auto">
          <a:xfrm>
            <a:off x="533400" y="1676400"/>
            <a:ext cx="1792586" cy="1762408"/>
          </a:xfrm>
          <a:prstGeom prst="rect">
            <a:avLst/>
          </a:prstGeom>
          <a:noFill/>
        </p:spPr>
      </p:pic>
      <p:sp>
        <p:nvSpPr>
          <p:cNvPr id="15" name="TextBox 14"/>
          <p:cNvSpPr txBox="1"/>
          <p:nvPr/>
        </p:nvSpPr>
        <p:spPr>
          <a:xfrm>
            <a:off x="3413624" y="5943600"/>
            <a:ext cx="2758576" cy="707886"/>
          </a:xfrm>
          <a:prstGeom prst="rect">
            <a:avLst/>
          </a:prstGeom>
          <a:solidFill>
            <a:schemeClr val="accent2"/>
          </a:solidFill>
          <a:scene3d>
            <a:camera prst="orthographicFront"/>
            <a:lightRig rig="threePt" dir="t"/>
          </a:scene3d>
          <a:sp3d>
            <a:bevelT/>
          </a:sp3d>
        </p:spPr>
        <p:txBody>
          <a:bodyPr wrap="none" rtlCol="0">
            <a:spAutoFit/>
          </a:bodyPr>
          <a:lstStyle/>
          <a:p>
            <a:r>
              <a:rPr lang="en-US" sz="4000" dirty="0" smtClean="0"/>
              <a:t>Competitors</a:t>
            </a:r>
            <a:endParaRPr lang="en-US" sz="4000" dirty="0"/>
          </a:p>
        </p:txBody>
      </p:sp>
      <p:sp>
        <p:nvSpPr>
          <p:cNvPr id="45" name="&quot;No&quot; Symbol 44"/>
          <p:cNvSpPr/>
          <p:nvPr/>
        </p:nvSpPr>
        <p:spPr>
          <a:xfrm rot="5400000">
            <a:off x="1295400" y="3886200"/>
            <a:ext cx="2560320" cy="2560320"/>
          </a:xfrm>
          <a:prstGeom prst="noSmoking">
            <a:avLst>
              <a:gd name="adj" fmla="val 119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6" name="TextBox 5"/>
          <p:cNvSpPr txBox="1"/>
          <p:nvPr/>
        </p:nvSpPr>
        <p:spPr>
          <a:xfrm>
            <a:off x="838200" y="1600200"/>
            <a:ext cx="315240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Monopolistic Tool</a:t>
            </a:r>
            <a:endParaRPr lang="en-US" sz="3200" dirty="0"/>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6" name="TextBox 5"/>
          <p:cNvSpPr txBox="1"/>
          <p:nvPr/>
        </p:nvSpPr>
        <p:spPr>
          <a:xfrm>
            <a:off x="838200" y="1600200"/>
            <a:ext cx="315240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Monopolistic Tool</a:t>
            </a:r>
            <a:endParaRPr lang="en-US" sz="3200" dirty="0"/>
          </a:p>
        </p:txBody>
      </p:sp>
      <p:sp>
        <p:nvSpPr>
          <p:cNvPr id="7" name="TextBox 6"/>
          <p:cNvSpPr txBox="1"/>
          <p:nvPr/>
        </p:nvSpPr>
        <p:spPr>
          <a:xfrm>
            <a:off x="5181600" y="2209800"/>
            <a:ext cx="339407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Capital Raising Tool</a:t>
            </a:r>
            <a:endParaRPr lang="en-US" sz="3200" dirty="0"/>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5" name="TextBox 4"/>
          <p:cNvSpPr txBox="1"/>
          <p:nvPr/>
        </p:nvSpPr>
        <p:spPr>
          <a:xfrm>
            <a:off x="609600" y="3429000"/>
            <a:ext cx="2676758"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Marketing Tool</a:t>
            </a:r>
            <a:endParaRPr lang="en-US" sz="3200" dirty="0"/>
          </a:p>
        </p:txBody>
      </p:sp>
      <p:sp>
        <p:nvSpPr>
          <p:cNvPr id="6" name="TextBox 5"/>
          <p:cNvSpPr txBox="1"/>
          <p:nvPr/>
        </p:nvSpPr>
        <p:spPr>
          <a:xfrm>
            <a:off x="838200" y="1600200"/>
            <a:ext cx="315240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Monopolistic Tool</a:t>
            </a:r>
            <a:endParaRPr lang="en-US" sz="3200" dirty="0"/>
          </a:p>
        </p:txBody>
      </p:sp>
      <p:sp>
        <p:nvSpPr>
          <p:cNvPr id="7" name="TextBox 6"/>
          <p:cNvSpPr txBox="1"/>
          <p:nvPr/>
        </p:nvSpPr>
        <p:spPr>
          <a:xfrm>
            <a:off x="5181600" y="2209800"/>
            <a:ext cx="339407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Capital Raising Tool</a:t>
            </a:r>
            <a:endParaRPr lang="en-US" sz="3200" dirty="0"/>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5" name="TextBox 4"/>
          <p:cNvSpPr txBox="1"/>
          <p:nvPr/>
        </p:nvSpPr>
        <p:spPr>
          <a:xfrm>
            <a:off x="609600" y="3429000"/>
            <a:ext cx="2676758"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Marketing Tool</a:t>
            </a:r>
            <a:endParaRPr lang="en-US" sz="3200" dirty="0"/>
          </a:p>
        </p:txBody>
      </p:sp>
      <p:sp>
        <p:nvSpPr>
          <p:cNvPr id="6" name="TextBox 5"/>
          <p:cNvSpPr txBox="1"/>
          <p:nvPr/>
        </p:nvSpPr>
        <p:spPr>
          <a:xfrm>
            <a:off x="838200" y="1600200"/>
            <a:ext cx="315240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Monopolistic Tool</a:t>
            </a:r>
            <a:endParaRPr lang="en-US" sz="3200" dirty="0"/>
          </a:p>
        </p:txBody>
      </p:sp>
      <p:sp>
        <p:nvSpPr>
          <p:cNvPr id="7" name="TextBox 6"/>
          <p:cNvSpPr txBox="1"/>
          <p:nvPr/>
        </p:nvSpPr>
        <p:spPr>
          <a:xfrm>
            <a:off x="5181600" y="2209800"/>
            <a:ext cx="339407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Capital Raising Tool</a:t>
            </a:r>
            <a:endParaRPr lang="en-US" sz="3200" dirty="0"/>
          </a:p>
        </p:txBody>
      </p:sp>
      <p:sp>
        <p:nvSpPr>
          <p:cNvPr id="8" name="TextBox 7"/>
          <p:cNvSpPr txBox="1"/>
          <p:nvPr/>
        </p:nvSpPr>
        <p:spPr>
          <a:xfrm>
            <a:off x="5410200" y="4343400"/>
            <a:ext cx="3480633"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Cross Licensing Tool</a:t>
            </a:r>
            <a:endParaRPr lang="en-US" sz="3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6" name="TextBox 5"/>
          <p:cNvSpPr txBox="1"/>
          <p:nvPr/>
        </p:nvSpPr>
        <p:spPr>
          <a:xfrm>
            <a:off x="838200" y="1752600"/>
            <a:ext cx="2743200" cy="2677656"/>
          </a:xfrm>
          <a:prstGeom prst="rect">
            <a:avLst/>
          </a:prstGeom>
          <a:noFill/>
        </p:spPr>
        <p:txBody>
          <a:bodyPr wrap="square" rtlCol="0">
            <a:spAutoFit/>
          </a:bodyPr>
          <a:lstStyle/>
          <a:p>
            <a:r>
              <a:rPr lang="en-US" sz="2400" dirty="0" smtClean="0"/>
              <a:t>The patent applicant must describe the invention in order to get rights to it</a:t>
            </a:r>
          </a:p>
          <a:p>
            <a:pPr>
              <a:buFontTx/>
              <a:buChar char="-"/>
            </a:pPr>
            <a:r>
              <a:rPr lang="en-US" sz="2400" dirty="0" smtClean="0"/>
              <a:t>Description</a:t>
            </a:r>
          </a:p>
          <a:p>
            <a:pPr>
              <a:buFontTx/>
              <a:buChar char="-"/>
            </a:pPr>
            <a:r>
              <a:rPr lang="en-US" sz="2400" dirty="0" smtClean="0"/>
              <a:t>Enablement</a:t>
            </a:r>
          </a:p>
          <a:p>
            <a:pPr>
              <a:buFontTx/>
              <a:buChar char="-"/>
            </a:pPr>
            <a:r>
              <a:rPr lang="en-US" sz="2400" dirty="0" smtClean="0">
                <a:solidFill>
                  <a:srgbClr val="FFC000"/>
                </a:solidFill>
              </a:rPr>
              <a:t>Best Mode</a:t>
            </a:r>
            <a:endParaRPr lang="en-US" sz="2400" dirty="0">
              <a:solidFill>
                <a:srgbClr val="FFC000"/>
              </a:solidFill>
            </a:endParaRPr>
          </a:p>
        </p:txBody>
      </p:sp>
      <p:sp>
        <p:nvSpPr>
          <p:cNvPr id="9" name="TextBox 8"/>
          <p:cNvSpPr txBox="1"/>
          <p:nvPr/>
        </p:nvSpPr>
        <p:spPr>
          <a:xfrm>
            <a:off x="2438400" y="4648200"/>
            <a:ext cx="1788631" cy="369332"/>
          </a:xfrm>
          <a:prstGeom prst="rect">
            <a:avLst/>
          </a:prstGeom>
          <a:noFill/>
        </p:spPr>
        <p:txBody>
          <a:bodyPr wrap="none" rtlCol="0">
            <a:spAutoFit/>
          </a:bodyPr>
          <a:lstStyle/>
          <a:p>
            <a:r>
              <a:rPr lang="en-US" dirty="0" smtClean="0"/>
              <a:t>Unique to the US</a:t>
            </a:r>
            <a:endParaRPr lang="en-US" dirty="0"/>
          </a:p>
        </p:txBody>
      </p:sp>
      <p:cxnSp>
        <p:nvCxnSpPr>
          <p:cNvPr id="13" name="Straight Arrow Connector 12"/>
          <p:cNvCxnSpPr/>
          <p:nvPr/>
        </p:nvCxnSpPr>
        <p:spPr>
          <a:xfrm flipH="1" flipV="1">
            <a:off x="2438400" y="4191000"/>
            <a:ext cx="6858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Patent?</a:t>
            </a:r>
            <a:endParaRPr lang="en-US" dirty="0"/>
          </a:p>
        </p:txBody>
      </p:sp>
      <p:pic>
        <p:nvPicPr>
          <p:cNvPr id="1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
        <p:nvSpPr>
          <p:cNvPr id="15" name="TextBox 14"/>
          <p:cNvSpPr txBox="1"/>
          <p:nvPr/>
        </p:nvSpPr>
        <p:spPr>
          <a:xfrm>
            <a:off x="1752600" y="5181600"/>
            <a:ext cx="5833135" cy="830997"/>
          </a:xfrm>
          <a:prstGeom prst="rect">
            <a:avLst/>
          </a:prstGeom>
          <a:solidFill>
            <a:srgbClr val="00B050"/>
          </a:solidFill>
          <a:scene3d>
            <a:camera prst="orthographicFront"/>
            <a:lightRig rig="threePt" dir="t"/>
          </a:scene3d>
          <a:sp3d>
            <a:bevelT/>
          </a:sp3d>
        </p:spPr>
        <p:txBody>
          <a:bodyPr wrap="none" rtlCol="0">
            <a:spAutoFit/>
          </a:bodyPr>
          <a:lstStyle/>
          <a:p>
            <a:r>
              <a:rPr lang="en-US" sz="4800" dirty="0" smtClean="0"/>
              <a:t> A tool to make money</a:t>
            </a:r>
            <a:endParaRPr lang="en-US" sz="4800" dirty="0"/>
          </a:p>
        </p:txBody>
      </p:sp>
      <p:sp>
        <p:nvSpPr>
          <p:cNvPr id="5" name="TextBox 4"/>
          <p:cNvSpPr txBox="1"/>
          <p:nvPr/>
        </p:nvSpPr>
        <p:spPr>
          <a:xfrm>
            <a:off x="609600" y="3429000"/>
            <a:ext cx="2676758"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Marketing Tool</a:t>
            </a:r>
            <a:endParaRPr lang="en-US" sz="3200" dirty="0"/>
          </a:p>
        </p:txBody>
      </p:sp>
      <p:sp>
        <p:nvSpPr>
          <p:cNvPr id="6" name="TextBox 5"/>
          <p:cNvSpPr txBox="1"/>
          <p:nvPr/>
        </p:nvSpPr>
        <p:spPr>
          <a:xfrm>
            <a:off x="838200" y="1600200"/>
            <a:ext cx="315240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Monopolistic Tool</a:t>
            </a:r>
            <a:endParaRPr lang="en-US" sz="3200" dirty="0"/>
          </a:p>
        </p:txBody>
      </p:sp>
      <p:sp>
        <p:nvSpPr>
          <p:cNvPr id="7" name="TextBox 6"/>
          <p:cNvSpPr txBox="1"/>
          <p:nvPr/>
        </p:nvSpPr>
        <p:spPr>
          <a:xfrm>
            <a:off x="5181600" y="2209800"/>
            <a:ext cx="3394071"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Capital Raising Tool</a:t>
            </a:r>
            <a:endParaRPr lang="en-US" sz="3200" dirty="0"/>
          </a:p>
        </p:txBody>
      </p:sp>
      <p:sp>
        <p:nvSpPr>
          <p:cNvPr id="8" name="TextBox 7"/>
          <p:cNvSpPr txBox="1"/>
          <p:nvPr/>
        </p:nvSpPr>
        <p:spPr>
          <a:xfrm>
            <a:off x="5410200" y="4343400"/>
            <a:ext cx="3480633" cy="584775"/>
          </a:xfrm>
          <a:prstGeom prst="rect">
            <a:avLst/>
          </a:prstGeom>
          <a:solidFill>
            <a:schemeClr val="accent4"/>
          </a:solidFill>
          <a:scene3d>
            <a:camera prst="orthographicFront"/>
            <a:lightRig rig="threePt" dir="t"/>
          </a:scene3d>
          <a:sp3d>
            <a:bevelT/>
          </a:sp3d>
        </p:spPr>
        <p:txBody>
          <a:bodyPr wrap="none" rtlCol="0">
            <a:spAutoFit/>
          </a:bodyPr>
          <a:lstStyle/>
          <a:p>
            <a:r>
              <a:rPr lang="en-US" sz="3200" dirty="0" smtClean="0"/>
              <a:t>Cross Licensing Tool</a:t>
            </a:r>
            <a:endParaRPr lang="en-US" sz="3200" dirty="0"/>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5" cstate="print"/>
          <a:srcRect/>
          <a:stretch>
            <a:fillRect/>
          </a:stretch>
        </p:blipFill>
        <p:spPr bwMode="auto">
          <a:xfrm>
            <a:off x="6096000" y="1676400"/>
            <a:ext cx="2521458" cy="1257601"/>
          </a:xfrm>
          <a:prstGeom prst="rect">
            <a:avLst/>
          </a:prstGeom>
          <a:noFill/>
        </p:spPr>
      </p:pic>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5"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6" cstate="print"/>
          <a:srcRect/>
          <a:stretch>
            <a:fillRect/>
          </a:stretch>
        </p:blipFill>
        <p:spPr bwMode="auto">
          <a:xfrm>
            <a:off x="5888714" y="2895601"/>
            <a:ext cx="2873829" cy="1676400"/>
          </a:xfrm>
          <a:prstGeom prst="rect">
            <a:avLst/>
          </a:prstGeom>
          <a:noFill/>
        </p:spPr>
      </p:pic>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pdmlynek\AppData\Local\Microsoft\Windows\Temporary Internet Files\Content.IE5\73M6KCD9\MC900018704[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3"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4"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5"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6" cstate="print"/>
          <a:srcRect/>
          <a:stretch>
            <a:fillRect/>
          </a:stretch>
        </p:blipFill>
        <p:spPr bwMode="auto">
          <a:xfrm>
            <a:off x="5888714" y="2895601"/>
            <a:ext cx="2873829" cy="1676400"/>
          </a:xfrm>
          <a:prstGeom prst="rect">
            <a:avLst/>
          </a:prstGeom>
          <a:noFill/>
        </p:spPr>
      </p:pic>
      <p:pic>
        <p:nvPicPr>
          <p:cNvPr id="11" name="Picture 11" descr="C:\Users\pdmlynek\AppData\Local\Microsoft\Windows\Temporary Internet Files\Content.IE5\73M6KCD9\MC900337858[1].wmf"/>
          <p:cNvPicPr>
            <a:picLocks noChangeAspect="1" noChangeArrowheads="1"/>
          </p:cNvPicPr>
          <p:nvPr/>
        </p:nvPicPr>
        <p:blipFill>
          <a:blip r:embed="rId7" cstate="print"/>
          <a:srcRect/>
          <a:stretch>
            <a:fillRect/>
          </a:stretch>
        </p:blipFill>
        <p:spPr bwMode="auto">
          <a:xfrm flipH="1">
            <a:off x="5638800" y="4800600"/>
            <a:ext cx="3021724" cy="1143000"/>
          </a:xfrm>
          <a:prstGeom prst="rect">
            <a:avLst/>
          </a:prstGeom>
          <a:noFill/>
        </p:spPr>
      </p:pic>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dmlynek\AppData\Local\Microsoft\Windows\Temporary Internet Files\Content.IE5\3B2FLS9H\MC900440401[1].png"/>
          <p:cNvPicPr>
            <a:picLocks noChangeAspect="1" noChangeArrowheads="1"/>
          </p:cNvPicPr>
          <p:nvPr/>
        </p:nvPicPr>
        <p:blipFill>
          <a:blip r:embed="rId2" cstate="print"/>
          <a:srcRect/>
          <a:stretch>
            <a:fillRect/>
          </a:stretch>
        </p:blipFill>
        <p:spPr bwMode="auto">
          <a:xfrm>
            <a:off x="7467600" y="1219200"/>
            <a:ext cx="1143000" cy="1143000"/>
          </a:xfrm>
          <a:prstGeom prst="rect">
            <a:avLst/>
          </a:prstGeom>
          <a:noFill/>
        </p:spPr>
      </p:pic>
      <p:pic>
        <p:nvPicPr>
          <p:cNvPr id="7" name="Picture 9" descr="C:\Users\pdmlynek\AppData\Local\Microsoft\Windows\Temporary Internet Files\Content.IE5\73M6KCD9\MC900018704[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5"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6"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7" cstate="print"/>
          <a:srcRect/>
          <a:stretch>
            <a:fillRect/>
          </a:stretch>
        </p:blipFill>
        <p:spPr bwMode="auto">
          <a:xfrm>
            <a:off x="5888714" y="2895601"/>
            <a:ext cx="2873829" cy="1676400"/>
          </a:xfrm>
          <a:prstGeom prst="rect">
            <a:avLst/>
          </a:prstGeom>
          <a:noFill/>
        </p:spPr>
      </p:pic>
      <p:pic>
        <p:nvPicPr>
          <p:cNvPr id="11" name="Picture 11" descr="C:\Users\pdmlynek\AppData\Local\Microsoft\Windows\Temporary Internet Files\Content.IE5\73M6KCD9\MC900337858[1].wmf"/>
          <p:cNvPicPr>
            <a:picLocks noChangeAspect="1" noChangeArrowheads="1"/>
          </p:cNvPicPr>
          <p:nvPr/>
        </p:nvPicPr>
        <p:blipFill>
          <a:blip r:embed="rId8" cstate="print"/>
          <a:srcRect/>
          <a:stretch>
            <a:fillRect/>
          </a:stretch>
        </p:blipFill>
        <p:spPr bwMode="auto">
          <a:xfrm flipH="1">
            <a:off x="5638800" y="4800600"/>
            <a:ext cx="3021724" cy="1143000"/>
          </a:xfrm>
          <a:prstGeom prst="rect">
            <a:avLst/>
          </a:prstGeom>
          <a:noFill/>
        </p:spPr>
      </p:pic>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pdmlynek\AppData\Local\Microsoft\Windows\Temporary Internet Files\Content.IE5\3B2FLS9H\MC900440401[1].png"/>
          <p:cNvPicPr>
            <a:picLocks noChangeAspect="1" noChangeArrowheads="1"/>
          </p:cNvPicPr>
          <p:nvPr/>
        </p:nvPicPr>
        <p:blipFill>
          <a:blip r:embed="rId2" cstate="print"/>
          <a:srcRect/>
          <a:stretch>
            <a:fillRect/>
          </a:stretch>
        </p:blipFill>
        <p:spPr bwMode="auto">
          <a:xfrm>
            <a:off x="7620000" y="4343400"/>
            <a:ext cx="1143000" cy="1143000"/>
          </a:xfrm>
          <a:prstGeom prst="rect">
            <a:avLst/>
          </a:prstGeom>
          <a:noFill/>
        </p:spPr>
      </p:pic>
      <p:pic>
        <p:nvPicPr>
          <p:cNvPr id="3074" name="Picture 2" descr="C:\Users\pdmlynek\AppData\Local\Microsoft\Windows\Temporary Internet Files\Content.IE5\3B2FLS9H\MC900440401[1].png"/>
          <p:cNvPicPr>
            <a:picLocks noChangeAspect="1" noChangeArrowheads="1"/>
          </p:cNvPicPr>
          <p:nvPr/>
        </p:nvPicPr>
        <p:blipFill>
          <a:blip r:embed="rId2" cstate="print"/>
          <a:srcRect/>
          <a:stretch>
            <a:fillRect/>
          </a:stretch>
        </p:blipFill>
        <p:spPr bwMode="auto">
          <a:xfrm>
            <a:off x="7467600" y="1219200"/>
            <a:ext cx="1143000" cy="1143000"/>
          </a:xfrm>
          <a:prstGeom prst="rect">
            <a:avLst/>
          </a:prstGeom>
          <a:noFill/>
        </p:spPr>
      </p:pic>
      <p:pic>
        <p:nvPicPr>
          <p:cNvPr id="7" name="Picture 9" descr="C:\Users\pdmlynek\AppData\Local\Microsoft\Windows\Temporary Internet Files\Content.IE5\73M6KCD9\MC900018704[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574548" y="1537160"/>
            <a:ext cx="4454652" cy="4482640"/>
          </a:xfrm>
          <a:prstGeom prst="rect">
            <a:avLst/>
          </a:prstGeom>
          <a:noFill/>
        </p:spPr>
      </p:pic>
      <p:sp>
        <p:nvSpPr>
          <p:cNvPr id="2" name="Title 1"/>
          <p:cNvSpPr>
            <a:spLocks noGrp="1"/>
          </p:cNvSpPr>
          <p:nvPr>
            <p:ph type="title"/>
          </p:nvPr>
        </p:nvSpPr>
        <p:spPr/>
        <p:txBody>
          <a:bodyPr/>
          <a:lstStyle/>
          <a:p>
            <a:r>
              <a:rPr lang="en-US" dirty="0" smtClean="0"/>
              <a:t>How Much to Get a U.S. Patent?</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4" cstate="print"/>
          <a:srcRect/>
          <a:stretch>
            <a:fillRect/>
          </a:stretch>
        </p:blipFill>
        <p:spPr bwMode="auto">
          <a:xfrm>
            <a:off x="3810000" y="2971800"/>
            <a:ext cx="1458298" cy="1429692"/>
          </a:xfrm>
          <a:prstGeom prst="rect">
            <a:avLst/>
          </a:prstGeom>
          <a:noFill/>
        </p:spPr>
      </p:pic>
      <p:pic>
        <p:nvPicPr>
          <p:cNvPr id="8" name="Picture 10" descr="C:\Users\pdmlynek\AppData\Local\Microsoft\Windows\Temporary Internet Files\Content.IE5\3B2FLS9H\MC900440346[1].png"/>
          <p:cNvPicPr>
            <a:picLocks noChangeAspect="1" noChangeArrowheads="1"/>
          </p:cNvPicPr>
          <p:nvPr/>
        </p:nvPicPr>
        <p:blipFill>
          <a:blip r:embed="rId5" cstate="print"/>
          <a:srcRect/>
          <a:stretch>
            <a:fillRect/>
          </a:stretch>
        </p:blipFill>
        <p:spPr bwMode="auto">
          <a:xfrm>
            <a:off x="0" y="3429000"/>
            <a:ext cx="2438399" cy="1219200"/>
          </a:xfrm>
          <a:prstGeom prst="rect">
            <a:avLst/>
          </a:prstGeom>
          <a:noFill/>
        </p:spPr>
      </p:pic>
      <p:pic>
        <p:nvPicPr>
          <p:cNvPr id="9" name="Picture 15" descr="C:\Users\pdmlynek\AppData\Local\Microsoft\Windows\Temporary Internet Files\Content.IE5\73M6KCD9\MC900334790[1].wmf"/>
          <p:cNvPicPr>
            <a:picLocks noChangeAspect="1" noChangeArrowheads="1"/>
          </p:cNvPicPr>
          <p:nvPr/>
        </p:nvPicPr>
        <p:blipFill>
          <a:blip r:embed="rId6" cstate="print"/>
          <a:srcRect/>
          <a:stretch>
            <a:fillRect/>
          </a:stretch>
        </p:blipFill>
        <p:spPr bwMode="auto">
          <a:xfrm>
            <a:off x="6096000" y="1676400"/>
            <a:ext cx="2521458" cy="1257601"/>
          </a:xfrm>
          <a:prstGeom prst="rect">
            <a:avLst/>
          </a:prstGeom>
          <a:noFill/>
        </p:spPr>
      </p:pic>
      <p:pic>
        <p:nvPicPr>
          <p:cNvPr id="10" name="Picture 17" descr="C:\Users\pdmlynek\AppData\Local\Microsoft\Windows\Temporary Internet Files\Content.IE5\N6W6HYFI\MC900440345[1].png"/>
          <p:cNvPicPr>
            <a:picLocks noChangeAspect="1" noChangeArrowheads="1"/>
          </p:cNvPicPr>
          <p:nvPr/>
        </p:nvPicPr>
        <p:blipFill>
          <a:blip r:embed="rId7" cstate="print"/>
          <a:srcRect/>
          <a:stretch>
            <a:fillRect/>
          </a:stretch>
        </p:blipFill>
        <p:spPr bwMode="auto">
          <a:xfrm>
            <a:off x="5888714" y="2895601"/>
            <a:ext cx="2873829" cy="1676400"/>
          </a:xfrm>
          <a:prstGeom prst="rect">
            <a:avLst/>
          </a:prstGeom>
          <a:noFill/>
        </p:spPr>
      </p:pic>
      <p:pic>
        <p:nvPicPr>
          <p:cNvPr id="11" name="Picture 11" descr="C:\Users\pdmlynek\AppData\Local\Microsoft\Windows\Temporary Internet Files\Content.IE5\73M6KCD9\MC900337858[1].wmf"/>
          <p:cNvPicPr>
            <a:picLocks noChangeAspect="1" noChangeArrowheads="1"/>
          </p:cNvPicPr>
          <p:nvPr/>
        </p:nvPicPr>
        <p:blipFill>
          <a:blip r:embed="rId8" cstate="print"/>
          <a:srcRect/>
          <a:stretch>
            <a:fillRect/>
          </a:stretch>
        </p:blipFill>
        <p:spPr bwMode="auto">
          <a:xfrm flipH="1">
            <a:off x="5638800" y="4800600"/>
            <a:ext cx="3021724" cy="11430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6" name="TextBox 5"/>
          <p:cNvSpPr txBox="1"/>
          <p:nvPr/>
        </p:nvSpPr>
        <p:spPr>
          <a:xfrm>
            <a:off x="838200" y="1752600"/>
            <a:ext cx="2743200" cy="2677656"/>
          </a:xfrm>
          <a:prstGeom prst="rect">
            <a:avLst/>
          </a:prstGeom>
          <a:noFill/>
        </p:spPr>
        <p:txBody>
          <a:bodyPr wrap="square" rtlCol="0">
            <a:spAutoFit/>
          </a:bodyPr>
          <a:lstStyle/>
          <a:p>
            <a:r>
              <a:rPr lang="en-US" sz="2400" dirty="0" smtClean="0"/>
              <a:t>The patent applicant must describe the invention in order to get rights to it</a:t>
            </a:r>
          </a:p>
          <a:p>
            <a:pPr>
              <a:buFontTx/>
              <a:buChar char="-"/>
            </a:pPr>
            <a:r>
              <a:rPr lang="en-US" sz="2400" dirty="0" smtClean="0"/>
              <a:t>Description</a:t>
            </a:r>
          </a:p>
          <a:p>
            <a:pPr>
              <a:buFontTx/>
              <a:buChar char="-"/>
            </a:pPr>
            <a:r>
              <a:rPr lang="en-US" sz="2400" dirty="0" smtClean="0"/>
              <a:t>Enablement</a:t>
            </a:r>
          </a:p>
          <a:p>
            <a:pPr>
              <a:buFontTx/>
              <a:buChar char="-"/>
            </a:pPr>
            <a:r>
              <a:rPr lang="en-US" sz="2400" dirty="0" smtClean="0">
                <a:solidFill>
                  <a:srgbClr val="FFC000"/>
                </a:solidFill>
              </a:rPr>
              <a:t>Best Mode</a:t>
            </a:r>
            <a:endParaRPr lang="en-US" sz="2400" dirty="0">
              <a:solidFill>
                <a:srgbClr val="FFC000"/>
              </a:solidFill>
            </a:endParaRPr>
          </a:p>
        </p:txBody>
      </p:sp>
      <p:sp>
        <p:nvSpPr>
          <p:cNvPr id="8" name="TextBox 7"/>
          <p:cNvSpPr txBox="1"/>
          <p:nvPr/>
        </p:nvSpPr>
        <p:spPr>
          <a:xfrm>
            <a:off x="685800" y="5410200"/>
            <a:ext cx="6426696" cy="954107"/>
          </a:xfrm>
          <a:prstGeom prst="rect">
            <a:avLst/>
          </a:prstGeom>
          <a:noFill/>
        </p:spPr>
        <p:txBody>
          <a:bodyPr wrap="none" rtlCol="0">
            <a:spAutoFit/>
          </a:bodyPr>
          <a:lstStyle/>
          <a:p>
            <a:r>
              <a:rPr lang="en-US" sz="2800" dirty="0" smtClean="0">
                <a:solidFill>
                  <a:srgbClr val="FF0000"/>
                </a:solidFill>
              </a:rPr>
              <a:t>AIA: </a:t>
            </a:r>
            <a:r>
              <a:rPr lang="en-US" sz="2800" dirty="0" smtClean="0"/>
              <a:t>Best mode needs to be in the patent, </a:t>
            </a:r>
          </a:p>
          <a:p>
            <a:r>
              <a:rPr lang="en-US" sz="2800" dirty="0" smtClean="0"/>
              <a:t>but if it is not there, the patent is still OK</a:t>
            </a:r>
            <a:endParaRPr lang="en-US" sz="2800" dirty="0"/>
          </a:p>
        </p:txBody>
      </p:sp>
      <p:sp>
        <p:nvSpPr>
          <p:cNvPr id="9" name="TextBox 8"/>
          <p:cNvSpPr txBox="1"/>
          <p:nvPr/>
        </p:nvSpPr>
        <p:spPr>
          <a:xfrm>
            <a:off x="2438400" y="4648200"/>
            <a:ext cx="1788631" cy="369332"/>
          </a:xfrm>
          <a:prstGeom prst="rect">
            <a:avLst/>
          </a:prstGeom>
          <a:noFill/>
        </p:spPr>
        <p:txBody>
          <a:bodyPr wrap="none" rtlCol="0">
            <a:spAutoFit/>
          </a:bodyPr>
          <a:lstStyle/>
          <a:p>
            <a:r>
              <a:rPr lang="en-US" dirty="0" smtClean="0"/>
              <a:t>Unique to the US</a:t>
            </a:r>
            <a:endParaRPr lang="en-US" dirty="0"/>
          </a:p>
        </p:txBody>
      </p:sp>
      <p:cxnSp>
        <p:nvCxnSpPr>
          <p:cNvPr id="13" name="Straight Arrow Connector 12"/>
          <p:cNvCxnSpPr/>
          <p:nvPr/>
        </p:nvCxnSpPr>
        <p:spPr>
          <a:xfrm flipH="1" flipV="1">
            <a:off x="2438400" y="4191000"/>
            <a:ext cx="6858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a:t>
            </a:r>
            <a:endParaRPr lang="en-US" dirty="0"/>
          </a:p>
        </p:txBody>
      </p:sp>
      <p:pic>
        <p:nvPicPr>
          <p:cNvPr id="4" name="Picture 17" descr="C:\Users\pdmlynek\AppData\Local\Microsoft\Windows\Temporary Internet Files\Content.IE5\73M6KCD9\MC900034442[1].wmf"/>
          <p:cNvPicPr>
            <a:picLocks noChangeAspect="1" noChangeArrowheads="1"/>
          </p:cNvPicPr>
          <p:nvPr/>
        </p:nvPicPr>
        <p:blipFill>
          <a:blip r:embed="rId2" cstate="print"/>
          <a:srcRect/>
          <a:stretch>
            <a:fillRect/>
          </a:stretch>
        </p:blipFill>
        <p:spPr bwMode="auto">
          <a:xfrm>
            <a:off x="3810000" y="2971800"/>
            <a:ext cx="1458298" cy="1429692"/>
          </a:xfrm>
          <a:prstGeom prst="rect">
            <a:avLst/>
          </a:prstGeom>
          <a:noFill/>
        </p:spPr>
      </p:pic>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Firm Organization</a:t>
            </a:r>
            <a:endParaRPr lang="en-US" dirty="0"/>
          </a:p>
        </p:txBody>
      </p:sp>
      <p:sp>
        <p:nvSpPr>
          <p:cNvPr id="3" name="Content Placeholder 2"/>
          <p:cNvSpPr>
            <a:spLocks noGrp="1"/>
          </p:cNvSpPr>
          <p:nvPr>
            <p:ph idx="1"/>
          </p:nvPr>
        </p:nvSpPr>
        <p:spPr>
          <a:xfrm>
            <a:off x="457200" y="1295400"/>
            <a:ext cx="8229600" cy="2057400"/>
          </a:xfrm>
        </p:spPr>
        <p:txBody>
          <a:bodyPr>
            <a:normAutofit/>
          </a:bodyPr>
          <a:lstStyle/>
          <a:p>
            <a:r>
              <a:rPr lang="en-US" dirty="0" smtClean="0"/>
              <a:t>1M+ lawyers in 50,000 law firms in US </a:t>
            </a:r>
          </a:p>
          <a:p>
            <a:pPr lvl="1"/>
            <a:r>
              <a:rPr lang="en-US" dirty="0" smtClean="0">
                <a:solidFill>
                  <a:srgbClr val="FFFF00"/>
                </a:solidFill>
              </a:rPr>
              <a:t>Conflicts, no economy of scale, easy to move</a:t>
            </a:r>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a:t>
            </a:r>
            <a:r>
              <a:rPr lang="en-US" dirty="0" smtClean="0"/>
              <a:t>A) Combining prior art elements according to known methods to yield predictable results;</a:t>
            </a:r>
          </a:p>
          <a:p>
            <a:r>
              <a:rPr lang="en-US" dirty="0" smtClean="0"/>
              <a:t>(B) Simple substitution of one known element for another to obtain predictable results;</a:t>
            </a:r>
          </a:p>
          <a:p>
            <a:r>
              <a:rPr lang="en-US" dirty="0" smtClean="0"/>
              <a:t>(C) Use of known technique to improve similar devices (methods, or products) in the same way;</a:t>
            </a:r>
          </a:p>
          <a:p>
            <a:r>
              <a:rPr lang="en-US" dirty="0" smtClean="0"/>
              <a:t>(D) Applying a known technique to a known device (method, or product) ready for improvement to yield predictable results;</a:t>
            </a:r>
          </a:p>
          <a:p>
            <a:r>
              <a:rPr lang="en-US" dirty="0" smtClean="0"/>
              <a:t>(E) "Obvious to try" – choosing from a finite number of identified, predictable solutions, with a reasonable expectation of success;</a:t>
            </a:r>
          </a:p>
          <a:p>
            <a:r>
              <a:rPr lang="en-US" dirty="0" smtClean="0"/>
              <a:t>(F) Known work in one field of endeavor may prompt variations of it for use in either the same field or a different one based on design incentives or other market forces if the variations are predictable to one of ordinary skill in the art;</a:t>
            </a:r>
          </a:p>
          <a:p>
            <a:r>
              <a:rPr lang="en-US" dirty="0" smtClean="0"/>
              <a:t>(G) Some teaching, suggestion, or motivation in the prior art that would have led one of ordinary skill to modify the prior art reference or to combine prior art reference teachings to arrive at the claimed invention.</a:t>
            </a:r>
          </a:p>
          <a:p>
            <a:pPr lvl="1"/>
            <a:endParaRPr lang="en-US" dirty="0"/>
          </a:p>
        </p:txBody>
      </p:sp>
    </p:spTree>
  </p:cSld>
  <p:clrMapOvr>
    <a:masterClrMapping/>
  </p:clrMapOvr>
  <p:transition>
    <p:fade/>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8" name="TextBox 7"/>
          <p:cNvSpPr txBox="1"/>
          <p:nvPr/>
        </p:nvSpPr>
        <p:spPr>
          <a:xfrm>
            <a:off x="5791200" y="3733800"/>
            <a:ext cx="2743200" cy="2554545"/>
          </a:xfrm>
          <a:prstGeom prst="rect">
            <a:avLst/>
          </a:prstGeom>
          <a:noFill/>
        </p:spPr>
        <p:txBody>
          <a:bodyPr wrap="square" rtlCol="0">
            <a:spAutoFit/>
          </a:bodyPr>
          <a:lstStyle/>
          <a:p>
            <a:r>
              <a:rPr lang="en-US" sz="2000" dirty="0" smtClean="0"/>
              <a:t>Questions about patentability with respect to usefulness come up in</a:t>
            </a:r>
          </a:p>
          <a:p>
            <a:pPr>
              <a:buFontTx/>
              <a:buChar char="-"/>
            </a:pPr>
            <a:r>
              <a:rPr lang="en-US" sz="2000" dirty="0" smtClean="0"/>
              <a:t> Biological technology</a:t>
            </a:r>
          </a:p>
          <a:p>
            <a:pPr>
              <a:buFontTx/>
              <a:buChar char="-"/>
            </a:pPr>
            <a:r>
              <a:rPr lang="en-US" sz="2000" dirty="0" smtClean="0"/>
              <a:t> Computer programs </a:t>
            </a:r>
          </a:p>
          <a:p>
            <a:r>
              <a:rPr lang="en-US" sz="2000" dirty="0" smtClean="0"/>
              <a:t>- Finance</a:t>
            </a:r>
          </a:p>
          <a:p>
            <a:endParaRPr lang="en-US" sz="2000" dirty="0"/>
          </a:p>
        </p:txBody>
      </p:sp>
      <p:sp>
        <p:nvSpPr>
          <p:cNvPr id="9" name="TextBox 8"/>
          <p:cNvSpPr txBox="1"/>
          <p:nvPr/>
        </p:nvSpPr>
        <p:spPr>
          <a:xfrm>
            <a:off x="609600" y="5867400"/>
            <a:ext cx="5715000" cy="830997"/>
          </a:xfrm>
          <a:prstGeom prst="rect">
            <a:avLst/>
          </a:prstGeom>
          <a:solidFill>
            <a:srgbClr val="00B050"/>
          </a:solidFill>
          <a:scene3d>
            <a:camera prst="orthographicFront"/>
            <a:lightRig rig="threePt" dir="t"/>
          </a:scene3d>
          <a:sp3d>
            <a:bevelT/>
          </a:sp3d>
        </p:spPr>
        <p:txBody>
          <a:bodyPr wrap="square" rtlCol="0">
            <a:spAutoFit/>
          </a:bodyPr>
          <a:lstStyle/>
          <a:p>
            <a:r>
              <a:rPr lang="en-US" sz="2400" dirty="0" smtClean="0">
                <a:solidFill>
                  <a:srgbClr val="FF0000"/>
                </a:solidFill>
              </a:rPr>
              <a:t>AIA: </a:t>
            </a:r>
            <a:r>
              <a:rPr lang="en-US" sz="2400" dirty="0" smtClean="0"/>
              <a:t>Tax strategies are no longer patentable; </a:t>
            </a:r>
          </a:p>
          <a:p>
            <a:r>
              <a:rPr lang="en-US" sz="2400" dirty="0" smtClean="0"/>
              <a:t>Human organism is not patentable</a:t>
            </a:r>
            <a:endParaRPr lang="en-US" sz="2400" dirty="0"/>
          </a:p>
        </p:txBody>
      </p:sp>
      <p:sp>
        <p:nvSpPr>
          <p:cNvPr id="11" name="TextBox 10"/>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pic>
        <p:nvPicPr>
          <p:cNvPr id="12" name="Picture 2" descr="C:\Users\pdmlynek\AppData\Local\Microsoft\Windows\Temporary Internet Files\Content.IE5\YR4J8OUD\MC900024377[1].wmf"/>
          <p:cNvPicPr>
            <a:picLocks noChangeAspect="1" noChangeArrowheads="1"/>
          </p:cNvPicPr>
          <p:nvPr/>
        </p:nvPicPr>
        <p:blipFill>
          <a:blip r:embed="rId2" cstate="print"/>
          <a:srcRect/>
          <a:stretch>
            <a:fillRect/>
          </a:stretch>
        </p:blipFill>
        <p:spPr bwMode="auto">
          <a:xfrm>
            <a:off x="609600" y="3962400"/>
            <a:ext cx="1150572" cy="1189990"/>
          </a:xfrm>
          <a:prstGeom prst="rect">
            <a:avLst/>
          </a:prstGeom>
          <a:noFill/>
        </p:spPr>
      </p:pic>
      <p:pic>
        <p:nvPicPr>
          <p:cNvPr id="13" name="Picture 9" descr="C:\Users\pdmlynek\AppData\Local\Microsoft\Windows\Temporary Internet Files\Content.IE5\YR4J8OUD\MC900031051[1].wmf"/>
          <p:cNvPicPr>
            <a:picLocks noChangeAspect="1" noChangeArrowheads="1"/>
          </p:cNvPicPr>
          <p:nvPr/>
        </p:nvPicPr>
        <p:blipFill>
          <a:blip r:embed="rId3" cstate="print"/>
          <a:srcRect/>
          <a:stretch>
            <a:fillRect/>
          </a:stretch>
        </p:blipFill>
        <p:spPr bwMode="auto">
          <a:xfrm>
            <a:off x="2438400" y="4038600"/>
            <a:ext cx="1197907" cy="1051059"/>
          </a:xfrm>
          <a:prstGeom prst="rect">
            <a:avLst/>
          </a:prstGeom>
          <a:noFill/>
        </p:spPr>
      </p:pic>
      <p:pic>
        <p:nvPicPr>
          <p:cNvPr id="14" name="Picture 4" descr="C:\Users\pdmlynek\AppData\Local\Microsoft\Windows\Temporary Internet Files\Content.IE5\73M6KCD9\MC900311176[1].wmf"/>
          <p:cNvPicPr>
            <a:picLocks noChangeAspect="1" noChangeArrowheads="1"/>
          </p:cNvPicPr>
          <p:nvPr/>
        </p:nvPicPr>
        <p:blipFill>
          <a:blip r:embed="rId4" cstate="print"/>
          <a:srcRect/>
          <a:stretch>
            <a:fillRect/>
          </a:stretch>
        </p:blipFill>
        <p:spPr bwMode="auto">
          <a:xfrm>
            <a:off x="4114800" y="3962400"/>
            <a:ext cx="1186947" cy="1073366"/>
          </a:xfrm>
          <a:prstGeom prst="rect">
            <a:avLst/>
          </a:prstGeom>
          <a:noFill/>
        </p:spPr>
      </p:pic>
      <p:sp>
        <p:nvSpPr>
          <p:cNvPr id="10" name="TextBox 9"/>
          <p:cNvSpPr txBox="1"/>
          <p:nvPr/>
        </p:nvSpPr>
        <p:spPr>
          <a:xfrm>
            <a:off x="5715000" y="1676400"/>
            <a:ext cx="2895600" cy="1631216"/>
          </a:xfrm>
          <a:prstGeom prst="rect">
            <a:avLst/>
          </a:prstGeom>
          <a:noFill/>
        </p:spPr>
        <p:txBody>
          <a:bodyPr wrap="square" rtlCol="0">
            <a:spAutoFit/>
          </a:bodyPr>
          <a:lstStyle/>
          <a:p>
            <a:r>
              <a:rPr lang="en-US" sz="2000" dirty="0" smtClean="0"/>
              <a:t>Generally, a low hurdle to overcome in cases of chemical, </a:t>
            </a:r>
            <a:r>
              <a:rPr lang="en-US" sz="2000" dirty="0" err="1" smtClean="0"/>
              <a:t>pharma</a:t>
            </a:r>
            <a:r>
              <a:rPr lang="en-US" sz="2000" dirty="0" smtClean="0"/>
              <a:t>, and mechanical hardware inventions.</a:t>
            </a:r>
          </a:p>
        </p:txBody>
      </p:sp>
      <p:sp>
        <p:nvSpPr>
          <p:cNvPr id="15" name="Rectangle 14"/>
          <p:cNvSpPr/>
          <p:nvPr/>
        </p:nvSpPr>
        <p:spPr>
          <a:xfrm>
            <a:off x="1143000" y="5257800"/>
            <a:ext cx="4572000" cy="1477328"/>
          </a:xfrm>
          <a:prstGeom prst="rect">
            <a:avLst/>
          </a:prstGeom>
        </p:spPr>
        <p:txBody>
          <a:bodyPr>
            <a:spAutoFit/>
          </a:bodyPr>
          <a:lstStyle/>
          <a:p>
            <a:r>
              <a:rPr lang="en-US" dirty="0" smtClean="0"/>
              <a:t>Whoever invents or discovers any new and useful </a:t>
            </a:r>
            <a:r>
              <a:rPr lang="en-US" u="sng" dirty="0" smtClean="0">
                <a:hlinkClick r:id="rId5"/>
              </a:rPr>
              <a:t>process</a:t>
            </a:r>
            <a:r>
              <a:rPr lang="en-US" dirty="0" smtClean="0"/>
              <a:t>, machine, manufacture, or composition of matter, or any new and useful improvement thereof, may obtain a patent </a:t>
            </a:r>
            <a:r>
              <a:rPr lang="en-US" dirty="0" err="1" smtClean="0"/>
              <a:t>therefor</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6" name="TextBox 5"/>
          <p:cNvSpPr txBox="1"/>
          <p:nvPr/>
        </p:nvSpPr>
        <p:spPr>
          <a:xfrm>
            <a:off x="838200" y="1752600"/>
            <a:ext cx="2743200" cy="2677656"/>
          </a:xfrm>
          <a:prstGeom prst="rect">
            <a:avLst/>
          </a:prstGeom>
          <a:noFill/>
        </p:spPr>
        <p:txBody>
          <a:bodyPr wrap="square" rtlCol="0">
            <a:spAutoFit/>
          </a:bodyPr>
          <a:lstStyle/>
          <a:p>
            <a:r>
              <a:rPr lang="en-US" sz="2400" dirty="0" smtClean="0"/>
              <a:t>The patent applicant must describe the invention in order to get rights to it</a:t>
            </a:r>
          </a:p>
          <a:p>
            <a:pPr>
              <a:buFontTx/>
              <a:buChar char="-"/>
            </a:pPr>
            <a:r>
              <a:rPr lang="en-US" sz="2400" dirty="0" smtClean="0"/>
              <a:t>Description</a:t>
            </a:r>
          </a:p>
          <a:p>
            <a:pPr>
              <a:buFontTx/>
              <a:buChar char="-"/>
            </a:pPr>
            <a:r>
              <a:rPr lang="en-US" sz="2400" dirty="0" smtClean="0"/>
              <a:t>Enablement</a:t>
            </a:r>
          </a:p>
          <a:p>
            <a:pPr>
              <a:buFontTx/>
              <a:buChar char="-"/>
            </a:pPr>
            <a:r>
              <a:rPr lang="en-US" sz="2400" dirty="0" smtClean="0">
                <a:solidFill>
                  <a:srgbClr val="FFC000"/>
                </a:solidFill>
              </a:rPr>
              <a:t>Best Mode</a:t>
            </a:r>
            <a:endParaRPr lang="en-US" sz="2400" dirty="0">
              <a:solidFill>
                <a:srgbClr val="FFC000"/>
              </a:solidFill>
            </a:endParaRPr>
          </a:p>
        </p:txBody>
      </p:sp>
      <p:sp>
        <p:nvSpPr>
          <p:cNvPr id="8" name="TextBox 7"/>
          <p:cNvSpPr txBox="1"/>
          <p:nvPr/>
        </p:nvSpPr>
        <p:spPr>
          <a:xfrm>
            <a:off x="685800" y="5410200"/>
            <a:ext cx="6426696" cy="954107"/>
          </a:xfrm>
          <a:prstGeom prst="rect">
            <a:avLst/>
          </a:prstGeom>
          <a:noFill/>
        </p:spPr>
        <p:txBody>
          <a:bodyPr wrap="none" rtlCol="0">
            <a:spAutoFit/>
          </a:bodyPr>
          <a:lstStyle/>
          <a:p>
            <a:r>
              <a:rPr lang="en-US" sz="2800" dirty="0" smtClean="0">
                <a:solidFill>
                  <a:srgbClr val="FF0000"/>
                </a:solidFill>
              </a:rPr>
              <a:t>AIA: </a:t>
            </a:r>
            <a:r>
              <a:rPr lang="en-US" sz="2800" dirty="0" smtClean="0"/>
              <a:t>Best mode needs to be in the patent, </a:t>
            </a:r>
          </a:p>
          <a:p>
            <a:r>
              <a:rPr lang="en-US" sz="2800" dirty="0" smtClean="0"/>
              <a:t>but if it is not there, the patent is still OK</a:t>
            </a:r>
            <a:endParaRPr lang="en-US" sz="2800" dirty="0"/>
          </a:p>
        </p:txBody>
      </p:sp>
      <p:sp>
        <p:nvSpPr>
          <p:cNvPr id="9" name="TextBox 8"/>
          <p:cNvSpPr txBox="1"/>
          <p:nvPr/>
        </p:nvSpPr>
        <p:spPr>
          <a:xfrm>
            <a:off x="2438400" y="4648200"/>
            <a:ext cx="1788631" cy="369332"/>
          </a:xfrm>
          <a:prstGeom prst="rect">
            <a:avLst/>
          </a:prstGeom>
          <a:noFill/>
        </p:spPr>
        <p:txBody>
          <a:bodyPr wrap="none" rtlCol="0">
            <a:spAutoFit/>
          </a:bodyPr>
          <a:lstStyle/>
          <a:p>
            <a:r>
              <a:rPr lang="en-US" dirty="0" smtClean="0"/>
              <a:t>Unique to the US</a:t>
            </a:r>
            <a:endParaRPr lang="en-US" dirty="0"/>
          </a:p>
        </p:txBody>
      </p:sp>
      <p:cxnSp>
        <p:nvCxnSpPr>
          <p:cNvPr id="13" name="Straight Arrow Connector 12"/>
          <p:cNvCxnSpPr/>
          <p:nvPr/>
        </p:nvCxnSpPr>
        <p:spPr>
          <a:xfrm flipH="1" flipV="1">
            <a:off x="2438400" y="4191000"/>
            <a:ext cx="6858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6401" y="4572000"/>
            <a:ext cx="2895600" cy="646331"/>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Still need to put Best Mode into the application.</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11" name="TextBox 10"/>
          <p:cNvSpPr txBox="1"/>
          <p:nvPr/>
        </p:nvSpPr>
        <p:spPr>
          <a:xfrm>
            <a:off x="914400" y="39624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New</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1" name="TextBox 10"/>
          <p:cNvSpPr txBox="1"/>
          <p:nvPr/>
        </p:nvSpPr>
        <p:spPr>
          <a:xfrm>
            <a:off x="914400" y="39624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New</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1" name="TextBox 10"/>
          <p:cNvSpPr txBox="1"/>
          <p:nvPr/>
        </p:nvSpPr>
        <p:spPr>
          <a:xfrm>
            <a:off x="914400" y="39624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New</a:t>
            </a:r>
          </a:p>
          <a:p>
            <a:pPr algn="ctr"/>
            <a:endParaRPr lang="en-US" dirty="0" smtClean="0"/>
          </a:p>
          <a:p>
            <a:pPr algn="ctr"/>
            <a:endParaRPr lang="en-US" dirty="0"/>
          </a:p>
        </p:txBody>
      </p:sp>
      <p:sp>
        <p:nvSpPr>
          <p:cNvPr id="8" name="TextBox 7"/>
          <p:cNvSpPr txBox="1"/>
          <p:nvPr/>
        </p:nvSpPr>
        <p:spPr>
          <a:xfrm>
            <a:off x="914400" y="1600200"/>
            <a:ext cx="5150000" cy="461665"/>
          </a:xfrm>
          <a:prstGeom prst="rect">
            <a:avLst/>
          </a:prstGeom>
          <a:noFill/>
        </p:spPr>
        <p:txBody>
          <a:bodyPr wrap="none" rtlCol="0">
            <a:spAutoFit/>
          </a:bodyPr>
          <a:lstStyle/>
          <a:p>
            <a:r>
              <a:rPr lang="en-US" sz="2400" dirty="0" smtClean="0"/>
              <a:t>If it is not new, then it is not patentable.</a:t>
            </a:r>
          </a:p>
        </p:txBody>
      </p:sp>
      <p:sp>
        <p:nvSpPr>
          <p:cNvPr id="9" name="TextBox 8"/>
          <p:cNvSpPr txBox="1"/>
          <p:nvPr/>
        </p:nvSpPr>
        <p:spPr>
          <a:xfrm>
            <a:off x="914400" y="2133600"/>
            <a:ext cx="7134132" cy="461665"/>
          </a:xfrm>
          <a:prstGeom prst="rect">
            <a:avLst/>
          </a:prstGeom>
          <a:noFill/>
        </p:spPr>
        <p:txBody>
          <a:bodyPr wrap="none" rtlCol="0">
            <a:spAutoFit/>
          </a:bodyPr>
          <a:lstStyle/>
          <a:p>
            <a:r>
              <a:rPr lang="en-US" sz="2400" dirty="0" smtClean="0"/>
              <a:t>If some else has a patent on it, then it is not patentable.</a:t>
            </a:r>
          </a:p>
        </p:txBody>
      </p:sp>
      <p:sp>
        <p:nvSpPr>
          <p:cNvPr id="7" name="TextBox 6"/>
          <p:cNvSpPr txBox="1"/>
          <p:nvPr/>
        </p:nvSpPr>
        <p:spPr>
          <a:xfrm>
            <a:off x="1676400" y="5867400"/>
            <a:ext cx="1823128" cy="584775"/>
          </a:xfrm>
          <a:prstGeom prst="rect">
            <a:avLst/>
          </a:prstGeom>
          <a:noFill/>
        </p:spPr>
        <p:txBody>
          <a:bodyPr wrap="none" rtlCol="0">
            <a:spAutoFit/>
          </a:bodyPr>
          <a:lstStyle/>
          <a:p>
            <a:r>
              <a:rPr lang="en-US" sz="3200" dirty="0" smtClean="0">
                <a:solidFill>
                  <a:srgbClr val="FFFF00"/>
                </a:solidFill>
              </a:rPr>
              <a:t>“Novelty”</a:t>
            </a:r>
            <a:endParaRPr lang="en-US" sz="32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1" name="TextBox 10"/>
          <p:cNvSpPr txBox="1"/>
          <p:nvPr/>
        </p:nvSpPr>
        <p:spPr>
          <a:xfrm>
            <a:off x="914400" y="39624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New</a:t>
            </a:r>
          </a:p>
          <a:p>
            <a:pPr algn="ctr"/>
            <a:endParaRPr lang="en-US" dirty="0" smtClean="0"/>
          </a:p>
          <a:p>
            <a:pPr algn="ctr"/>
            <a:endParaRPr lang="en-US" dirty="0"/>
          </a:p>
        </p:txBody>
      </p:sp>
      <p:sp>
        <p:nvSpPr>
          <p:cNvPr id="8" name="TextBox 7"/>
          <p:cNvSpPr txBox="1"/>
          <p:nvPr/>
        </p:nvSpPr>
        <p:spPr>
          <a:xfrm>
            <a:off x="914400" y="1600200"/>
            <a:ext cx="5150000" cy="461665"/>
          </a:xfrm>
          <a:prstGeom prst="rect">
            <a:avLst/>
          </a:prstGeom>
          <a:noFill/>
        </p:spPr>
        <p:txBody>
          <a:bodyPr wrap="none" rtlCol="0">
            <a:spAutoFit/>
          </a:bodyPr>
          <a:lstStyle/>
          <a:p>
            <a:r>
              <a:rPr lang="en-US" sz="2400" dirty="0" smtClean="0"/>
              <a:t>If it is not new, then it is not patentable.</a:t>
            </a:r>
          </a:p>
        </p:txBody>
      </p:sp>
      <p:sp>
        <p:nvSpPr>
          <p:cNvPr id="9" name="TextBox 8"/>
          <p:cNvSpPr txBox="1"/>
          <p:nvPr/>
        </p:nvSpPr>
        <p:spPr>
          <a:xfrm>
            <a:off x="914400" y="2133600"/>
            <a:ext cx="7134132" cy="461665"/>
          </a:xfrm>
          <a:prstGeom prst="rect">
            <a:avLst/>
          </a:prstGeom>
          <a:noFill/>
        </p:spPr>
        <p:txBody>
          <a:bodyPr wrap="none" rtlCol="0">
            <a:spAutoFit/>
          </a:bodyPr>
          <a:lstStyle/>
          <a:p>
            <a:r>
              <a:rPr lang="en-US" sz="2400" dirty="0" smtClean="0"/>
              <a:t>If some else has a patent on it, then it is not patentable.</a:t>
            </a:r>
          </a:p>
        </p:txBody>
      </p:sp>
      <p:sp>
        <p:nvSpPr>
          <p:cNvPr id="13" name="TextBox 12"/>
          <p:cNvSpPr txBox="1"/>
          <p:nvPr/>
        </p:nvSpPr>
        <p:spPr>
          <a:xfrm>
            <a:off x="5715000" y="3429000"/>
            <a:ext cx="2362200" cy="1200329"/>
          </a:xfrm>
          <a:prstGeom prst="rect">
            <a:avLst/>
          </a:prstGeom>
          <a:noFill/>
        </p:spPr>
        <p:txBody>
          <a:bodyPr wrap="square" rtlCol="0">
            <a:spAutoFit/>
          </a:bodyPr>
          <a:lstStyle/>
          <a:p>
            <a:r>
              <a:rPr lang="en-US" sz="2400" dirty="0" smtClean="0"/>
              <a:t>The </a:t>
            </a:r>
            <a:r>
              <a:rPr lang="en-US" sz="2400" dirty="0" smtClean="0">
                <a:solidFill>
                  <a:srgbClr val="FF0000"/>
                </a:solidFill>
              </a:rPr>
              <a:t>AIA</a:t>
            </a:r>
            <a:r>
              <a:rPr lang="en-US" sz="2400" dirty="0" smtClean="0"/>
              <a:t> rewrote the entire law on this requirement.</a:t>
            </a:r>
            <a:endParaRPr lang="en-US" sz="24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 Cases</a:t>
            </a:r>
            <a:endParaRPr lang="en-US" dirty="0"/>
          </a:p>
        </p:txBody>
      </p:sp>
      <p:sp>
        <p:nvSpPr>
          <p:cNvPr id="3" name="Content Placeholder 2"/>
          <p:cNvSpPr>
            <a:spLocks noGrp="1"/>
          </p:cNvSpPr>
          <p:nvPr>
            <p:ph idx="1"/>
          </p:nvPr>
        </p:nvSpPr>
        <p:spPr/>
        <p:txBody>
          <a:bodyPr>
            <a:normAutofit lnSpcReduction="10000"/>
          </a:bodyPr>
          <a:lstStyle/>
          <a:p>
            <a:r>
              <a:rPr lang="en-US" i="1" dirty="0" smtClean="0"/>
              <a:t>Egbert v. Lippmann</a:t>
            </a:r>
            <a:r>
              <a:rPr lang="en-US" dirty="0" smtClean="0"/>
              <a:t>, 104 U.S. 333 (1881);</a:t>
            </a:r>
          </a:p>
          <a:p>
            <a:pPr lvl="1"/>
            <a:r>
              <a:rPr lang="en-US" dirty="0" smtClean="0"/>
              <a:t>Egbert invented a steel corset spring, his girlfriend used it publicly</a:t>
            </a:r>
          </a:p>
          <a:p>
            <a:pPr lvl="1"/>
            <a:r>
              <a:rPr lang="en-US" dirty="0" smtClean="0"/>
              <a:t>Public use bar</a:t>
            </a:r>
          </a:p>
          <a:p>
            <a:r>
              <a:rPr lang="en-US" dirty="0" smtClean="0"/>
              <a:t> City of Elizabeth v. American Nicholson Pavement Co.  (1878). </a:t>
            </a:r>
          </a:p>
          <a:p>
            <a:pPr lvl="1"/>
            <a:r>
              <a:rPr lang="en-US" dirty="0" smtClean="0"/>
              <a:t>Inventor of pavement formulation </a:t>
            </a:r>
          </a:p>
          <a:p>
            <a:pPr lvl="1"/>
            <a:r>
              <a:rPr lang="en-US" dirty="0" smtClean="0"/>
              <a:t>No public use bar, due to public experimental use</a:t>
            </a:r>
            <a:br>
              <a:rPr lang="en-US" dirty="0" smtClean="0"/>
            </a:br>
            <a:endParaRPr lang="en-US"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11" name="TextBox 10"/>
          <p:cNvSpPr txBox="1"/>
          <p:nvPr/>
        </p:nvSpPr>
        <p:spPr>
          <a:xfrm>
            <a:off x="914400" y="39624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New</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7" name="TextBox 6"/>
          <p:cNvSpPr txBox="1"/>
          <p:nvPr/>
        </p:nvSpPr>
        <p:spPr>
          <a:xfrm>
            <a:off x="91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Useful</a:t>
            </a:r>
          </a:p>
          <a:p>
            <a:pPr algn="ctr"/>
            <a:endParaRPr lang="en-US" dirty="0" smtClean="0"/>
          </a:p>
          <a:p>
            <a:pPr algn="ctr"/>
            <a:endParaRPr lang="en-US" dirty="0"/>
          </a:p>
        </p:txBody>
      </p:sp>
      <p:sp>
        <p:nvSpPr>
          <p:cNvPr id="10" name="TextBox 9"/>
          <p:cNvSpPr txBox="1"/>
          <p:nvPr/>
        </p:nvSpPr>
        <p:spPr>
          <a:xfrm>
            <a:off x="4724400" y="16002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Described</a:t>
            </a:r>
          </a:p>
          <a:p>
            <a:pPr algn="ctr"/>
            <a:endParaRPr lang="en-US" dirty="0" smtClean="0"/>
          </a:p>
          <a:p>
            <a:pPr algn="ctr"/>
            <a:endParaRPr lang="en-US" dirty="0"/>
          </a:p>
        </p:txBody>
      </p:sp>
      <p:sp>
        <p:nvSpPr>
          <p:cNvPr id="11" name="TextBox 10"/>
          <p:cNvSpPr txBox="1"/>
          <p:nvPr/>
        </p:nvSpPr>
        <p:spPr>
          <a:xfrm>
            <a:off x="914400" y="3962400"/>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New</a:t>
            </a:r>
          </a:p>
          <a:p>
            <a:pPr algn="ctr"/>
            <a:endParaRPr lang="en-US" dirty="0" smtClean="0"/>
          </a:p>
          <a:p>
            <a:pPr algn="ctr"/>
            <a:endParaRPr lang="en-US" dirty="0"/>
          </a:p>
        </p:txBody>
      </p:sp>
      <p:sp>
        <p:nvSpPr>
          <p:cNvPr id="12" name="TextBox 11"/>
          <p:cNvSpPr txBox="1"/>
          <p:nvPr/>
        </p:nvSpPr>
        <p:spPr>
          <a:xfrm>
            <a:off x="4724400" y="3928408"/>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Not Obvious</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9" name="TextBox 8"/>
          <p:cNvSpPr txBox="1"/>
          <p:nvPr/>
        </p:nvSpPr>
        <p:spPr>
          <a:xfrm>
            <a:off x="3276600" y="1676400"/>
            <a:ext cx="2460097" cy="800219"/>
          </a:xfrm>
          <a:prstGeom prst="rect">
            <a:avLst/>
          </a:prstGeom>
          <a:noFill/>
        </p:spPr>
        <p:txBody>
          <a:bodyPr wrap="none" rtlCol="0">
            <a:spAutoFit/>
          </a:bodyPr>
          <a:lstStyle/>
          <a:p>
            <a:r>
              <a:rPr lang="en-US" sz="2800" dirty="0" smtClean="0"/>
              <a:t>US Constitution</a:t>
            </a:r>
          </a:p>
          <a:p>
            <a:endParaRPr lang="en-US"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2" name="TextBox 11"/>
          <p:cNvSpPr txBox="1"/>
          <p:nvPr/>
        </p:nvSpPr>
        <p:spPr>
          <a:xfrm>
            <a:off x="4724400" y="3928408"/>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Not Obvious</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4" name="Content Placeholder 13"/>
          <p:cNvSpPr>
            <a:spLocks noGrp="1"/>
          </p:cNvSpPr>
          <p:nvPr>
            <p:ph idx="1"/>
          </p:nvPr>
        </p:nvSpPr>
        <p:spPr/>
        <p:txBody>
          <a:bodyPr/>
          <a:lstStyle/>
          <a:p>
            <a:r>
              <a:rPr lang="en-US" dirty="0" smtClean="0"/>
              <a:t>Is the invention obvious over what is known?</a:t>
            </a:r>
          </a:p>
          <a:p>
            <a:endParaRPr lang="en-US" dirty="0" smtClean="0"/>
          </a:p>
        </p:txBody>
      </p:sp>
      <p:sp>
        <p:nvSpPr>
          <p:cNvPr id="12" name="TextBox 11"/>
          <p:cNvSpPr txBox="1"/>
          <p:nvPr/>
        </p:nvSpPr>
        <p:spPr>
          <a:xfrm>
            <a:off x="4724400" y="3928408"/>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Not Obvious</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4" name="Content Placeholder 13"/>
          <p:cNvSpPr>
            <a:spLocks noGrp="1"/>
          </p:cNvSpPr>
          <p:nvPr>
            <p:ph idx="1"/>
          </p:nvPr>
        </p:nvSpPr>
        <p:spPr/>
        <p:txBody>
          <a:bodyPr/>
          <a:lstStyle/>
          <a:p>
            <a:r>
              <a:rPr lang="en-US" dirty="0" smtClean="0"/>
              <a:t>Is the invention obvious over what is known?</a:t>
            </a:r>
          </a:p>
          <a:p>
            <a:r>
              <a:rPr lang="en-US" dirty="0" smtClean="0"/>
              <a:t>The MOST difficult of the 4 requirements</a:t>
            </a:r>
          </a:p>
          <a:p>
            <a:pPr lvl="1"/>
            <a:r>
              <a:rPr lang="en-US" dirty="0" smtClean="0"/>
              <a:t> 60-80% of attorney’s time during prosecution</a:t>
            </a:r>
          </a:p>
          <a:p>
            <a:endParaRPr lang="en-US" dirty="0" smtClean="0"/>
          </a:p>
        </p:txBody>
      </p:sp>
      <p:sp>
        <p:nvSpPr>
          <p:cNvPr id="12" name="TextBox 11"/>
          <p:cNvSpPr txBox="1"/>
          <p:nvPr/>
        </p:nvSpPr>
        <p:spPr>
          <a:xfrm>
            <a:off x="4724400" y="3928408"/>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Not Obvious</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Obtain a Patent</a:t>
            </a:r>
            <a:endParaRPr lang="en-US" dirty="0"/>
          </a:p>
        </p:txBody>
      </p:sp>
      <p:sp>
        <p:nvSpPr>
          <p:cNvPr id="14" name="Content Placeholder 13"/>
          <p:cNvSpPr>
            <a:spLocks noGrp="1"/>
          </p:cNvSpPr>
          <p:nvPr>
            <p:ph idx="1"/>
          </p:nvPr>
        </p:nvSpPr>
        <p:spPr/>
        <p:txBody>
          <a:bodyPr/>
          <a:lstStyle/>
          <a:p>
            <a:r>
              <a:rPr lang="en-US" dirty="0" smtClean="0"/>
              <a:t>Is the invention obvious over what is known?</a:t>
            </a:r>
          </a:p>
          <a:p>
            <a:r>
              <a:rPr lang="en-US" dirty="0" smtClean="0"/>
              <a:t>The MOST difficult of the 4 requirements</a:t>
            </a:r>
          </a:p>
          <a:p>
            <a:pPr lvl="1"/>
            <a:r>
              <a:rPr lang="en-US" dirty="0" smtClean="0"/>
              <a:t> 60-80% of attorney’s time during prosecution</a:t>
            </a:r>
          </a:p>
          <a:p>
            <a:r>
              <a:rPr lang="en-US" dirty="0" smtClean="0"/>
              <a:t>Mostly unchanged by AIA</a:t>
            </a:r>
          </a:p>
          <a:p>
            <a:endParaRPr lang="en-US" dirty="0" smtClean="0"/>
          </a:p>
        </p:txBody>
      </p:sp>
      <p:sp>
        <p:nvSpPr>
          <p:cNvPr id="12" name="TextBox 11"/>
          <p:cNvSpPr txBox="1"/>
          <p:nvPr/>
        </p:nvSpPr>
        <p:spPr>
          <a:xfrm>
            <a:off x="4724400" y="3928408"/>
            <a:ext cx="3505200" cy="1938992"/>
          </a:xfrm>
          <a:prstGeom prst="rect">
            <a:avLst/>
          </a:prstGeom>
          <a:solidFill>
            <a:schemeClr val="accent2"/>
          </a:solidFill>
          <a:scene3d>
            <a:camera prst="orthographicFront"/>
            <a:lightRig rig="threePt" dir="t"/>
          </a:scene3d>
          <a:sp3d>
            <a:bevelT/>
          </a:sp3d>
        </p:spPr>
        <p:txBody>
          <a:bodyPr wrap="square" rtlCol="0" anchor="ctr">
            <a:spAutoFit/>
          </a:bodyPr>
          <a:lstStyle/>
          <a:p>
            <a:pPr algn="ctr"/>
            <a:endParaRPr lang="en-US" dirty="0" smtClean="0"/>
          </a:p>
          <a:p>
            <a:pPr algn="ctr"/>
            <a:endParaRPr lang="en-US" dirty="0" smtClean="0"/>
          </a:p>
          <a:p>
            <a:pPr algn="ctr"/>
            <a:r>
              <a:rPr lang="en-US" sz="4800" dirty="0" smtClean="0"/>
              <a:t>Not Obvious</a:t>
            </a:r>
          </a:p>
          <a:p>
            <a:pPr algn="ctr"/>
            <a:endParaRPr lang="en-US" dirty="0" smtClean="0"/>
          </a:p>
          <a:p>
            <a:pPr algn="ct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a:t>
            </a:r>
            <a:r>
              <a:rPr lang="en-US" dirty="0" smtClean="0"/>
              <a:t>A) Combining prior art elements according to known methods to yield predictable results</a:t>
            </a:r>
            <a:r>
              <a:rPr lang="en-US" dirty="0" smtClean="0"/>
              <a:t>;</a:t>
            </a:r>
            <a:endParaRPr lang="en-US" dirty="0"/>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a:t>
            </a:r>
            <a:r>
              <a:rPr lang="en-US" dirty="0" smtClean="0"/>
              <a:t>A) Combining prior art elements according to known methods to yield predictable results</a:t>
            </a:r>
            <a:r>
              <a:rPr lang="en-US" dirty="0" smtClean="0"/>
              <a:t>;</a:t>
            </a:r>
            <a:endParaRPr lang="en-US" dirty="0"/>
          </a:p>
        </p:txBody>
      </p:sp>
      <p:sp>
        <p:nvSpPr>
          <p:cNvPr id="4" name="Flowchart: Delay 3"/>
          <p:cNvSpPr/>
          <p:nvPr/>
        </p:nvSpPr>
        <p:spPr>
          <a:xfrm rot="16200000">
            <a:off x="952500" y="3238500"/>
            <a:ext cx="838200" cy="1371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a:t>
            </a:r>
            <a:r>
              <a:rPr lang="en-US" dirty="0" smtClean="0"/>
              <a:t>A) Combining prior art elements according to known methods to yield predictable results</a:t>
            </a:r>
            <a:r>
              <a:rPr lang="en-US" dirty="0" smtClean="0"/>
              <a:t>;</a:t>
            </a:r>
            <a:endParaRPr lang="en-US" dirty="0"/>
          </a:p>
        </p:txBody>
      </p:sp>
      <p:sp>
        <p:nvSpPr>
          <p:cNvPr id="4" name="Flowchart: Delay 3"/>
          <p:cNvSpPr/>
          <p:nvPr/>
        </p:nvSpPr>
        <p:spPr>
          <a:xfrm rot="16200000">
            <a:off x="952500" y="3238500"/>
            <a:ext cx="838200" cy="1371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3962400"/>
            <a:ext cx="465192" cy="769441"/>
          </a:xfrm>
          <a:prstGeom prst="rect">
            <a:avLst/>
          </a:prstGeom>
          <a:noFill/>
        </p:spPr>
        <p:txBody>
          <a:bodyPr wrap="none" rtlCol="0">
            <a:spAutoFit/>
          </a:bodyPr>
          <a:lstStyle/>
          <a:p>
            <a:r>
              <a:rPr lang="en-US" sz="4400" dirty="0" smtClean="0"/>
              <a:t>+</a:t>
            </a:r>
            <a:endParaRPr lang="en-US" sz="4400" dirty="0"/>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a:t>
            </a:r>
            <a:r>
              <a:rPr lang="en-US" dirty="0" smtClean="0"/>
              <a:t>A) Combining prior art elements according to known methods to yield predictable results</a:t>
            </a:r>
            <a:r>
              <a:rPr lang="en-US" dirty="0" smtClean="0"/>
              <a:t>;</a:t>
            </a:r>
            <a:endParaRPr lang="en-US" dirty="0"/>
          </a:p>
        </p:txBody>
      </p:sp>
      <p:sp>
        <p:nvSpPr>
          <p:cNvPr id="4" name="Flowchart: Delay 3"/>
          <p:cNvSpPr/>
          <p:nvPr/>
        </p:nvSpPr>
        <p:spPr>
          <a:xfrm rot="16200000">
            <a:off x="952500" y="3238500"/>
            <a:ext cx="838200" cy="1371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lay 4"/>
          <p:cNvSpPr/>
          <p:nvPr/>
        </p:nvSpPr>
        <p:spPr>
          <a:xfrm rot="5400000">
            <a:off x="3390900" y="4076700"/>
            <a:ext cx="838200" cy="1371600"/>
          </a:xfrm>
          <a:prstGeom prst="flowChartDela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3962400"/>
            <a:ext cx="465192" cy="769441"/>
          </a:xfrm>
          <a:prstGeom prst="rect">
            <a:avLst/>
          </a:prstGeom>
          <a:noFill/>
        </p:spPr>
        <p:txBody>
          <a:bodyPr wrap="none" rtlCol="0">
            <a:spAutoFit/>
          </a:bodyPr>
          <a:lstStyle/>
          <a:p>
            <a:r>
              <a:rPr lang="en-US" sz="4400" dirty="0" smtClean="0"/>
              <a:t>+</a:t>
            </a:r>
            <a:endParaRPr lang="en-US" sz="4400" dirty="0"/>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a:t>
            </a:r>
            <a:r>
              <a:rPr lang="en-US" dirty="0" smtClean="0"/>
              <a:t>A) Combining prior art elements according to known methods to yield predictable results</a:t>
            </a:r>
            <a:r>
              <a:rPr lang="en-US" dirty="0" smtClean="0"/>
              <a:t>;</a:t>
            </a:r>
            <a:endParaRPr lang="en-US" dirty="0"/>
          </a:p>
        </p:txBody>
      </p:sp>
      <p:sp>
        <p:nvSpPr>
          <p:cNvPr id="4" name="Flowchart: Delay 3"/>
          <p:cNvSpPr/>
          <p:nvPr/>
        </p:nvSpPr>
        <p:spPr>
          <a:xfrm rot="16200000">
            <a:off x="952500" y="3238500"/>
            <a:ext cx="838200" cy="1371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lay 4"/>
          <p:cNvSpPr/>
          <p:nvPr/>
        </p:nvSpPr>
        <p:spPr>
          <a:xfrm rot="5400000">
            <a:off x="3390900" y="4076700"/>
            <a:ext cx="838200" cy="1371600"/>
          </a:xfrm>
          <a:prstGeom prst="flowChartDela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3962400"/>
            <a:ext cx="465192" cy="769441"/>
          </a:xfrm>
          <a:prstGeom prst="rect">
            <a:avLst/>
          </a:prstGeom>
          <a:noFill/>
        </p:spPr>
        <p:txBody>
          <a:bodyPr wrap="none" rtlCol="0">
            <a:spAutoFit/>
          </a:bodyPr>
          <a:lstStyle/>
          <a:p>
            <a:r>
              <a:rPr lang="en-US" sz="4400" dirty="0" smtClean="0"/>
              <a:t>+</a:t>
            </a:r>
            <a:endParaRPr lang="en-US" sz="4400" dirty="0"/>
          </a:p>
        </p:txBody>
      </p:sp>
      <p:sp>
        <p:nvSpPr>
          <p:cNvPr id="9" name="TextBox 8"/>
          <p:cNvSpPr txBox="1"/>
          <p:nvPr/>
        </p:nvSpPr>
        <p:spPr>
          <a:xfrm>
            <a:off x="4953000" y="3962400"/>
            <a:ext cx="865943" cy="769441"/>
          </a:xfrm>
          <a:prstGeom prst="rect">
            <a:avLst/>
          </a:prstGeom>
          <a:noFill/>
        </p:spPr>
        <p:txBody>
          <a:bodyPr wrap="none" rtlCol="0">
            <a:spAutoFit/>
          </a:bodyPr>
          <a:lstStyle/>
          <a:p>
            <a:r>
              <a:rPr lang="en-US" sz="4400" dirty="0" smtClean="0">
                <a:sym typeface="Wingdings" pitchFamily="2" charset="2"/>
              </a:rPr>
              <a:t> </a:t>
            </a:r>
            <a:endParaRPr lang="en-US" sz="44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2460097" cy="800219"/>
          </a:xfrm>
          <a:prstGeom prst="rect">
            <a:avLst/>
          </a:prstGeom>
          <a:noFill/>
        </p:spPr>
        <p:txBody>
          <a:bodyPr wrap="none" rtlCol="0">
            <a:spAutoFit/>
          </a:bodyPr>
          <a:lstStyle/>
          <a:p>
            <a:r>
              <a:rPr lang="en-US" sz="2800" dirty="0" smtClean="0"/>
              <a:t>US Constitution</a:t>
            </a:r>
          </a:p>
          <a:p>
            <a:endParaRPr lang="en-US" dirty="0"/>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a:t>
            </a:r>
            <a:r>
              <a:rPr lang="en-US" dirty="0" smtClean="0"/>
              <a:t>A) Combining prior art elements according to known methods to yield predictable results</a:t>
            </a:r>
            <a:r>
              <a:rPr lang="en-US" dirty="0" smtClean="0"/>
              <a:t>;</a:t>
            </a:r>
            <a:endParaRPr lang="en-US" dirty="0"/>
          </a:p>
        </p:txBody>
      </p:sp>
      <p:sp>
        <p:nvSpPr>
          <p:cNvPr id="4" name="Flowchart: Delay 3"/>
          <p:cNvSpPr/>
          <p:nvPr/>
        </p:nvSpPr>
        <p:spPr>
          <a:xfrm rot="16200000">
            <a:off x="952500" y="3238500"/>
            <a:ext cx="838200" cy="1371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lay 4"/>
          <p:cNvSpPr/>
          <p:nvPr/>
        </p:nvSpPr>
        <p:spPr>
          <a:xfrm rot="5400000">
            <a:off x="3390900" y="4076700"/>
            <a:ext cx="838200" cy="1371600"/>
          </a:xfrm>
          <a:prstGeom prst="flowChartDela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elay 5"/>
          <p:cNvSpPr/>
          <p:nvPr/>
        </p:nvSpPr>
        <p:spPr>
          <a:xfrm rot="16200000">
            <a:off x="6591300" y="3238500"/>
            <a:ext cx="838200" cy="1371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lay 6"/>
          <p:cNvSpPr/>
          <p:nvPr/>
        </p:nvSpPr>
        <p:spPr>
          <a:xfrm rot="5400000">
            <a:off x="6591300" y="4076700"/>
            <a:ext cx="838200" cy="1371600"/>
          </a:xfrm>
          <a:prstGeom prst="flowChartDela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3962400"/>
            <a:ext cx="465192" cy="769441"/>
          </a:xfrm>
          <a:prstGeom prst="rect">
            <a:avLst/>
          </a:prstGeom>
          <a:noFill/>
        </p:spPr>
        <p:txBody>
          <a:bodyPr wrap="none" rtlCol="0">
            <a:spAutoFit/>
          </a:bodyPr>
          <a:lstStyle/>
          <a:p>
            <a:r>
              <a:rPr lang="en-US" sz="4400" dirty="0" smtClean="0"/>
              <a:t>+</a:t>
            </a:r>
            <a:endParaRPr lang="en-US" sz="4400" dirty="0"/>
          </a:p>
        </p:txBody>
      </p:sp>
      <p:sp>
        <p:nvSpPr>
          <p:cNvPr id="9" name="TextBox 8"/>
          <p:cNvSpPr txBox="1"/>
          <p:nvPr/>
        </p:nvSpPr>
        <p:spPr>
          <a:xfrm>
            <a:off x="4953000" y="3962400"/>
            <a:ext cx="865943" cy="769441"/>
          </a:xfrm>
          <a:prstGeom prst="rect">
            <a:avLst/>
          </a:prstGeom>
          <a:noFill/>
        </p:spPr>
        <p:txBody>
          <a:bodyPr wrap="none" rtlCol="0">
            <a:spAutoFit/>
          </a:bodyPr>
          <a:lstStyle/>
          <a:p>
            <a:r>
              <a:rPr lang="en-US" sz="4400" dirty="0" smtClean="0">
                <a:sym typeface="Wingdings" pitchFamily="2" charset="2"/>
              </a:rPr>
              <a:t> </a:t>
            </a:r>
            <a:endParaRPr lang="en-US" sz="4400" dirty="0"/>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(B) Simple substitution of one known element for another to obtain predictable </a:t>
            </a:r>
            <a:r>
              <a:rPr lang="en-US" dirty="0" smtClean="0"/>
              <a:t>results</a:t>
            </a:r>
            <a:r>
              <a:rPr lang="en-US" dirty="0" smtClean="0"/>
              <a:t>;</a:t>
            </a:r>
            <a:endParaRPr lang="en-US" dirty="0"/>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(B) Simple substitution of one known element for another to obtain predictable </a:t>
            </a:r>
            <a:r>
              <a:rPr lang="en-US" dirty="0" smtClean="0"/>
              <a:t>results</a:t>
            </a:r>
            <a:r>
              <a:rPr lang="en-US" dirty="0" smtClean="0"/>
              <a:t>;</a:t>
            </a:r>
            <a:endParaRPr lang="en-US" dirty="0"/>
          </a:p>
        </p:txBody>
      </p:sp>
      <p:sp>
        <p:nvSpPr>
          <p:cNvPr id="11" name="Hexagon 10"/>
          <p:cNvSpPr/>
          <p:nvPr/>
        </p:nvSpPr>
        <p:spPr>
          <a:xfrm>
            <a:off x="1447800" y="4191000"/>
            <a:ext cx="22098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35261">
            <a:off x="2050711" y="3956260"/>
            <a:ext cx="1280940" cy="1045665"/>
          </a:xfrm>
          <a:prstGeom prst="triangl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(B) Simple substitution of one known element for another to obtain predictable </a:t>
            </a:r>
            <a:r>
              <a:rPr lang="en-US" dirty="0" smtClean="0"/>
              <a:t>results</a:t>
            </a:r>
            <a:r>
              <a:rPr lang="en-US" dirty="0" smtClean="0"/>
              <a:t>;</a:t>
            </a:r>
            <a:endParaRPr lang="en-US" dirty="0"/>
          </a:p>
        </p:txBody>
      </p:sp>
      <p:sp>
        <p:nvSpPr>
          <p:cNvPr id="11" name="Hexagon 10"/>
          <p:cNvSpPr/>
          <p:nvPr/>
        </p:nvSpPr>
        <p:spPr>
          <a:xfrm>
            <a:off x="1447800" y="4191000"/>
            <a:ext cx="22098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35261">
            <a:off x="2050711" y="3956260"/>
            <a:ext cx="1280940" cy="1045665"/>
          </a:xfrm>
          <a:prstGeom prst="triangl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435261">
            <a:off x="1060110" y="2584660"/>
            <a:ext cx="1280940" cy="1045665"/>
          </a:xfrm>
          <a:prstGeom prst="triangle">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(B) Simple substitution of one known element for another to obtain predictable </a:t>
            </a:r>
            <a:r>
              <a:rPr lang="en-US" dirty="0" smtClean="0"/>
              <a:t>results</a:t>
            </a:r>
            <a:r>
              <a:rPr lang="en-US" dirty="0" smtClean="0"/>
              <a:t>;</a:t>
            </a:r>
            <a:endParaRPr lang="en-US" dirty="0"/>
          </a:p>
        </p:txBody>
      </p:sp>
      <p:sp>
        <p:nvSpPr>
          <p:cNvPr id="11" name="Hexagon 10"/>
          <p:cNvSpPr/>
          <p:nvPr/>
        </p:nvSpPr>
        <p:spPr>
          <a:xfrm>
            <a:off x="1447800" y="4191000"/>
            <a:ext cx="22098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35261">
            <a:off x="2050711" y="3956260"/>
            <a:ext cx="1280940" cy="1045665"/>
          </a:xfrm>
          <a:prstGeom prst="triangl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435261">
            <a:off x="1060110" y="2584660"/>
            <a:ext cx="1280940" cy="1045665"/>
          </a:xfrm>
          <a:prstGeom prst="triangle">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Left Arrow 17"/>
          <p:cNvSpPr/>
          <p:nvPr/>
        </p:nvSpPr>
        <p:spPr>
          <a:xfrm rot="18447603">
            <a:off x="2254940" y="3019689"/>
            <a:ext cx="609600" cy="9906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(B) Simple substitution of one known element for another to obtain predictable </a:t>
            </a:r>
            <a:r>
              <a:rPr lang="en-US" dirty="0" smtClean="0"/>
              <a:t>results</a:t>
            </a:r>
            <a:r>
              <a:rPr lang="en-US" dirty="0" smtClean="0"/>
              <a:t>;</a:t>
            </a:r>
            <a:endParaRPr lang="en-US" dirty="0"/>
          </a:p>
        </p:txBody>
      </p:sp>
      <p:sp>
        <p:nvSpPr>
          <p:cNvPr id="9" name="TextBox 8"/>
          <p:cNvSpPr txBox="1"/>
          <p:nvPr/>
        </p:nvSpPr>
        <p:spPr>
          <a:xfrm>
            <a:off x="4267200" y="4114800"/>
            <a:ext cx="865943" cy="769441"/>
          </a:xfrm>
          <a:prstGeom prst="rect">
            <a:avLst/>
          </a:prstGeom>
          <a:noFill/>
        </p:spPr>
        <p:txBody>
          <a:bodyPr wrap="none" rtlCol="0">
            <a:spAutoFit/>
          </a:bodyPr>
          <a:lstStyle/>
          <a:p>
            <a:r>
              <a:rPr lang="en-US" sz="4400" dirty="0" smtClean="0">
                <a:sym typeface="Wingdings" pitchFamily="2" charset="2"/>
              </a:rPr>
              <a:t> </a:t>
            </a:r>
            <a:endParaRPr lang="en-US" sz="4400" dirty="0"/>
          </a:p>
        </p:txBody>
      </p:sp>
      <p:sp>
        <p:nvSpPr>
          <p:cNvPr id="11" name="Hexagon 10"/>
          <p:cNvSpPr/>
          <p:nvPr/>
        </p:nvSpPr>
        <p:spPr>
          <a:xfrm>
            <a:off x="1447800" y="4191000"/>
            <a:ext cx="22098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35261">
            <a:off x="2050711" y="3956260"/>
            <a:ext cx="1280940" cy="1045665"/>
          </a:xfrm>
          <a:prstGeom prst="triangl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435261">
            <a:off x="1060110" y="2584660"/>
            <a:ext cx="1280940" cy="1045665"/>
          </a:xfrm>
          <a:prstGeom prst="triangle">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Left Arrow 17"/>
          <p:cNvSpPr/>
          <p:nvPr/>
        </p:nvSpPr>
        <p:spPr>
          <a:xfrm rot="18447603">
            <a:off x="2254940" y="3019689"/>
            <a:ext cx="609600" cy="9906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(B) Simple substitution of one known element for another to obtain predictable </a:t>
            </a:r>
            <a:r>
              <a:rPr lang="en-US" dirty="0" smtClean="0"/>
              <a:t>results</a:t>
            </a:r>
            <a:r>
              <a:rPr lang="en-US" dirty="0" smtClean="0"/>
              <a:t>;</a:t>
            </a:r>
            <a:endParaRPr lang="en-US" dirty="0"/>
          </a:p>
        </p:txBody>
      </p:sp>
      <p:sp>
        <p:nvSpPr>
          <p:cNvPr id="9" name="TextBox 8"/>
          <p:cNvSpPr txBox="1"/>
          <p:nvPr/>
        </p:nvSpPr>
        <p:spPr>
          <a:xfrm>
            <a:off x="4267200" y="4114800"/>
            <a:ext cx="865943" cy="769441"/>
          </a:xfrm>
          <a:prstGeom prst="rect">
            <a:avLst/>
          </a:prstGeom>
          <a:noFill/>
        </p:spPr>
        <p:txBody>
          <a:bodyPr wrap="none" rtlCol="0">
            <a:spAutoFit/>
          </a:bodyPr>
          <a:lstStyle/>
          <a:p>
            <a:r>
              <a:rPr lang="en-US" sz="4400" dirty="0" smtClean="0">
                <a:sym typeface="Wingdings" pitchFamily="2" charset="2"/>
              </a:rPr>
              <a:t> </a:t>
            </a:r>
            <a:endParaRPr lang="en-US" sz="4400" dirty="0"/>
          </a:p>
        </p:txBody>
      </p:sp>
      <p:sp>
        <p:nvSpPr>
          <p:cNvPr id="11" name="Hexagon 10"/>
          <p:cNvSpPr/>
          <p:nvPr/>
        </p:nvSpPr>
        <p:spPr>
          <a:xfrm>
            <a:off x="1447800" y="4191000"/>
            <a:ext cx="22098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35261">
            <a:off x="2050711" y="3956260"/>
            <a:ext cx="1280940" cy="1045665"/>
          </a:xfrm>
          <a:prstGeom prst="triangl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5638800" y="4114800"/>
            <a:ext cx="22098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3435261">
            <a:off x="6241711" y="3880060"/>
            <a:ext cx="1280940" cy="1045665"/>
          </a:xfrm>
          <a:prstGeom prst="triangle">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435261">
            <a:off x="1060110" y="2584660"/>
            <a:ext cx="1280940" cy="1045665"/>
          </a:xfrm>
          <a:prstGeom prst="triangle">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Left Arrow 17"/>
          <p:cNvSpPr/>
          <p:nvPr/>
        </p:nvSpPr>
        <p:spPr>
          <a:xfrm rot="18447603">
            <a:off x="2254940" y="3019689"/>
            <a:ext cx="609600" cy="9906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p:cNvSpPr/>
          <p:nvPr/>
        </p:nvSpPr>
        <p:spPr>
          <a:xfrm rot="3435261">
            <a:off x="7384711" y="2508460"/>
            <a:ext cx="1280940" cy="1045665"/>
          </a:xfrm>
          <a:prstGeom prst="triangl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rved Left Arrow 19"/>
          <p:cNvSpPr/>
          <p:nvPr/>
        </p:nvSpPr>
        <p:spPr>
          <a:xfrm rot="11882790">
            <a:off x="6522139" y="3019689"/>
            <a:ext cx="609600" cy="9906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a:bodyPr>
          <a:lstStyle/>
          <a:p>
            <a:r>
              <a:rPr lang="en-US" dirty="0" smtClean="0"/>
              <a:t>(C) Use of known technique to improve similar devices (methods, or products) in the same way;</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a:bodyPr>
          <a:lstStyle/>
          <a:p>
            <a:r>
              <a:rPr lang="en-US" dirty="0" smtClean="0"/>
              <a:t>(C) Use of known technique to improve similar devices (methods, or products) in the same way;</a:t>
            </a:r>
          </a:p>
        </p:txBody>
      </p:sp>
      <p:sp>
        <p:nvSpPr>
          <p:cNvPr id="17" name="Regular Pentagon 16"/>
          <p:cNvSpPr/>
          <p:nvPr/>
        </p:nvSpPr>
        <p:spPr>
          <a:xfrm>
            <a:off x="22098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a:bodyPr>
          <a:lstStyle/>
          <a:p>
            <a:r>
              <a:rPr lang="en-US" dirty="0" smtClean="0"/>
              <a:t>(C) Use of known technique to improve similar devices (methods, or products) in the same way;</a:t>
            </a:r>
          </a:p>
        </p:txBody>
      </p:sp>
      <p:sp>
        <p:nvSpPr>
          <p:cNvPr id="17" name="Regular Pentagon 16"/>
          <p:cNvSpPr/>
          <p:nvPr/>
        </p:nvSpPr>
        <p:spPr>
          <a:xfrm>
            <a:off x="22098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0800" y="2819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628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580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57912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35" name="Right Arrow 34"/>
          <p:cNvSpPr/>
          <p:nvPr/>
        </p:nvSpPr>
        <p:spPr>
          <a:xfrm>
            <a:off x="4419600" y="35814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a:bodyPr>
          <a:lstStyle/>
          <a:p>
            <a:r>
              <a:rPr lang="en-US" dirty="0" smtClean="0"/>
              <a:t>(C) Use of known technique to improve similar devices (methods, or products) in the same way;</a:t>
            </a:r>
          </a:p>
        </p:txBody>
      </p:sp>
      <p:sp>
        <p:nvSpPr>
          <p:cNvPr id="17" name="Regular Pentagon 16"/>
          <p:cNvSpPr/>
          <p:nvPr/>
        </p:nvSpPr>
        <p:spPr>
          <a:xfrm>
            <a:off x="22098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0800" y="2819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628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580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57912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35" name="Right Arrow 34"/>
          <p:cNvSpPr/>
          <p:nvPr/>
        </p:nvSpPr>
        <p:spPr>
          <a:xfrm>
            <a:off x="4419600" y="35814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2362200" y="4800600"/>
            <a:ext cx="1447800" cy="1447800"/>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a:bodyPr>
          <a:lstStyle/>
          <a:p>
            <a:r>
              <a:rPr lang="en-US" dirty="0" smtClean="0"/>
              <a:t>(C) Use of known technique to improve similar devices (methods, or products) in the same way;</a:t>
            </a:r>
          </a:p>
        </p:txBody>
      </p:sp>
      <p:sp>
        <p:nvSpPr>
          <p:cNvPr id="17" name="Regular Pentagon 16"/>
          <p:cNvSpPr/>
          <p:nvPr/>
        </p:nvSpPr>
        <p:spPr>
          <a:xfrm>
            <a:off x="22098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0800" y="2819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628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580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57912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35" name="Right Arrow 34"/>
          <p:cNvSpPr/>
          <p:nvPr/>
        </p:nvSpPr>
        <p:spPr>
          <a:xfrm>
            <a:off x="4419600" y="35814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2362200" y="4800600"/>
            <a:ext cx="1447800" cy="1447800"/>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724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62800" y="5334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6096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867400" y="5334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943600" y="4800600"/>
            <a:ext cx="1447800" cy="1447800"/>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4572000" y="54102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a:bodyPr>
          <a:lstStyle/>
          <a:p>
            <a:r>
              <a:rPr lang="en-US" dirty="0" smtClean="0"/>
              <a:t>(C) Use of known technique to improve similar devices (methods, or products) in the same way;</a:t>
            </a:r>
          </a:p>
        </p:txBody>
      </p:sp>
      <p:sp>
        <p:nvSpPr>
          <p:cNvPr id="17" name="Regular Pentagon 16"/>
          <p:cNvSpPr/>
          <p:nvPr/>
        </p:nvSpPr>
        <p:spPr>
          <a:xfrm>
            <a:off x="22098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0800" y="2819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628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580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4114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3276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5791200" y="28956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35" name="Right Arrow 34"/>
          <p:cNvSpPr/>
          <p:nvPr/>
        </p:nvSpPr>
        <p:spPr>
          <a:xfrm>
            <a:off x="4419600" y="35814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724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62800" y="5334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553200" y="5943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867400" y="5334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4572000" y="54102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6019800" y="4876800"/>
            <a:ext cx="1371600" cy="1219200"/>
          </a:xfrm>
          <a:prstGeom prst="star4">
            <a:avLst>
              <a:gd name="adj" fmla="val 2343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2362200" y="4953000"/>
            <a:ext cx="1371600" cy="1219200"/>
          </a:xfrm>
          <a:prstGeom prst="star4">
            <a:avLst>
              <a:gd name="adj" fmla="val 2343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(D) Applying a known technique to a known device (method, or product) ready for improvement to yield predictable results;</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(D) Applying a known technique to a known device (method, or product) ready for improvement to yield predictable results;</a:t>
            </a: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(D) Applying a known technique to a known device (method, or product) ready for improvement to yield predictable results;</a:t>
            </a:r>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43" name="Oval 42"/>
          <p:cNvSpPr/>
          <p:nvPr/>
        </p:nvSpPr>
        <p:spPr>
          <a:xfrm>
            <a:off x="5867400" y="2971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477000" y="3581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867400" y="4191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81600" y="3581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334000" y="3124200"/>
            <a:ext cx="1371600" cy="1219200"/>
          </a:xfrm>
          <a:prstGeom prst="star4">
            <a:avLst>
              <a:gd name="adj" fmla="val 2343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2438400" y="29718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(D) Applying a known technique to a known device (method, or product) ready for improvement to yield predictable results;</a:t>
            </a:r>
          </a:p>
        </p:txBody>
      </p:sp>
      <p:sp>
        <p:nvSpPr>
          <p:cNvPr id="17" name="Regular Pentagon 16"/>
          <p:cNvSpPr/>
          <p:nvPr/>
        </p:nvSpPr>
        <p:spPr>
          <a:xfrm>
            <a:off x="2209800" y="48768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43" name="Oval 42"/>
          <p:cNvSpPr/>
          <p:nvPr/>
        </p:nvSpPr>
        <p:spPr>
          <a:xfrm>
            <a:off x="5867400" y="2971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477000" y="3581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867400" y="4191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81600" y="3581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334000" y="3124200"/>
            <a:ext cx="1371600" cy="1219200"/>
          </a:xfrm>
          <a:prstGeom prst="star4">
            <a:avLst>
              <a:gd name="adj" fmla="val 2343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2438400" y="29718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(D) Applying a known technique to a known device (method, or product) ready for improvement to yield predictable results;</a:t>
            </a:r>
          </a:p>
        </p:txBody>
      </p:sp>
      <p:sp>
        <p:nvSpPr>
          <p:cNvPr id="17" name="Regular Pentagon 16"/>
          <p:cNvSpPr/>
          <p:nvPr/>
        </p:nvSpPr>
        <p:spPr>
          <a:xfrm>
            <a:off x="2209800" y="48768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0800" y="48006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62800" y="5257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58000" y="6096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6096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5257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5791200" y="48768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33528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
        <p:nvSpPr>
          <p:cNvPr id="35" name="Right Arrow 34"/>
          <p:cNvSpPr/>
          <p:nvPr/>
        </p:nvSpPr>
        <p:spPr>
          <a:xfrm>
            <a:off x="4419600" y="55626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867400" y="2971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477000" y="3581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867400" y="41910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81600" y="3581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334000" y="3124200"/>
            <a:ext cx="1371600" cy="1219200"/>
          </a:xfrm>
          <a:prstGeom prst="star4">
            <a:avLst>
              <a:gd name="adj" fmla="val 2343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2438400" y="2971800"/>
            <a:ext cx="1600200" cy="1447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3200400"/>
            <a:ext cx="4572000" cy="3416320"/>
          </a:xfrm>
          <a:prstGeom prst="rect">
            <a:avLst/>
          </a:prstGeom>
          <a:solidFill>
            <a:srgbClr val="00B050"/>
          </a:solidFill>
          <a:scene3d>
            <a:camera prst="orthographicFront"/>
            <a:lightRig rig="threePt" dir="t"/>
          </a:scene3d>
          <a:sp3d>
            <a:bevelT/>
          </a:sp3d>
        </p:spPr>
        <p:txBody>
          <a:bodyPr wrap="square" rtlCol="0">
            <a:sp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a:p>
        </p:txBody>
      </p:sp>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
        <p:nvSpPr>
          <p:cNvPr id="19" name="Rectangle 18"/>
          <p:cNvSpPr/>
          <p:nvPr/>
        </p:nvSpPr>
        <p:spPr>
          <a:xfrm>
            <a:off x="1981200" y="5715000"/>
            <a:ext cx="1263487" cy="646331"/>
          </a:xfrm>
          <a:prstGeom prst="rect">
            <a:avLst/>
          </a:prstGeom>
        </p:spPr>
        <p:txBody>
          <a:bodyPr wrap="none">
            <a:spAutoFit/>
          </a:bodyPr>
          <a:lstStyle/>
          <a:p>
            <a:r>
              <a:rPr lang="en-US" dirty="0" err="1" smtClean="0"/>
              <a:t>Amlodipine</a:t>
            </a:r>
            <a:endParaRPr lang="en-US" dirty="0" smtClean="0"/>
          </a:p>
          <a:p>
            <a:r>
              <a:rPr lang="en-US" dirty="0" smtClean="0"/>
              <a:t>(</a:t>
            </a:r>
            <a:r>
              <a:rPr lang="en-US" dirty="0" err="1" smtClean="0"/>
              <a:t>Norvasc</a:t>
            </a:r>
            <a:r>
              <a:rPr lang="en-US" dirty="0" smtClean="0"/>
              <a:t>)</a:t>
            </a:r>
            <a:endParaRPr lang="en-US" dirty="0"/>
          </a:p>
        </p:txBody>
      </p:sp>
      <p:pic>
        <p:nvPicPr>
          <p:cNvPr id="2050" name="Picture 2" descr="Amlodipine.svg"/>
          <p:cNvPicPr>
            <a:picLocks noChangeAspect="1" noChangeArrowheads="1"/>
          </p:cNvPicPr>
          <p:nvPr/>
        </p:nvPicPr>
        <p:blipFill>
          <a:blip r:embed="rId2" cstate="print"/>
          <a:stretch>
            <a:fillRect/>
          </a:stretch>
        </p:blipFill>
        <p:spPr bwMode="auto">
          <a:xfrm>
            <a:off x="1066800" y="3429000"/>
            <a:ext cx="3604342" cy="2095024"/>
          </a:xfrm>
          <a:prstGeom prst="rect">
            <a:avLst/>
          </a:prstGeom>
          <a:noFill/>
          <a:ln>
            <a:noFill/>
          </a:ln>
        </p:spPr>
      </p:pic>
      <p:sp>
        <p:nvSpPr>
          <p:cNvPr id="25" name="TextBox 24"/>
          <p:cNvSpPr txBox="1"/>
          <p:nvPr/>
        </p:nvSpPr>
        <p:spPr>
          <a:xfrm>
            <a:off x="5410200" y="3124200"/>
            <a:ext cx="3429000" cy="1138773"/>
          </a:xfrm>
          <a:prstGeom prst="rect">
            <a:avLst/>
          </a:prstGeom>
          <a:noFill/>
        </p:spPr>
        <p:txBody>
          <a:bodyPr wrap="square" rtlCol="0">
            <a:spAutoFit/>
          </a:bodyPr>
          <a:lstStyle/>
          <a:p>
            <a:r>
              <a:rPr lang="pt-BR" i="1" dirty="0" smtClean="0"/>
              <a:t>Pfizer, Inc. v. Apotex, Inc</a:t>
            </a:r>
            <a:r>
              <a:rPr lang="pt-BR" dirty="0" smtClean="0"/>
              <a:t>., </a:t>
            </a:r>
            <a:endParaRPr lang="pt-BR" dirty="0" smtClean="0"/>
          </a:p>
          <a:p>
            <a:endParaRPr lang="pt-BR" dirty="0" smtClean="0"/>
          </a:p>
          <a:p>
            <a:endParaRPr lang="en-US" sz="800" dirty="0" smtClean="0"/>
          </a:p>
          <a:p>
            <a:endParaRPr lang="en-US" sz="800" dirty="0" smtClean="0"/>
          </a:p>
          <a:p>
            <a:endParaRPr lang="en-US" sz="800" dirty="0" smtClean="0"/>
          </a:p>
          <a:p>
            <a:endParaRPr lang="en-US" sz="800" dirty="0" smtClean="0"/>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3200400"/>
            <a:ext cx="4572000" cy="3416320"/>
          </a:xfrm>
          <a:prstGeom prst="rect">
            <a:avLst/>
          </a:prstGeom>
          <a:solidFill>
            <a:srgbClr val="00B050"/>
          </a:solidFill>
          <a:scene3d>
            <a:camera prst="orthographicFront"/>
            <a:lightRig rig="threePt" dir="t"/>
          </a:scene3d>
          <a:sp3d>
            <a:bevelT/>
          </a:sp3d>
        </p:spPr>
        <p:txBody>
          <a:bodyPr wrap="square" rtlCol="0">
            <a:sp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a:p>
        </p:txBody>
      </p:sp>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
        <p:nvSpPr>
          <p:cNvPr id="19" name="Rectangle 18"/>
          <p:cNvSpPr/>
          <p:nvPr/>
        </p:nvSpPr>
        <p:spPr>
          <a:xfrm>
            <a:off x="1981200" y="5715000"/>
            <a:ext cx="1263487" cy="646331"/>
          </a:xfrm>
          <a:prstGeom prst="rect">
            <a:avLst/>
          </a:prstGeom>
        </p:spPr>
        <p:txBody>
          <a:bodyPr wrap="none">
            <a:spAutoFit/>
          </a:bodyPr>
          <a:lstStyle/>
          <a:p>
            <a:r>
              <a:rPr lang="en-US" dirty="0" err="1" smtClean="0"/>
              <a:t>Amlodipine</a:t>
            </a:r>
            <a:endParaRPr lang="en-US" dirty="0" smtClean="0"/>
          </a:p>
          <a:p>
            <a:r>
              <a:rPr lang="en-US" dirty="0" smtClean="0"/>
              <a:t>(</a:t>
            </a:r>
            <a:r>
              <a:rPr lang="en-US" dirty="0" err="1" smtClean="0"/>
              <a:t>Norvasc</a:t>
            </a:r>
            <a:r>
              <a:rPr lang="en-US" dirty="0" smtClean="0"/>
              <a:t>)</a:t>
            </a:r>
            <a:endParaRPr lang="en-US" dirty="0"/>
          </a:p>
        </p:txBody>
      </p:sp>
      <p:pic>
        <p:nvPicPr>
          <p:cNvPr id="2050" name="Picture 2" descr="Amlodipine.svg"/>
          <p:cNvPicPr>
            <a:picLocks noChangeAspect="1" noChangeArrowheads="1"/>
          </p:cNvPicPr>
          <p:nvPr/>
        </p:nvPicPr>
        <p:blipFill>
          <a:blip r:embed="rId2" cstate="print"/>
          <a:stretch>
            <a:fillRect/>
          </a:stretch>
        </p:blipFill>
        <p:spPr bwMode="auto">
          <a:xfrm>
            <a:off x="1066800" y="3429000"/>
            <a:ext cx="3604342" cy="2095024"/>
          </a:xfrm>
          <a:prstGeom prst="rect">
            <a:avLst/>
          </a:prstGeom>
          <a:noFill/>
          <a:ln>
            <a:noFill/>
          </a:ln>
        </p:spPr>
      </p:pic>
      <p:sp>
        <p:nvSpPr>
          <p:cNvPr id="25" name="TextBox 24"/>
          <p:cNvSpPr txBox="1"/>
          <p:nvPr/>
        </p:nvSpPr>
        <p:spPr>
          <a:xfrm>
            <a:off x="5410200" y="3124200"/>
            <a:ext cx="3429000" cy="1692771"/>
          </a:xfrm>
          <a:prstGeom prst="rect">
            <a:avLst/>
          </a:prstGeom>
          <a:noFill/>
        </p:spPr>
        <p:txBody>
          <a:bodyPr wrap="square" rtlCol="0">
            <a:spAutoFit/>
          </a:bodyPr>
          <a:lstStyle/>
          <a:p>
            <a:r>
              <a:rPr lang="pt-BR" i="1" dirty="0" smtClean="0"/>
              <a:t>Pfizer, Inc. v. Apotex, Inc</a:t>
            </a:r>
            <a:r>
              <a:rPr lang="pt-BR" dirty="0" smtClean="0"/>
              <a:t>., </a:t>
            </a:r>
            <a:endParaRPr lang="pt-BR" dirty="0" smtClean="0"/>
          </a:p>
          <a:p>
            <a:endParaRPr lang="pt-BR" dirty="0" smtClean="0"/>
          </a:p>
          <a:p>
            <a:r>
              <a:rPr lang="en-US" b="1" dirty="0" smtClean="0">
                <a:solidFill>
                  <a:srgbClr val="FFFF00"/>
                </a:solidFill>
              </a:rPr>
              <a:t>Prior art: </a:t>
            </a:r>
            <a:r>
              <a:rPr lang="en-US" dirty="0" smtClean="0"/>
              <a:t>addition salt, </a:t>
            </a:r>
            <a:r>
              <a:rPr lang="en-US" dirty="0" err="1" smtClean="0"/>
              <a:t>maleate</a:t>
            </a:r>
            <a:r>
              <a:rPr lang="en-US" dirty="0" smtClean="0"/>
              <a:t> is preferred</a:t>
            </a:r>
          </a:p>
          <a:p>
            <a:endParaRPr lang="en-US" sz="800" dirty="0" smtClean="0"/>
          </a:p>
          <a:p>
            <a:endParaRPr lang="en-US" sz="800" dirty="0" smtClean="0"/>
          </a:p>
          <a:p>
            <a:endParaRPr lang="en-US" sz="800" dirty="0" smtClean="0"/>
          </a:p>
          <a:p>
            <a:endParaRPr lang="en-US" sz="800" dirty="0" smtClean="0"/>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3200400"/>
            <a:ext cx="4572000" cy="3416320"/>
          </a:xfrm>
          <a:prstGeom prst="rect">
            <a:avLst/>
          </a:prstGeom>
          <a:solidFill>
            <a:srgbClr val="00B050"/>
          </a:solidFill>
          <a:scene3d>
            <a:camera prst="orthographicFront"/>
            <a:lightRig rig="threePt" dir="t"/>
          </a:scene3d>
          <a:sp3d>
            <a:bevelT/>
          </a:sp3d>
        </p:spPr>
        <p:txBody>
          <a:bodyPr wrap="square" rtlCol="0">
            <a:sp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a:p>
        </p:txBody>
      </p:sp>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
        <p:nvSpPr>
          <p:cNvPr id="19" name="Rectangle 18"/>
          <p:cNvSpPr/>
          <p:nvPr/>
        </p:nvSpPr>
        <p:spPr>
          <a:xfrm>
            <a:off x="1981200" y="5715000"/>
            <a:ext cx="1263487" cy="646331"/>
          </a:xfrm>
          <a:prstGeom prst="rect">
            <a:avLst/>
          </a:prstGeom>
        </p:spPr>
        <p:txBody>
          <a:bodyPr wrap="none">
            <a:spAutoFit/>
          </a:bodyPr>
          <a:lstStyle/>
          <a:p>
            <a:r>
              <a:rPr lang="en-US" dirty="0" err="1" smtClean="0"/>
              <a:t>Amlodipine</a:t>
            </a:r>
            <a:endParaRPr lang="en-US" dirty="0" smtClean="0"/>
          </a:p>
          <a:p>
            <a:r>
              <a:rPr lang="en-US" dirty="0" smtClean="0"/>
              <a:t>(</a:t>
            </a:r>
            <a:r>
              <a:rPr lang="en-US" dirty="0" err="1" smtClean="0"/>
              <a:t>Norvasc</a:t>
            </a:r>
            <a:r>
              <a:rPr lang="en-US" dirty="0" smtClean="0"/>
              <a:t>)</a:t>
            </a:r>
            <a:endParaRPr lang="en-US" dirty="0"/>
          </a:p>
        </p:txBody>
      </p:sp>
      <p:pic>
        <p:nvPicPr>
          <p:cNvPr id="2050" name="Picture 2" descr="Amlodipine.svg"/>
          <p:cNvPicPr>
            <a:picLocks noChangeAspect="1" noChangeArrowheads="1"/>
          </p:cNvPicPr>
          <p:nvPr/>
        </p:nvPicPr>
        <p:blipFill>
          <a:blip r:embed="rId2" cstate="print"/>
          <a:stretch>
            <a:fillRect/>
          </a:stretch>
        </p:blipFill>
        <p:spPr bwMode="auto">
          <a:xfrm>
            <a:off x="1066800" y="3429000"/>
            <a:ext cx="3604342" cy="2095024"/>
          </a:xfrm>
          <a:prstGeom prst="rect">
            <a:avLst/>
          </a:prstGeom>
          <a:noFill/>
          <a:ln>
            <a:noFill/>
          </a:ln>
        </p:spPr>
      </p:pic>
      <p:sp>
        <p:nvSpPr>
          <p:cNvPr id="25" name="TextBox 24"/>
          <p:cNvSpPr txBox="1"/>
          <p:nvPr/>
        </p:nvSpPr>
        <p:spPr>
          <a:xfrm>
            <a:off x="5410200" y="3124200"/>
            <a:ext cx="3429000" cy="2246769"/>
          </a:xfrm>
          <a:prstGeom prst="rect">
            <a:avLst/>
          </a:prstGeom>
          <a:noFill/>
        </p:spPr>
        <p:txBody>
          <a:bodyPr wrap="square" rtlCol="0">
            <a:spAutoFit/>
          </a:bodyPr>
          <a:lstStyle/>
          <a:p>
            <a:r>
              <a:rPr lang="pt-BR" i="1" dirty="0" smtClean="0"/>
              <a:t>Pfizer, Inc. v. Apotex, Inc</a:t>
            </a:r>
            <a:r>
              <a:rPr lang="pt-BR" dirty="0" smtClean="0"/>
              <a:t>., </a:t>
            </a:r>
            <a:endParaRPr lang="pt-BR" dirty="0" smtClean="0"/>
          </a:p>
          <a:p>
            <a:endParaRPr lang="pt-BR" dirty="0" smtClean="0"/>
          </a:p>
          <a:p>
            <a:r>
              <a:rPr lang="en-US" b="1" dirty="0" smtClean="0">
                <a:solidFill>
                  <a:srgbClr val="FFFF00"/>
                </a:solidFill>
              </a:rPr>
              <a:t>Prior art: </a:t>
            </a:r>
            <a:r>
              <a:rPr lang="en-US" dirty="0" smtClean="0"/>
              <a:t>addition salt, </a:t>
            </a:r>
            <a:r>
              <a:rPr lang="en-US" dirty="0" err="1" smtClean="0"/>
              <a:t>maleate</a:t>
            </a:r>
            <a:r>
              <a:rPr lang="en-US" dirty="0" smtClean="0"/>
              <a:t> is preferred</a:t>
            </a:r>
          </a:p>
          <a:p>
            <a:endParaRPr lang="en-US" sz="800" dirty="0" smtClean="0"/>
          </a:p>
          <a:p>
            <a:r>
              <a:rPr lang="en-US" b="1" dirty="0" smtClean="0">
                <a:solidFill>
                  <a:srgbClr val="FFFF00"/>
                </a:solidFill>
              </a:rPr>
              <a:t>Problem: </a:t>
            </a:r>
            <a:r>
              <a:rPr lang="en-US" dirty="0" err="1" smtClean="0"/>
              <a:t>Maleate</a:t>
            </a:r>
            <a:r>
              <a:rPr lang="en-US" dirty="0" smtClean="0"/>
              <a:t> salt sticks to the equipment.</a:t>
            </a:r>
          </a:p>
          <a:p>
            <a:endParaRPr lang="en-US" sz="800" dirty="0" smtClean="0"/>
          </a:p>
          <a:p>
            <a:endParaRPr lang="en-US" sz="800" dirty="0" smtClean="0"/>
          </a:p>
          <a:p>
            <a:endParaRPr lang="en-US" sz="800" dirty="0" smtClean="0"/>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3200400"/>
            <a:ext cx="4572000" cy="3416320"/>
          </a:xfrm>
          <a:prstGeom prst="rect">
            <a:avLst/>
          </a:prstGeom>
          <a:solidFill>
            <a:srgbClr val="00B050"/>
          </a:solidFill>
          <a:scene3d>
            <a:camera prst="orthographicFront"/>
            <a:lightRig rig="threePt" dir="t"/>
          </a:scene3d>
          <a:sp3d>
            <a:bevelT/>
          </a:sp3d>
        </p:spPr>
        <p:txBody>
          <a:bodyPr wrap="square" rtlCol="0">
            <a:sp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a:p>
        </p:txBody>
      </p:sp>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
        <p:nvSpPr>
          <p:cNvPr id="19" name="Rectangle 18"/>
          <p:cNvSpPr/>
          <p:nvPr/>
        </p:nvSpPr>
        <p:spPr>
          <a:xfrm>
            <a:off x="1981200" y="5715000"/>
            <a:ext cx="1263487" cy="646331"/>
          </a:xfrm>
          <a:prstGeom prst="rect">
            <a:avLst/>
          </a:prstGeom>
        </p:spPr>
        <p:txBody>
          <a:bodyPr wrap="none">
            <a:spAutoFit/>
          </a:bodyPr>
          <a:lstStyle/>
          <a:p>
            <a:r>
              <a:rPr lang="en-US" dirty="0" err="1" smtClean="0"/>
              <a:t>Amlodipine</a:t>
            </a:r>
            <a:endParaRPr lang="en-US" dirty="0" smtClean="0"/>
          </a:p>
          <a:p>
            <a:r>
              <a:rPr lang="en-US" dirty="0" smtClean="0"/>
              <a:t>(</a:t>
            </a:r>
            <a:r>
              <a:rPr lang="en-US" dirty="0" err="1" smtClean="0"/>
              <a:t>Norvasc</a:t>
            </a:r>
            <a:r>
              <a:rPr lang="en-US" dirty="0" smtClean="0"/>
              <a:t>)</a:t>
            </a:r>
            <a:endParaRPr lang="en-US" dirty="0"/>
          </a:p>
        </p:txBody>
      </p:sp>
      <p:pic>
        <p:nvPicPr>
          <p:cNvPr id="2050" name="Picture 2" descr="Amlodipine.svg"/>
          <p:cNvPicPr>
            <a:picLocks noChangeAspect="1" noChangeArrowheads="1"/>
          </p:cNvPicPr>
          <p:nvPr/>
        </p:nvPicPr>
        <p:blipFill>
          <a:blip r:embed="rId2" cstate="print"/>
          <a:stretch>
            <a:fillRect/>
          </a:stretch>
        </p:blipFill>
        <p:spPr bwMode="auto">
          <a:xfrm>
            <a:off x="1066800" y="3429000"/>
            <a:ext cx="3604342" cy="2095024"/>
          </a:xfrm>
          <a:prstGeom prst="rect">
            <a:avLst/>
          </a:prstGeom>
          <a:noFill/>
          <a:ln>
            <a:noFill/>
          </a:ln>
        </p:spPr>
      </p:pic>
      <p:sp>
        <p:nvSpPr>
          <p:cNvPr id="25" name="TextBox 24"/>
          <p:cNvSpPr txBox="1"/>
          <p:nvPr/>
        </p:nvSpPr>
        <p:spPr>
          <a:xfrm>
            <a:off x="5410200" y="3124200"/>
            <a:ext cx="3429000" cy="2523768"/>
          </a:xfrm>
          <a:prstGeom prst="rect">
            <a:avLst/>
          </a:prstGeom>
          <a:noFill/>
        </p:spPr>
        <p:txBody>
          <a:bodyPr wrap="square" rtlCol="0">
            <a:spAutoFit/>
          </a:bodyPr>
          <a:lstStyle/>
          <a:p>
            <a:r>
              <a:rPr lang="pt-BR" i="1" dirty="0" smtClean="0"/>
              <a:t>Pfizer, Inc. v. Apotex, Inc</a:t>
            </a:r>
            <a:r>
              <a:rPr lang="pt-BR" dirty="0" smtClean="0"/>
              <a:t>., </a:t>
            </a:r>
            <a:endParaRPr lang="pt-BR" dirty="0" smtClean="0"/>
          </a:p>
          <a:p>
            <a:endParaRPr lang="pt-BR" dirty="0" smtClean="0"/>
          </a:p>
          <a:p>
            <a:r>
              <a:rPr lang="en-US" b="1" dirty="0" smtClean="0">
                <a:solidFill>
                  <a:srgbClr val="FFFF00"/>
                </a:solidFill>
              </a:rPr>
              <a:t>Prior art: </a:t>
            </a:r>
            <a:r>
              <a:rPr lang="en-US" dirty="0" smtClean="0"/>
              <a:t>addition salt, </a:t>
            </a:r>
            <a:r>
              <a:rPr lang="en-US" dirty="0" err="1" smtClean="0"/>
              <a:t>maleate</a:t>
            </a:r>
            <a:r>
              <a:rPr lang="en-US" dirty="0" smtClean="0"/>
              <a:t> is preferred</a:t>
            </a:r>
          </a:p>
          <a:p>
            <a:endParaRPr lang="en-US" sz="800" dirty="0" smtClean="0"/>
          </a:p>
          <a:p>
            <a:r>
              <a:rPr lang="en-US" b="1" dirty="0" smtClean="0">
                <a:solidFill>
                  <a:srgbClr val="FFFF00"/>
                </a:solidFill>
              </a:rPr>
              <a:t>Problem: </a:t>
            </a:r>
            <a:r>
              <a:rPr lang="en-US" dirty="0" err="1" smtClean="0"/>
              <a:t>Maleate</a:t>
            </a:r>
            <a:r>
              <a:rPr lang="en-US" dirty="0" smtClean="0"/>
              <a:t> salt sticks to the equipment.</a:t>
            </a:r>
          </a:p>
          <a:p>
            <a:endParaRPr lang="en-US" sz="800" dirty="0" smtClean="0"/>
          </a:p>
          <a:p>
            <a:r>
              <a:rPr lang="en-US" b="1" dirty="0" smtClean="0">
                <a:solidFill>
                  <a:srgbClr val="FFFF00"/>
                </a:solidFill>
              </a:rPr>
              <a:t>Solution: </a:t>
            </a:r>
            <a:r>
              <a:rPr lang="en-US" dirty="0" smtClean="0"/>
              <a:t>use different salt.</a:t>
            </a:r>
          </a:p>
          <a:p>
            <a:endParaRPr lang="en-US" sz="800" dirty="0" smtClean="0"/>
          </a:p>
          <a:p>
            <a:endParaRPr lang="en-US" sz="800" dirty="0" smtClean="0"/>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3200400"/>
            <a:ext cx="4572000" cy="3416320"/>
          </a:xfrm>
          <a:prstGeom prst="rect">
            <a:avLst/>
          </a:prstGeom>
          <a:solidFill>
            <a:srgbClr val="00B050"/>
          </a:solidFill>
          <a:scene3d>
            <a:camera prst="orthographicFront"/>
            <a:lightRig rig="threePt" dir="t"/>
          </a:scene3d>
          <a:sp3d>
            <a:bevelT/>
          </a:sp3d>
        </p:spPr>
        <p:txBody>
          <a:bodyPr wrap="square" rtlCol="0">
            <a:sp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a:p>
        </p:txBody>
      </p:sp>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
        <p:nvSpPr>
          <p:cNvPr id="19" name="Rectangle 18"/>
          <p:cNvSpPr/>
          <p:nvPr/>
        </p:nvSpPr>
        <p:spPr>
          <a:xfrm>
            <a:off x="1981200" y="5715000"/>
            <a:ext cx="1263487" cy="646331"/>
          </a:xfrm>
          <a:prstGeom prst="rect">
            <a:avLst/>
          </a:prstGeom>
        </p:spPr>
        <p:txBody>
          <a:bodyPr wrap="none">
            <a:spAutoFit/>
          </a:bodyPr>
          <a:lstStyle/>
          <a:p>
            <a:r>
              <a:rPr lang="en-US" dirty="0" err="1" smtClean="0"/>
              <a:t>Amlodipine</a:t>
            </a:r>
            <a:endParaRPr lang="en-US" dirty="0" smtClean="0"/>
          </a:p>
          <a:p>
            <a:r>
              <a:rPr lang="en-US" dirty="0" smtClean="0"/>
              <a:t>(</a:t>
            </a:r>
            <a:r>
              <a:rPr lang="en-US" dirty="0" err="1" smtClean="0"/>
              <a:t>Norvasc</a:t>
            </a:r>
            <a:r>
              <a:rPr lang="en-US" dirty="0" smtClean="0"/>
              <a:t>)</a:t>
            </a:r>
            <a:endParaRPr lang="en-US" dirty="0"/>
          </a:p>
        </p:txBody>
      </p:sp>
      <p:pic>
        <p:nvPicPr>
          <p:cNvPr id="2050" name="Picture 2" descr="Amlodipine.svg"/>
          <p:cNvPicPr>
            <a:picLocks noChangeAspect="1" noChangeArrowheads="1"/>
          </p:cNvPicPr>
          <p:nvPr/>
        </p:nvPicPr>
        <p:blipFill>
          <a:blip r:embed="rId2" cstate="print"/>
          <a:stretch>
            <a:fillRect/>
          </a:stretch>
        </p:blipFill>
        <p:spPr bwMode="auto">
          <a:xfrm>
            <a:off x="1066800" y="3429000"/>
            <a:ext cx="3604342" cy="2095024"/>
          </a:xfrm>
          <a:prstGeom prst="rect">
            <a:avLst/>
          </a:prstGeom>
          <a:noFill/>
          <a:ln>
            <a:noFill/>
          </a:ln>
        </p:spPr>
      </p:pic>
      <p:sp>
        <p:nvSpPr>
          <p:cNvPr id="25" name="TextBox 24"/>
          <p:cNvSpPr txBox="1"/>
          <p:nvPr/>
        </p:nvSpPr>
        <p:spPr>
          <a:xfrm>
            <a:off x="5410200" y="3124200"/>
            <a:ext cx="3429000" cy="3077766"/>
          </a:xfrm>
          <a:prstGeom prst="rect">
            <a:avLst/>
          </a:prstGeom>
          <a:noFill/>
        </p:spPr>
        <p:txBody>
          <a:bodyPr wrap="square" rtlCol="0">
            <a:spAutoFit/>
          </a:bodyPr>
          <a:lstStyle/>
          <a:p>
            <a:r>
              <a:rPr lang="pt-BR" i="1" dirty="0" smtClean="0"/>
              <a:t>Pfizer, Inc. v. Apotex, Inc</a:t>
            </a:r>
            <a:r>
              <a:rPr lang="pt-BR" dirty="0" smtClean="0"/>
              <a:t>., </a:t>
            </a:r>
            <a:endParaRPr lang="pt-BR" dirty="0" smtClean="0"/>
          </a:p>
          <a:p>
            <a:endParaRPr lang="pt-BR" dirty="0" smtClean="0"/>
          </a:p>
          <a:p>
            <a:r>
              <a:rPr lang="en-US" b="1" dirty="0" smtClean="0">
                <a:solidFill>
                  <a:srgbClr val="FFFF00"/>
                </a:solidFill>
              </a:rPr>
              <a:t>Prior art: </a:t>
            </a:r>
            <a:r>
              <a:rPr lang="en-US" dirty="0" smtClean="0"/>
              <a:t>addition salt, </a:t>
            </a:r>
            <a:r>
              <a:rPr lang="en-US" dirty="0" err="1" smtClean="0"/>
              <a:t>maleate</a:t>
            </a:r>
            <a:r>
              <a:rPr lang="en-US" dirty="0" smtClean="0"/>
              <a:t> is preferred</a:t>
            </a:r>
          </a:p>
          <a:p>
            <a:endParaRPr lang="en-US" sz="800" dirty="0" smtClean="0"/>
          </a:p>
          <a:p>
            <a:r>
              <a:rPr lang="en-US" b="1" dirty="0" smtClean="0">
                <a:solidFill>
                  <a:srgbClr val="FFFF00"/>
                </a:solidFill>
              </a:rPr>
              <a:t>Problem: </a:t>
            </a:r>
            <a:r>
              <a:rPr lang="en-US" dirty="0" err="1" smtClean="0"/>
              <a:t>Maleate</a:t>
            </a:r>
            <a:r>
              <a:rPr lang="en-US" dirty="0" smtClean="0"/>
              <a:t> salt sticks to the equipment.</a:t>
            </a:r>
          </a:p>
          <a:p>
            <a:endParaRPr lang="en-US" sz="800" dirty="0" smtClean="0"/>
          </a:p>
          <a:p>
            <a:r>
              <a:rPr lang="en-US" b="1" dirty="0" smtClean="0">
                <a:solidFill>
                  <a:srgbClr val="FFFF00"/>
                </a:solidFill>
              </a:rPr>
              <a:t>Solution: </a:t>
            </a:r>
            <a:r>
              <a:rPr lang="en-US" dirty="0" smtClean="0"/>
              <a:t>use different salt.</a:t>
            </a:r>
          </a:p>
          <a:p>
            <a:endParaRPr lang="en-US" sz="800" dirty="0" smtClean="0"/>
          </a:p>
          <a:p>
            <a:r>
              <a:rPr lang="en-US" b="1" dirty="0" smtClean="0">
                <a:solidFill>
                  <a:srgbClr val="FFFF00"/>
                </a:solidFill>
              </a:rPr>
              <a:t>Claim: </a:t>
            </a:r>
            <a:r>
              <a:rPr lang="en-US" dirty="0" err="1" smtClean="0"/>
              <a:t>Besylate</a:t>
            </a:r>
            <a:r>
              <a:rPr lang="en-US" dirty="0" smtClean="0"/>
              <a:t> salt of </a:t>
            </a:r>
            <a:r>
              <a:rPr lang="en-US" dirty="0" err="1" smtClean="0"/>
              <a:t>amplodipine</a:t>
            </a:r>
            <a:endParaRPr lang="en-US" dirty="0" smtClean="0"/>
          </a:p>
          <a:p>
            <a:endParaRPr lang="en-US" sz="800" dirty="0" smtClean="0"/>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3200400"/>
            <a:ext cx="4572000" cy="3416320"/>
          </a:xfrm>
          <a:prstGeom prst="rect">
            <a:avLst/>
          </a:prstGeom>
          <a:solidFill>
            <a:srgbClr val="00B050"/>
          </a:solidFill>
          <a:scene3d>
            <a:camera prst="orthographicFront"/>
            <a:lightRig rig="threePt" dir="t"/>
          </a:scene3d>
          <a:sp3d>
            <a:bevelT/>
          </a:sp3d>
        </p:spPr>
        <p:txBody>
          <a:bodyPr wrap="square" rtlCol="0">
            <a:sp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a:p>
        </p:txBody>
      </p:sp>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r>
              <a:rPr lang="en-US" dirty="0" smtClean="0"/>
              <a:t>(E) "Obvious to try" – choosing from a finite number of identified, predictable solutions, with a reasonable expectation of success;</a:t>
            </a:r>
          </a:p>
        </p:txBody>
      </p:sp>
      <p:sp>
        <p:nvSpPr>
          <p:cNvPr id="19" name="Rectangle 18"/>
          <p:cNvSpPr/>
          <p:nvPr/>
        </p:nvSpPr>
        <p:spPr>
          <a:xfrm>
            <a:off x="1981200" y="5715000"/>
            <a:ext cx="1263487" cy="646331"/>
          </a:xfrm>
          <a:prstGeom prst="rect">
            <a:avLst/>
          </a:prstGeom>
        </p:spPr>
        <p:txBody>
          <a:bodyPr wrap="none">
            <a:spAutoFit/>
          </a:bodyPr>
          <a:lstStyle/>
          <a:p>
            <a:r>
              <a:rPr lang="en-US" dirty="0" err="1" smtClean="0"/>
              <a:t>Amlodipine</a:t>
            </a:r>
            <a:endParaRPr lang="en-US" dirty="0" smtClean="0"/>
          </a:p>
          <a:p>
            <a:r>
              <a:rPr lang="en-US" dirty="0" smtClean="0"/>
              <a:t>(</a:t>
            </a:r>
            <a:r>
              <a:rPr lang="en-US" dirty="0" err="1" smtClean="0"/>
              <a:t>Norvasc</a:t>
            </a:r>
            <a:r>
              <a:rPr lang="en-US" dirty="0" smtClean="0"/>
              <a:t>)</a:t>
            </a:r>
            <a:endParaRPr lang="en-US" dirty="0"/>
          </a:p>
        </p:txBody>
      </p:sp>
      <p:pic>
        <p:nvPicPr>
          <p:cNvPr id="2050" name="Picture 2" descr="Amlodipine.svg"/>
          <p:cNvPicPr>
            <a:picLocks noChangeAspect="1" noChangeArrowheads="1"/>
          </p:cNvPicPr>
          <p:nvPr/>
        </p:nvPicPr>
        <p:blipFill>
          <a:blip r:embed="rId2" cstate="print"/>
          <a:stretch>
            <a:fillRect/>
          </a:stretch>
        </p:blipFill>
        <p:spPr bwMode="auto">
          <a:xfrm>
            <a:off x="1066800" y="3429000"/>
            <a:ext cx="3604342" cy="2095024"/>
          </a:xfrm>
          <a:prstGeom prst="rect">
            <a:avLst/>
          </a:prstGeom>
          <a:noFill/>
          <a:ln>
            <a:noFill/>
          </a:ln>
        </p:spPr>
      </p:pic>
      <p:sp>
        <p:nvSpPr>
          <p:cNvPr id="25" name="TextBox 24"/>
          <p:cNvSpPr txBox="1"/>
          <p:nvPr/>
        </p:nvSpPr>
        <p:spPr>
          <a:xfrm>
            <a:off x="5410200" y="3124200"/>
            <a:ext cx="3429000" cy="3354765"/>
          </a:xfrm>
          <a:prstGeom prst="rect">
            <a:avLst/>
          </a:prstGeom>
          <a:noFill/>
        </p:spPr>
        <p:txBody>
          <a:bodyPr wrap="square" rtlCol="0">
            <a:spAutoFit/>
          </a:bodyPr>
          <a:lstStyle/>
          <a:p>
            <a:r>
              <a:rPr lang="pt-BR" i="1" dirty="0" smtClean="0"/>
              <a:t>Pfizer, Inc. v. Apotex, Inc</a:t>
            </a:r>
            <a:r>
              <a:rPr lang="pt-BR" dirty="0" smtClean="0"/>
              <a:t>., </a:t>
            </a:r>
            <a:endParaRPr lang="pt-BR" dirty="0" smtClean="0"/>
          </a:p>
          <a:p>
            <a:endParaRPr lang="pt-BR" dirty="0" smtClean="0"/>
          </a:p>
          <a:p>
            <a:r>
              <a:rPr lang="en-US" b="1" dirty="0" smtClean="0">
                <a:solidFill>
                  <a:srgbClr val="FFFF00"/>
                </a:solidFill>
              </a:rPr>
              <a:t>Prior art: </a:t>
            </a:r>
            <a:r>
              <a:rPr lang="en-US" dirty="0" smtClean="0"/>
              <a:t>addition salt, </a:t>
            </a:r>
            <a:r>
              <a:rPr lang="en-US" dirty="0" err="1" smtClean="0"/>
              <a:t>maleate</a:t>
            </a:r>
            <a:r>
              <a:rPr lang="en-US" dirty="0" smtClean="0"/>
              <a:t> is preferred</a:t>
            </a:r>
          </a:p>
          <a:p>
            <a:endParaRPr lang="en-US" sz="800" dirty="0" smtClean="0"/>
          </a:p>
          <a:p>
            <a:r>
              <a:rPr lang="en-US" b="1" dirty="0" smtClean="0">
                <a:solidFill>
                  <a:srgbClr val="FFFF00"/>
                </a:solidFill>
              </a:rPr>
              <a:t>Problem: </a:t>
            </a:r>
            <a:r>
              <a:rPr lang="en-US" dirty="0" err="1" smtClean="0"/>
              <a:t>Maleate</a:t>
            </a:r>
            <a:r>
              <a:rPr lang="en-US" dirty="0" smtClean="0"/>
              <a:t> salt sticks to the equipment.</a:t>
            </a:r>
          </a:p>
          <a:p>
            <a:endParaRPr lang="en-US" sz="800" dirty="0" smtClean="0"/>
          </a:p>
          <a:p>
            <a:r>
              <a:rPr lang="en-US" b="1" dirty="0" smtClean="0">
                <a:solidFill>
                  <a:srgbClr val="FFFF00"/>
                </a:solidFill>
              </a:rPr>
              <a:t>Solution: </a:t>
            </a:r>
            <a:r>
              <a:rPr lang="en-US" dirty="0" smtClean="0"/>
              <a:t>use different salt.</a:t>
            </a:r>
          </a:p>
          <a:p>
            <a:endParaRPr lang="en-US" sz="800" dirty="0" smtClean="0"/>
          </a:p>
          <a:p>
            <a:r>
              <a:rPr lang="en-US" b="1" dirty="0" smtClean="0">
                <a:solidFill>
                  <a:srgbClr val="FFFF00"/>
                </a:solidFill>
              </a:rPr>
              <a:t>Claim: </a:t>
            </a:r>
            <a:r>
              <a:rPr lang="en-US" dirty="0" err="1" smtClean="0"/>
              <a:t>Besylate</a:t>
            </a:r>
            <a:r>
              <a:rPr lang="en-US" dirty="0" smtClean="0"/>
              <a:t> salt of </a:t>
            </a:r>
            <a:r>
              <a:rPr lang="en-US" dirty="0" err="1" smtClean="0"/>
              <a:t>amplodipine</a:t>
            </a:r>
            <a:endParaRPr lang="en-US" dirty="0" smtClean="0"/>
          </a:p>
          <a:p>
            <a:endParaRPr lang="en-US" sz="800" dirty="0" smtClean="0"/>
          </a:p>
          <a:p>
            <a:r>
              <a:rPr lang="en-US" b="1" dirty="0" smtClean="0">
                <a:solidFill>
                  <a:srgbClr val="FFFF00"/>
                </a:solidFill>
              </a:rPr>
              <a:t>Holding:  </a:t>
            </a:r>
            <a:r>
              <a:rPr lang="en-US" dirty="0" smtClean="0"/>
              <a:t>It's obvious</a:t>
            </a:r>
            <a:endParaRPr lang="en-US" dirty="0"/>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Laws and Court Decisions</a:t>
            </a:r>
            <a:endParaRPr lang="en-US" dirty="0"/>
          </a:p>
        </p:txBody>
      </p:sp>
      <p:sp>
        <p:nvSpPr>
          <p:cNvPr id="8" name="Isosceles Triangle 7"/>
          <p:cNvSpPr/>
          <p:nvPr/>
        </p:nvSpPr>
        <p:spPr>
          <a:xfrm>
            <a:off x="1600200" y="1676400"/>
            <a:ext cx="2133600" cy="1905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190750" y="1676400"/>
            <a:ext cx="951092" cy="838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1676400"/>
            <a:ext cx="4303229" cy="1077218"/>
          </a:xfrm>
          <a:prstGeom prst="rect">
            <a:avLst/>
          </a:prstGeom>
          <a:noFill/>
        </p:spPr>
        <p:txBody>
          <a:bodyPr wrap="none" rtlCol="0">
            <a:spAutoFit/>
          </a:bodyPr>
          <a:lstStyle/>
          <a:p>
            <a:r>
              <a:rPr lang="en-US" sz="2800" dirty="0" smtClean="0"/>
              <a:t>US Constitution</a:t>
            </a:r>
          </a:p>
          <a:p>
            <a:pPr lvl="1"/>
            <a:r>
              <a:rPr lang="en-US" dirty="0" smtClean="0"/>
              <a:t>27 words about patents and copyrights</a:t>
            </a:r>
          </a:p>
          <a:p>
            <a:endParaRPr lang="en-US" dirty="0"/>
          </a:p>
        </p:txBody>
      </p:sp>
      <p:sp>
        <p:nvSpPr>
          <p:cNvPr id="11" name="TextBox 10"/>
          <p:cNvSpPr txBox="1"/>
          <p:nvPr/>
        </p:nvSpPr>
        <p:spPr>
          <a:xfrm>
            <a:off x="3810000" y="2819400"/>
            <a:ext cx="1378583" cy="800219"/>
          </a:xfrm>
          <a:prstGeom prst="rect">
            <a:avLst/>
          </a:prstGeom>
          <a:noFill/>
        </p:spPr>
        <p:txBody>
          <a:bodyPr wrap="none" rtlCol="0">
            <a:spAutoFit/>
          </a:bodyPr>
          <a:lstStyle/>
          <a:p>
            <a:r>
              <a:rPr lang="en-US" sz="2800" dirty="0" smtClean="0"/>
              <a:t>Statutes</a:t>
            </a:r>
          </a:p>
          <a:p>
            <a:endParaRPr lang="en-US" dirty="0"/>
          </a:p>
        </p:txBody>
      </p:sp>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70000" lnSpcReduction="20000"/>
          </a:bodyPr>
          <a:lstStyle/>
          <a:p>
            <a:r>
              <a:rPr lang="en-US" dirty="0" smtClean="0"/>
              <a:t>(F) </a:t>
            </a:r>
            <a:r>
              <a:rPr lang="en-US" dirty="0" smtClean="0"/>
              <a:t>Known work in </a:t>
            </a:r>
            <a:r>
              <a:rPr lang="en-US" dirty="0" smtClean="0">
                <a:solidFill>
                  <a:srgbClr val="FFFF00"/>
                </a:solidFill>
              </a:rPr>
              <a:t>one field of endeavor </a:t>
            </a:r>
            <a:r>
              <a:rPr lang="en-US" dirty="0" smtClean="0"/>
              <a:t>may prompt variations of it for use in either the same field or a different one based </a:t>
            </a:r>
            <a:r>
              <a:rPr lang="en-US" dirty="0" smtClean="0">
                <a:solidFill>
                  <a:srgbClr val="FFFF00"/>
                </a:solidFill>
              </a:rPr>
              <a:t>on design incentives or other market forces</a:t>
            </a:r>
            <a:r>
              <a:rPr lang="en-US" dirty="0" smtClean="0"/>
              <a:t> if the variations are predictable to one of ordinary skill in the art; </a:t>
            </a: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70000" lnSpcReduction="20000"/>
          </a:bodyPr>
          <a:lstStyle/>
          <a:p>
            <a:r>
              <a:rPr lang="en-US" dirty="0" smtClean="0"/>
              <a:t>(F) </a:t>
            </a:r>
            <a:r>
              <a:rPr lang="en-US" dirty="0" smtClean="0"/>
              <a:t>Known work in </a:t>
            </a:r>
            <a:r>
              <a:rPr lang="en-US" dirty="0" smtClean="0">
                <a:solidFill>
                  <a:srgbClr val="FFFF00"/>
                </a:solidFill>
              </a:rPr>
              <a:t>one field of endeavor </a:t>
            </a:r>
            <a:r>
              <a:rPr lang="en-US" dirty="0" smtClean="0"/>
              <a:t>may prompt variations of it for use in either the same field or a different one based </a:t>
            </a:r>
            <a:r>
              <a:rPr lang="en-US" dirty="0" smtClean="0">
                <a:solidFill>
                  <a:srgbClr val="FFFF00"/>
                </a:solidFill>
              </a:rPr>
              <a:t>on design incentives or other market forces</a:t>
            </a:r>
            <a:r>
              <a:rPr lang="en-US" dirty="0" smtClean="0"/>
              <a:t> if the variations are predictable to one of ordinary skill in the art; </a:t>
            </a:r>
          </a:p>
        </p:txBody>
      </p:sp>
      <p:sp>
        <p:nvSpPr>
          <p:cNvPr id="15" name="Rectangle 14"/>
          <p:cNvSpPr/>
          <p:nvPr/>
        </p:nvSpPr>
        <p:spPr>
          <a:xfrm>
            <a:off x="1981200" y="32004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70000" lnSpcReduction="20000"/>
          </a:bodyPr>
          <a:lstStyle/>
          <a:p>
            <a:r>
              <a:rPr lang="en-US" dirty="0" smtClean="0"/>
              <a:t>(F) </a:t>
            </a:r>
            <a:r>
              <a:rPr lang="en-US" dirty="0" smtClean="0"/>
              <a:t>Known work in </a:t>
            </a:r>
            <a:r>
              <a:rPr lang="en-US" dirty="0" smtClean="0">
                <a:solidFill>
                  <a:srgbClr val="FFFF00"/>
                </a:solidFill>
              </a:rPr>
              <a:t>one field of endeavor </a:t>
            </a:r>
            <a:r>
              <a:rPr lang="en-US" dirty="0" smtClean="0"/>
              <a:t>may prompt variations of it for use in either the same field or a different one based </a:t>
            </a:r>
            <a:r>
              <a:rPr lang="en-US" dirty="0" smtClean="0">
                <a:solidFill>
                  <a:srgbClr val="FFFF00"/>
                </a:solidFill>
              </a:rPr>
              <a:t>on design incentives or other market forces</a:t>
            </a:r>
            <a:r>
              <a:rPr lang="en-US" dirty="0" smtClean="0"/>
              <a:t> if the variations are predictable to one of ordinary skill in the art; </a:t>
            </a:r>
          </a:p>
        </p:txBody>
      </p:sp>
      <p:sp>
        <p:nvSpPr>
          <p:cNvPr id="11" name="Oval 10"/>
          <p:cNvSpPr/>
          <p:nvPr/>
        </p:nvSpPr>
        <p:spPr>
          <a:xfrm>
            <a:off x="7239000" y="3000375"/>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5200" y="42672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4343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971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31242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32004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200" y="35814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70000" lnSpcReduction="20000"/>
          </a:bodyPr>
          <a:lstStyle/>
          <a:p>
            <a:r>
              <a:rPr lang="en-US" dirty="0" smtClean="0"/>
              <a:t>(F) </a:t>
            </a:r>
            <a:r>
              <a:rPr lang="en-US" dirty="0" smtClean="0"/>
              <a:t>Known work in </a:t>
            </a:r>
            <a:r>
              <a:rPr lang="en-US" dirty="0" smtClean="0">
                <a:solidFill>
                  <a:srgbClr val="FFFF00"/>
                </a:solidFill>
              </a:rPr>
              <a:t>one field of endeavor </a:t>
            </a:r>
            <a:r>
              <a:rPr lang="en-US" dirty="0" smtClean="0"/>
              <a:t>may prompt variations of it for use in either the same field or a different one based </a:t>
            </a:r>
            <a:r>
              <a:rPr lang="en-US" dirty="0" smtClean="0">
                <a:solidFill>
                  <a:srgbClr val="FFFF00"/>
                </a:solidFill>
              </a:rPr>
              <a:t>on design incentives or other market forces</a:t>
            </a:r>
            <a:r>
              <a:rPr lang="en-US" dirty="0" smtClean="0"/>
              <a:t> if the variations are predictable to one of ordinary skill in the art; </a:t>
            </a:r>
          </a:p>
        </p:txBody>
      </p:sp>
      <p:sp>
        <p:nvSpPr>
          <p:cNvPr id="9" name="Rounded Rectangle 8"/>
          <p:cNvSpPr/>
          <p:nvPr/>
        </p:nvSpPr>
        <p:spPr>
          <a:xfrm>
            <a:off x="3429000" y="5181600"/>
            <a:ext cx="1981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9000" y="3000375"/>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5200" y="42672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4343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971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31242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32004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200" y="35814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Tests for Obviousness</a:t>
            </a:r>
            <a:br>
              <a:rPr lang="en-US" dirty="0" smtClean="0"/>
            </a:br>
            <a:r>
              <a:rPr lang="en-US" i="1" dirty="0" smtClean="0"/>
              <a:t>KSR </a:t>
            </a:r>
            <a:r>
              <a:rPr lang="en-US" i="1" dirty="0" smtClean="0"/>
              <a:t>v. Teleflex</a:t>
            </a:r>
            <a:r>
              <a:rPr lang="en-US" dirty="0" smtClean="0"/>
              <a:t>, 550 U.S. 398 (2007)</a:t>
            </a:r>
          </a:p>
        </p:txBody>
      </p:sp>
      <p:sp>
        <p:nvSpPr>
          <p:cNvPr id="3" name="Content Placeholder 2"/>
          <p:cNvSpPr>
            <a:spLocks noGrp="1"/>
          </p:cNvSpPr>
          <p:nvPr>
            <p:ph idx="1"/>
          </p:nvPr>
        </p:nvSpPr>
        <p:spPr>
          <a:xfrm>
            <a:off x="457200" y="1600200"/>
            <a:ext cx="8229600" cy="1371600"/>
          </a:xfrm>
        </p:spPr>
        <p:txBody>
          <a:bodyPr>
            <a:normAutofit fontScale="77500" lnSpcReduction="20000"/>
          </a:bodyPr>
          <a:lstStyle/>
          <a:p>
            <a:r>
              <a:rPr lang="en-US" dirty="0" smtClean="0"/>
              <a:t>(G) Some </a:t>
            </a:r>
            <a:r>
              <a:rPr lang="en-US" dirty="0" smtClean="0">
                <a:solidFill>
                  <a:srgbClr val="FFFF00"/>
                </a:solidFill>
              </a:rPr>
              <a:t>teaching, suggestion, or motivation</a:t>
            </a:r>
            <a:r>
              <a:rPr lang="en-US" dirty="0" smtClean="0"/>
              <a:t> in the prior art that would have led one of ordinary skill to modify the prior art reference or to </a:t>
            </a:r>
            <a:r>
              <a:rPr lang="en-US" dirty="0" smtClean="0">
                <a:solidFill>
                  <a:srgbClr val="FFFF00"/>
                </a:solidFill>
              </a:rPr>
              <a:t>combine prior art reference </a:t>
            </a:r>
            <a:r>
              <a:rPr lang="en-US" dirty="0" smtClean="0"/>
              <a:t>teachings to arrive at the claimed invention.</a:t>
            </a:r>
            <a:endParaRPr lang="en-US" dirty="0" smtClean="0"/>
          </a:p>
        </p:txBody>
      </p:sp>
      <p:sp>
        <p:nvSpPr>
          <p:cNvPr id="9" name="Rounded Rectangle 8"/>
          <p:cNvSpPr/>
          <p:nvPr/>
        </p:nvSpPr>
        <p:spPr>
          <a:xfrm>
            <a:off x="3429000" y="5181600"/>
            <a:ext cx="1981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9000" y="3000375"/>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5200" y="42672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43434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971800"/>
            <a:ext cx="3048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31242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32004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200" y="3581400"/>
            <a:ext cx="638316" cy="646331"/>
          </a:xfrm>
          <a:prstGeom prst="rect">
            <a:avLst/>
          </a:prstGeom>
          <a:noFill/>
        </p:spPr>
        <p:txBody>
          <a:bodyPr wrap="none" rtlCol="0">
            <a:spAutoFit/>
          </a:bodyPr>
          <a:lstStyle/>
          <a:p>
            <a:r>
              <a:rPr lang="en-US" dirty="0" smtClean="0"/>
              <a:t>Prior</a:t>
            </a:r>
          </a:p>
          <a:p>
            <a:r>
              <a:rPr lang="en-US" dirty="0" smtClean="0"/>
              <a:t>Art:</a:t>
            </a:r>
            <a:endParaRPr lang="en-US" dirty="0"/>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Strategy</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The patent strategy follows the business strategy.  </a:t>
            </a:r>
          </a:p>
        </p:txBody>
      </p:sp>
      <p:sp>
        <p:nvSpPr>
          <p:cNvPr id="11" name="TextBox 10"/>
          <p:cNvSpPr txBox="1"/>
          <p:nvPr/>
        </p:nvSpPr>
        <p:spPr>
          <a:xfrm>
            <a:off x="3200400" y="2743200"/>
            <a:ext cx="242906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Invention finished</a:t>
            </a:r>
            <a:endParaRPr lang="en-US" sz="2400" dirty="0"/>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Strategy</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The patent strategy follows the business strategy.  </a:t>
            </a: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Strategy</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The patent strategy follows the business strategy.  </a:t>
            </a:r>
          </a:p>
        </p:txBody>
      </p:sp>
      <p:sp>
        <p:nvSpPr>
          <p:cNvPr id="4" name="TextBox 3"/>
          <p:cNvSpPr txBox="1"/>
          <p:nvPr/>
        </p:nvSpPr>
        <p:spPr>
          <a:xfrm>
            <a:off x="1219200" y="5410200"/>
            <a:ext cx="2177391"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Ultimate Design</a:t>
            </a:r>
            <a:endParaRPr lang="en-US" sz="2400" dirty="0"/>
          </a:p>
        </p:txBody>
      </p:sp>
      <p:sp>
        <p:nvSpPr>
          <p:cNvPr id="5" name="TextBox 4"/>
          <p:cNvSpPr txBox="1"/>
          <p:nvPr/>
        </p:nvSpPr>
        <p:spPr>
          <a:xfrm>
            <a:off x="1447800" y="3886200"/>
            <a:ext cx="2396297"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Product Life Cycle</a:t>
            </a:r>
            <a:endParaRPr lang="en-US" sz="2400" dirty="0"/>
          </a:p>
        </p:txBody>
      </p:sp>
      <p:sp>
        <p:nvSpPr>
          <p:cNvPr id="8" name="TextBox 7"/>
          <p:cNvSpPr txBox="1"/>
          <p:nvPr/>
        </p:nvSpPr>
        <p:spPr>
          <a:xfrm>
            <a:off x="7239000" y="4953000"/>
            <a:ext cx="173669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Exit Strategy</a:t>
            </a:r>
            <a:endParaRPr lang="en-US" sz="2400" dirty="0"/>
          </a:p>
        </p:txBody>
      </p:sp>
      <p:sp>
        <p:nvSpPr>
          <p:cNvPr id="9" name="TextBox 8"/>
          <p:cNvSpPr txBox="1"/>
          <p:nvPr/>
        </p:nvSpPr>
        <p:spPr>
          <a:xfrm>
            <a:off x="4419600" y="4800600"/>
            <a:ext cx="132760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Licensing</a:t>
            </a:r>
            <a:endParaRPr lang="en-US" sz="2400" dirty="0"/>
          </a:p>
        </p:txBody>
      </p:sp>
      <p:sp>
        <p:nvSpPr>
          <p:cNvPr id="10" name="TextBox 9"/>
          <p:cNvSpPr txBox="1"/>
          <p:nvPr/>
        </p:nvSpPr>
        <p:spPr>
          <a:xfrm>
            <a:off x="7162800" y="2895600"/>
            <a:ext cx="1463478"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Marketing</a:t>
            </a:r>
            <a:endParaRPr lang="en-US" sz="2400" dirty="0"/>
          </a:p>
        </p:txBody>
      </p:sp>
      <p:sp>
        <p:nvSpPr>
          <p:cNvPr id="11" name="TextBox 10"/>
          <p:cNvSpPr txBox="1"/>
          <p:nvPr/>
        </p:nvSpPr>
        <p:spPr>
          <a:xfrm>
            <a:off x="3200400" y="2743200"/>
            <a:ext cx="2429063"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Invention finished</a:t>
            </a:r>
            <a:endParaRPr lang="en-US" sz="2400" dirty="0"/>
          </a:p>
        </p:txBody>
      </p:sp>
      <p:sp>
        <p:nvSpPr>
          <p:cNvPr id="12" name="TextBox 11"/>
          <p:cNvSpPr txBox="1"/>
          <p:nvPr/>
        </p:nvSpPr>
        <p:spPr>
          <a:xfrm>
            <a:off x="5943600" y="3962400"/>
            <a:ext cx="2428614"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Human Resources</a:t>
            </a:r>
            <a:endParaRPr lang="en-US" sz="2400" dirty="0"/>
          </a:p>
        </p:txBody>
      </p:sp>
      <p:sp>
        <p:nvSpPr>
          <p:cNvPr id="13" name="TextBox 12"/>
          <p:cNvSpPr txBox="1"/>
          <p:nvPr/>
        </p:nvSpPr>
        <p:spPr>
          <a:xfrm>
            <a:off x="4648200" y="5791200"/>
            <a:ext cx="1650132" cy="461665"/>
          </a:xfrm>
          <a:prstGeom prst="rect">
            <a:avLst/>
          </a:prstGeom>
          <a:solidFill>
            <a:srgbClr val="7030A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dirty="0" smtClean="0"/>
              <a:t>Price points</a:t>
            </a:r>
            <a:endParaRPr lang="en-US" sz="2400" dirty="0"/>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Working with Lawyers</a:t>
            </a:r>
            <a:endParaRPr lang="en-US" dirty="0" smtClean="0"/>
          </a:p>
        </p:txBody>
      </p:sp>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Lawyers Found?</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15491</TotalTime>
  <Words>7222</Words>
  <Application>Microsoft Office PowerPoint</Application>
  <PresentationFormat>On-screen Show (4:3)</PresentationFormat>
  <Paragraphs>2233</Paragraphs>
  <Slides>394</Slides>
  <Notes>7</Notes>
  <HiddenSlides>0</HiddenSlides>
  <MMClips>0</MMClips>
  <ScaleCrop>false</ScaleCrop>
  <HeadingPairs>
    <vt:vector size="4" baseType="variant">
      <vt:variant>
        <vt:lpstr>Theme</vt:lpstr>
      </vt:variant>
      <vt:variant>
        <vt:i4>1</vt:i4>
      </vt:variant>
      <vt:variant>
        <vt:lpstr>Slide Titles</vt:lpstr>
      </vt:variant>
      <vt:variant>
        <vt:i4>394</vt:i4>
      </vt:variant>
    </vt:vector>
  </HeadingPairs>
  <TitlesOfParts>
    <vt:vector size="395" baseType="lpstr">
      <vt:lpstr>Office Theme</vt:lpstr>
      <vt:lpstr> Patent Law for Technical &amp; Business Professionals: Beyond the Basics </vt:lpstr>
      <vt:lpstr>Previous Presentations</vt:lpstr>
      <vt:lpstr>Outline</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Patent Laws and Court Decisions</vt:lpstr>
      <vt:lpstr>Courts  System in the US State Courts</vt:lpstr>
      <vt:lpstr>Federal Courts</vt:lpstr>
      <vt:lpstr>Slide 18</vt:lpstr>
      <vt:lpstr>Federal Courts</vt:lpstr>
      <vt:lpstr>Federal Courts</vt:lpstr>
      <vt:lpstr>US Court of Appeals for the Federal Circuit</vt:lpstr>
      <vt:lpstr>Requirements to Obtain a Patent</vt:lpstr>
      <vt:lpstr>Requirements to Obtain a Patent</vt:lpstr>
      <vt:lpstr>Requirements to Obtain a Patent</vt:lpstr>
      <vt:lpstr>Requirements to Obtain a Patent</vt:lpstr>
      <vt:lpstr>Requirements to Obtain a Patent</vt:lpstr>
      <vt:lpstr>Cases relating to § 101</vt:lpstr>
      <vt:lpstr>101 Patent Cases</vt:lpstr>
      <vt:lpstr>101 Patent Cases</vt:lpstr>
      <vt:lpstr>101 Patent Cases</vt:lpstr>
      <vt:lpstr>101 Patent Cases</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102 Cases</vt:lpstr>
      <vt:lpstr>Requirements to Obtain a Patent</vt:lpstr>
      <vt:lpstr>Requirements to Obtain a Patent</vt:lpstr>
      <vt:lpstr>Requirements to Obtain a Patent</vt:lpstr>
      <vt:lpstr>Requirements to Obtain a Patent</vt:lpstr>
      <vt:lpstr>Requirements to Obtain a Patent</vt:lpstr>
      <vt:lpstr>Requirements to Obtain a Patent</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Tests for Obviousness KSR v. Teleflex, 550 U.S. 398 (2007)</vt:lpstr>
      <vt:lpstr>Patent Strategy</vt:lpstr>
      <vt:lpstr>Patent Strategy</vt:lpstr>
      <vt:lpstr>Patent Strategy</vt:lpstr>
      <vt:lpstr>Working with Lawyers</vt:lpstr>
      <vt:lpstr>Where are Lawyers Found?</vt:lpstr>
      <vt:lpstr>Where are Lawyers Found?</vt:lpstr>
      <vt:lpstr>Where are Lawyers Found?</vt:lpstr>
      <vt:lpstr>Where are Lawyers Found?</vt:lpstr>
      <vt:lpstr>Where are Lawyers Found?</vt:lpstr>
      <vt:lpstr>Where are Lawyers Found?</vt:lpstr>
      <vt:lpstr>Where are Lawyers Found?</vt:lpstr>
      <vt:lpstr>Where are Lawyers Found?</vt:lpstr>
      <vt:lpstr>Law Firm Organization</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Law Firm Organization: A Simple Business Model</vt:lpstr>
      <vt:lpstr>Slide 132</vt:lpstr>
      <vt:lpstr>Slide 133</vt:lpstr>
      <vt:lpstr>How Much to Get a U.S. Patent?</vt:lpstr>
      <vt:lpstr>How Much to Get a U.S. Patent?</vt:lpstr>
      <vt:lpstr>How Much to Get a U.S. Patent?</vt:lpstr>
      <vt:lpstr>How Much to Get a U.S. Patent?</vt:lpstr>
      <vt:lpstr>How Much to Get a U.S. Patent?</vt:lpstr>
      <vt:lpstr>How Much to Get a U.S. Patent?</vt:lpstr>
      <vt:lpstr>How Much to Get a U.S. Patent?</vt:lpstr>
      <vt:lpstr>How Much to Get a U.S. Patent?</vt:lpstr>
      <vt:lpstr>Slide 142</vt:lpstr>
      <vt:lpstr>Why so much?</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Slide 168</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Why so much to get a patent?</vt:lpstr>
      <vt:lpstr>How Can We Get a Patent Cheaper?</vt:lpstr>
      <vt:lpstr>How Can We Get a Patent Cheaper?</vt:lpstr>
      <vt:lpstr>How Can We Get a Patent Cheaper?</vt:lpstr>
      <vt:lpstr>How Can We Get a Patent Cheaper?</vt:lpstr>
      <vt:lpstr>How Can We Get a Patent Cheaper?</vt:lpstr>
      <vt:lpstr>How Can We Get a Patent Cheaper?</vt:lpstr>
      <vt:lpstr>How Can We Get a Patent Cheaper?</vt:lpstr>
      <vt:lpstr>How Can We Get a Patent Cheaper?</vt:lpstr>
      <vt:lpstr>How Can We Get a Patent Cheaper?</vt:lpstr>
      <vt:lpstr>How Can We Get a Patent Cheaper?</vt:lpstr>
      <vt:lpstr>How Can We Get a Patent Cheaper?</vt:lpstr>
      <vt:lpstr>Slide 196</vt:lpstr>
      <vt:lpstr>Outline of this Presentation</vt:lpstr>
      <vt:lpstr>Part 1</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Types of Law</vt:lpstr>
      <vt:lpstr>Slide 227</vt:lpstr>
      <vt:lpstr>Tip 1</vt:lpstr>
      <vt:lpstr>Tip 1</vt:lpstr>
      <vt:lpstr>Tip 1</vt:lpstr>
      <vt:lpstr>Tip 1</vt:lpstr>
      <vt:lpstr>Tip 2</vt:lpstr>
      <vt:lpstr>Tip 2</vt:lpstr>
      <vt:lpstr>Tip 2</vt:lpstr>
      <vt:lpstr>Tip 3</vt:lpstr>
      <vt:lpstr>Tip 3</vt:lpstr>
      <vt:lpstr>Tip 3</vt:lpstr>
      <vt:lpstr>Tip 3</vt:lpstr>
      <vt:lpstr>Tip 3</vt:lpstr>
      <vt:lpstr>Tip 4</vt:lpstr>
      <vt:lpstr>Tip 4</vt:lpstr>
      <vt:lpstr>Tip 4</vt:lpstr>
      <vt:lpstr>Tip 4</vt:lpstr>
      <vt:lpstr>Tip 4</vt:lpstr>
      <vt:lpstr>Tip 4</vt:lpstr>
      <vt:lpstr>Tip 4</vt:lpstr>
      <vt:lpstr>Tip 4</vt:lpstr>
      <vt:lpstr>Tip 4</vt:lpstr>
      <vt:lpstr>Tip 4</vt:lpstr>
      <vt:lpstr>Tip 4</vt:lpstr>
      <vt:lpstr>Tip 4</vt:lpstr>
      <vt:lpstr>Tip 4</vt:lpstr>
      <vt:lpstr>Tip 4</vt:lpstr>
      <vt:lpstr>Slide 254</vt:lpstr>
      <vt:lpstr>Part 3</vt:lpstr>
      <vt:lpstr>Part 3</vt:lpstr>
      <vt:lpstr>Two Types of Patent Law</vt:lpstr>
      <vt:lpstr>Two Types of Patent Law</vt:lpstr>
      <vt:lpstr>Two Types of Patent Law</vt:lpstr>
      <vt:lpstr>Two Types of Patent Law</vt:lpstr>
      <vt:lpstr>Two Types of Patent Law</vt:lpstr>
      <vt:lpstr>Two Types of Patent Law</vt:lpstr>
      <vt:lpstr>Slide 263</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Process of Getting a Patent</vt:lpstr>
      <vt:lpstr>Where is the Money in Patents</vt:lpstr>
      <vt:lpstr>Where is the Money in Patents</vt:lpstr>
      <vt:lpstr>Where is the Money in Patents</vt:lpstr>
      <vt:lpstr>How Can a Scientist/Engineer Help with Patent Application Preparation</vt:lpstr>
      <vt:lpstr>How Can a Scientist/Engineer Help in Patent Application Prosecution</vt:lpstr>
      <vt:lpstr>How Can a Scientist/Engineer Help  with a Patentability Opinion</vt:lpstr>
      <vt:lpstr>How Can a Scientist/Engineer Help  with a Freedom to Operate Opinion</vt:lpstr>
      <vt:lpstr>Slide 296</vt:lpstr>
      <vt:lpstr>Slide 297</vt:lpstr>
      <vt:lpstr>Part 4</vt:lpstr>
      <vt:lpstr>Summary of Patent Litigations</vt:lpstr>
      <vt:lpstr>How an Expert Can Help  with an Infringement Defense</vt:lpstr>
      <vt:lpstr>How an Expert Can Help  with an Invalidity Defense</vt:lpstr>
      <vt:lpstr>Slide 302</vt:lpstr>
      <vt:lpstr>Part 5</vt:lpstr>
      <vt:lpstr>How an Expert Can  Further Help with Litigation</vt:lpstr>
      <vt:lpstr>Expert Opinion</vt:lpstr>
      <vt:lpstr>How do Lawyers Find and Select Expert Witness?</vt:lpstr>
      <vt:lpstr>How do Lawyers Select  An Expert Witness</vt:lpstr>
      <vt:lpstr>How do Lawyers Select  An Expert Witness</vt:lpstr>
      <vt:lpstr>How Expert Witness’  Traits Are Ranked</vt:lpstr>
      <vt:lpstr>Required Expert Witness Traits</vt:lpstr>
      <vt:lpstr>Expert Witness Credibility</vt:lpstr>
      <vt:lpstr>Communication Skills</vt:lpstr>
      <vt:lpstr>Qualification of Expert Witness through Voir Dire </vt:lpstr>
      <vt:lpstr>Slide 314</vt:lpstr>
      <vt:lpstr>Peter D. Mlynek, Ph.D., MBA, Esq.</vt:lpstr>
      <vt:lpstr>Witness: Lay or Expert</vt:lpstr>
      <vt:lpstr>Testimony by Expert Witness</vt:lpstr>
      <vt:lpstr>Types of Law</vt:lpstr>
      <vt:lpstr>Slide 319</vt:lpstr>
      <vt:lpstr>Slide 320</vt:lpstr>
      <vt:lpstr>Slide 321</vt:lpstr>
      <vt:lpstr>Slide 322</vt:lpstr>
      <vt:lpstr>Slide 323</vt:lpstr>
      <vt:lpstr>Slide 324</vt:lpstr>
      <vt:lpstr>Slide 325</vt:lpstr>
      <vt:lpstr>Slide 326</vt:lpstr>
      <vt:lpstr>Slide 327</vt:lpstr>
      <vt:lpstr>Work Protected</vt:lpstr>
      <vt:lpstr>Work Protected</vt:lpstr>
      <vt:lpstr>Work Protected</vt:lpstr>
      <vt:lpstr>Work Protected</vt:lpstr>
      <vt:lpstr>Work Protected</vt:lpstr>
      <vt:lpstr>Slide 333</vt:lpstr>
      <vt:lpstr>Cost to get protection</vt:lpstr>
      <vt:lpstr>Cost to get protection</vt:lpstr>
      <vt:lpstr>Cost to get protection</vt:lpstr>
      <vt:lpstr>Cost to get protection</vt:lpstr>
      <vt:lpstr>Cost to get protection</vt:lpstr>
      <vt:lpstr>Slide 339</vt:lpstr>
      <vt:lpstr>Slide 340</vt:lpstr>
      <vt:lpstr>Slide 341</vt:lpstr>
      <vt:lpstr>Slide 342</vt:lpstr>
      <vt:lpstr>Slide 343</vt:lpstr>
      <vt:lpstr>Slide 344</vt:lpstr>
      <vt:lpstr>Slide 345</vt:lpstr>
      <vt:lpstr>Slide 346</vt:lpstr>
      <vt:lpstr>Slide 347</vt:lpstr>
      <vt:lpstr>Slide 348</vt:lpstr>
      <vt:lpstr>Slide 349</vt:lpstr>
      <vt:lpstr>What is a Patent?</vt:lpstr>
      <vt:lpstr>What is a Patent?</vt:lpstr>
      <vt:lpstr>What is a Patent?</vt:lpstr>
      <vt:lpstr>What is a Patent?</vt:lpstr>
      <vt:lpstr>What is a Patent?</vt:lpstr>
      <vt:lpstr>What is a Patent?</vt:lpstr>
      <vt:lpstr>What is a Patent?</vt:lpstr>
      <vt:lpstr>What is a Patent?</vt:lpstr>
      <vt:lpstr>What is a Patent?</vt:lpstr>
      <vt:lpstr>Slide 359</vt:lpstr>
      <vt:lpstr>Exclusive Right to…</vt:lpstr>
      <vt:lpstr>Exclusive Right to…</vt:lpstr>
      <vt:lpstr>Exclusive Right to…</vt:lpstr>
      <vt:lpstr>Exclusive Right to…</vt:lpstr>
      <vt:lpstr>Exclusive Right to…</vt:lpstr>
      <vt:lpstr>Exclusive Right to…</vt:lpstr>
      <vt:lpstr>Exclusive Right to…</vt:lpstr>
      <vt:lpstr>Exclusive Right to…</vt:lpstr>
      <vt:lpstr>Exclusive Right to…</vt:lpstr>
      <vt:lpstr>Exclusive Right to…</vt:lpstr>
      <vt:lpstr>Exclusive Right to…</vt:lpstr>
      <vt:lpstr>Exclusive Right to…</vt:lpstr>
      <vt:lpstr>Exclusive Right to…</vt:lpstr>
      <vt:lpstr>Exclusive Right to…</vt:lpstr>
      <vt:lpstr>Slide 374</vt:lpstr>
      <vt:lpstr>What is a Patent?</vt:lpstr>
      <vt:lpstr>What is a Patent?</vt:lpstr>
      <vt:lpstr>What is a Patent?</vt:lpstr>
      <vt:lpstr>What is a Patent?</vt:lpstr>
      <vt:lpstr>What is a Patent?</vt:lpstr>
      <vt:lpstr>What is a Patent?</vt:lpstr>
      <vt:lpstr>Slide 381</vt:lpstr>
      <vt:lpstr>How Much to Get a U.S. Patent?</vt:lpstr>
      <vt:lpstr>How Much to Get a U.S. Patent?</vt:lpstr>
      <vt:lpstr>How Much to Get a U.S. Patent?</vt:lpstr>
      <vt:lpstr>How Much to Get a U.S. Patent?</vt:lpstr>
      <vt:lpstr>How Much to Get a U.S. Patent?</vt:lpstr>
      <vt:lpstr>How Much to Get a U.S. Patent?</vt:lpstr>
      <vt:lpstr>How Much to Get a U.S. Patent?</vt:lpstr>
      <vt:lpstr>How Much to Get a U.S. Patent?</vt:lpstr>
      <vt:lpstr>Slide 390</vt:lpstr>
      <vt:lpstr>Why so much?</vt:lpstr>
      <vt:lpstr>Law Firm Organization</vt:lpstr>
      <vt:lpstr>Tests for Obviousness KSR v. Teleflex, 550 U.S. 398 (2007)</vt:lpstr>
      <vt:lpstr>Requirements to Obtain a Patent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Basics</dc:title>
  <dc:creator>Peter D. Mlynek</dc:creator>
  <cp:lastModifiedBy>peter</cp:lastModifiedBy>
  <cp:revision>1054</cp:revision>
  <dcterms:created xsi:type="dcterms:W3CDTF">2012-01-24T18:51:19Z</dcterms:created>
  <dcterms:modified xsi:type="dcterms:W3CDTF">2019-05-15T20:12:11Z</dcterms:modified>
</cp:coreProperties>
</file>