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97" r:id="rId2"/>
    <p:sldId id="303" r:id="rId3"/>
    <p:sldId id="300" r:id="rId4"/>
    <p:sldId id="301" r:id="rId5"/>
    <p:sldId id="305" r:id="rId6"/>
    <p:sldId id="312" r:id="rId7"/>
    <p:sldId id="318" r:id="rId8"/>
    <p:sldId id="317" r:id="rId9"/>
    <p:sldId id="311" r:id="rId10"/>
    <p:sldId id="304" r:id="rId11"/>
    <p:sldId id="306" r:id="rId12"/>
    <p:sldId id="307" r:id="rId13"/>
    <p:sldId id="313" r:id="rId14"/>
    <p:sldId id="302" r:id="rId15"/>
    <p:sldId id="314" r:id="rId16"/>
    <p:sldId id="308" r:id="rId17"/>
    <p:sldId id="309" r:id="rId18"/>
    <p:sldId id="310" r:id="rId19"/>
    <p:sldId id="322" r:id="rId20"/>
    <p:sldId id="337" r:id="rId21"/>
    <p:sldId id="323" r:id="rId22"/>
    <p:sldId id="319" r:id="rId23"/>
    <p:sldId id="338" r:id="rId24"/>
    <p:sldId id="335" r:id="rId25"/>
    <p:sldId id="336" r:id="rId26"/>
    <p:sldId id="327" r:id="rId27"/>
    <p:sldId id="321" r:id="rId28"/>
    <p:sldId id="325" r:id="rId29"/>
    <p:sldId id="348" r:id="rId30"/>
    <p:sldId id="349" r:id="rId31"/>
    <p:sldId id="350" r:id="rId32"/>
    <p:sldId id="326" r:id="rId33"/>
    <p:sldId id="328" r:id="rId34"/>
    <p:sldId id="341" r:id="rId35"/>
    <p:sldId id="324" r:id="rId36"/>
    <p:sldId id="339" r:id="rId37"/>
    <p:sldId id="329" r:id="rId38"/>
    <p:sldId id="330" r:id="rId39"/>
    <p:sldId id="340" r:id="rId40"/>
    <p:sldId id="332" r:id="rId41"/>
    <p:sldId id="333" r:id="rId42"/>
    <p:sldId id="344" r:id="rId43"/>
    <p:sldId id="345" r:id="rId44"/>
    <p:sldId id="346" r:id="rId45"/>
    <p:sldId id="347" r:id="rId46"/>
    <p:sldId id="320" r:id="rId47"/>
    <p:sldId id="334"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71" autoAdjust="0"/>
  </p:normalViewPr>
  <p:slideViewPr>
    <p:cSldViewPr>
      <p:cViewPr varScale="1">
        <p:scale>
          <a:sx n="64" d="100"/>
          <a:sy n="64" d="100"/>
        </p:scale>
        <p:origin x="684" y="48"/>
      </p:cViewPr>
      <p:guideLst>
        <p:guide orient="horz" pos="2160"/>
        <p:guide pos="2880"/>
      </p:guideLst>
    </p:cSldViewPr>
  </p:slideViewPr>
  <p:outlineViewPr>
    <p:cViewPr>
      <p:scale>
        <a:sx n="33" d="100"/>
        <a:sy n="33" d="100"/>
      </p:scale>
      <p:origin x="54" y="303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4F3C5E9-0E43-4E71-9E2C-6403EAA9D187}" type="datetimeFigureOut">
              <a:rPr lang="en-US"/>
              <a:pPr>
                <a:defRPr/>
              </a:pPr>
              <a:t>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0BE8222-8642-45AE-AAEA-8459A40C144E}" type="slidenum">
              <a:rPr lang="en-US"/>
              <a:pPr>
                <a:defRPr/>
              </a:pPr>
              <a:t>‹#›</a:t>
            </a:fld>
            <a:endParaRPr lang="en-US"/>
          </a:p>
        </p:txBody>
      </p:sp>
    </p:spTree>
    <p:extLst>
      <p:ext uri="{BB962C8B-B14F-4D97-AF65-F5344CB8AC3E}">
        <p14:creationId xmlns:p14="http://schemas.microsoft.com/office/powerpoint/2010/main" val="32048488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pubs.acs.org/doi/abs/10.1021/acssensors.7b00051"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dirty="0">
                <a:solidFill>
                  <a:srgbClr val="000000"/>
                </a:solidFill>
                <a:effectLst/>
                <a:latin typeface="Arial" panose="020B0604020202020204" pitchFamily="34" charset="0"/>
                <a:hlinkClick r:id="rId3"/>
              </a:rPr>
              <a:t>Wearable Flexible and Stretchable Glove Biosensor for On-Site Detection of Organophosphorus Chemical Threats</a:t>
            </a:r>
            <a:endParaRPr lang="en-US" dirty="0"/>
          </a:p>
        </p:txBody>
      </p:sp>
      <p:sp>
        <p:nvSpPr>
          <p:cNvPr id="4" name="Slide Number Placeholder 3"/>
          <p:cNvSpPr>
            <a:spLocks noGrp="1"/>
          </p:cNvSpPr>
          <p:nvPr>
            <p:ph type="sldNum" sz="quarter" idx="10"/>
          </p:nvPr>
        </p:nvSpPr>
        <p:spPr/>
        <p:txBody>
          <a:bodyPr/>
          <a:lstStyle/>
          <a:p>
            <a:pPr>
              <a:defRPr/>
            </a:pPr>
            <a:fld id="{F0BE8222-8642-45AE-AAEA-8459A40C144E}" type="slidenum">
              <a:rPr lang="en-US" smtClean="0"/>
              <a:pPr>
                <a:defRPr/>
              </a:pPr>
              <a:t>28</a:t>
            </a:fld>
            <a:endParaRPr lang="en-US"/>
          </a:p>
        </p:txBody>
      </p:sp>
    </p:spTree>
    <p:extLst>
      <p:ext uri="{BB962C8B-B14F-4D97-AF65-F5344CB8AC3E}">
        <p14:creationId xmlns:p14="http://schemas.microsoft.com/office/powerpoint/2010/main" val="1342787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BE8222-8642-45AE-AAEA-8459A40C144E}" type="slidenum">
              <a:rPr lang="en-US" smtClean="0"/>
              <a:pPr>
                <a:defRPr/>
              </a:pPr>
              <a:t>29</a:t>
            </a:fld>
            <a:endParaRPr lang="en-US" dirty="0"/>
          </a:p>
        </p:txBody>
      </p:sp>
    </p:spTree>
    <p:extLst>
      <p:ext uri="{BB962C8B-B14F-4D97-AF65-F5344CB8AC3E}">
        <p14:creationId xmlns:p14="http://schemas.microsoft.com/office/powerpoint/2010/main" val="3492267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BE8222-8642-45AE-AAEA-8459A40C144E}" type="slidenum">
              <a:rPr lang="en-US" smtClean="0"/>
              <a:pPr>
                <a:defRPr/>
              </a:pPr>
              <a:t>30</a:t>
            </a:fld>
            <a:endParaRPr lang="en-US"/>
          </a:p>
        </p:txBody>
      </p:sp>
    </p:spTree>
    <p:extLst>
      <p:ext uri="{BB962C8B-B14F-4D97-AF65-F5344CB8AC3E}">
        <p14:creationId xmlns:p14="http://schemas.microsoft.com/office/powerpoint/2010/main" val="737925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BE8222-8642-45AE-AAEA-8459A40C144E}" type="slidenum">
              <a:rPr lang="en-US" smtClean="0"/>
              <a:pPr>
                <a:defRPr/>
              </a:pPr>
              <a:t>31</a:t>
            </a:fld>
            <a:endParaRPr lang="en-US"/>
          </a:p>
        </p:txBody>
      </p:sp>
    </p:spTree>
    <p:extLst>
      <p:ext uri="{BB962C8B-B14F-4D97-AF65-F5344CB8AC3E}">
        <p14:creationId xmlns:p14="http://schemas.microsoft.com/office/powerpoint/2010/main" val="1817596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BE8222-8642-45AE-AAEA-8459A40C144E}" type="slidenum">
              <a:rPr lang="en-US" smtClean="0"/>
              <a:pPr>
                <a:defRPr/>
              </a:pPr>
              <a:t>33</a:t>
            </a:fld>
            <a:endParaRPr lang="en-US"/>
          </a:p>
        </p:txBody>
      </p:sp>
    </p:spTree>
    <p:extLst>
      <p:ext uri="{BB962C8B-B14F-4D97-AF65-F5344CB8AC3E}">
        <p14:creationId xmlns:p14="http://schemas.microsoft.com/office/powerpoint/2010/main" val="3018929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BE8222-8642-45AE-AAEA-8459A40C144E}" type="slidenum">
              <a:rPr lang="en-US" smtClean="0"/>
              <a:pPr>
                <a:defRPr/>
              </a:pPr>
              <a:t>42</a:t>
            </a:fld>
            <a:endParaRPr lang="en-US"/>
          </a:p>
        </p:txBody>
      </p:sp>
    </p:spTree>
    <p:extLst>
      <p:ext uri="{BB962C8B-B14F-4D97-AF65-F5344CB8AC3E}">
        <p14:creationId xmlns:p14="http://schemas.microsoft.com/office/powerpoint/2010/main" val="750745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BE8222-8642-45AE-AAEA-8459A40C144E}" type="slidenum">
              <a:rPr lang="en-US" smtClean="0"/>
              <a:pPr>
                <a:defRPr/>
              </a:pPr>
              <a:t>43</a:t>
            </a:fld>
            <a:endParaRPr lang="en-US"/>
          </a:p>
        </p:txBody>
      </p:sp>
    </p:spTree>
    <p:extLst>
      <p:ext uri="{BB962C8B-B14F-4D97-AF65-F5344CB8AC3E}">
        <p14:creationId xmlns:p14="http://schemas.microsoft.com/office/powerpoint/2010/main" val="796865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BE8222-8642-45AE-AAEA-8459A40C144E}" type="slidenum">
              <a:rPr lang="en-US" smtClean="0"/>
              <a:pPr>
                <a:defRPr/>
              </a:pPr>
              <a:t>45</a:t>
            </a:fld>
            <a:endParaRPr lang="en-US"/>
          </a:p>
        </p:txBody>
      </p:sp>
    </p:spTree>
    <p:extLst>
      <p:ext uri="{BB962C8B-B14F-4D97-AF65-F5344CB8AC3E}">
        <p14:creationId xmlns:p14="http://schemas.microsoft.com/office/powerpoint/2010/main" val="1279872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305CF09-550E-49C4-A462-D034723F81C8}" type="datetimeFigureOut">
              <a:rPr lang="en-US"/>
              <a:pPr>
                <a:defRPr/>
              </a:pPr>
              <a:t>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634DE5-E814-444C-9B89-AD7EC65122D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C8404BF-0310-4752-9806-203C66648B14}" type="datetimeFigureOut">
              <a:rPr lang="en-US"/>
              <a:pPr>
                <a:defRPr/>
              </a:pPr>
              <a:t>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1D2C49-C5A9-4853-B7F5-D2AE01AAFA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8A5D141-00C8-496B-8A54-984B74AC09F5}" type="datetimeFigureOut">
              <a:rPr lang="en-US"/>
              <a:pPr>
                <a:defRPr/>
              </a:pPr>
              <a:t>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6B1955-79F2-448D-AD38-647B0DB0758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2B307E-679D-4619-91BF-9F44AA199D39}" type="datetimeFigureOut">
              <a:rPr lang="en-US"/>
              <a:pPr>
                <a:defRPr/>
              </a:pPr>
              <a:t>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833974-A924-405C-A60E-05261CF7A9D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CB4855D-476D-4D7A-8468-DA69968320D4}" type="datetimeFigureOut">
              <a:rPr lang="en-US"/>
              <a:pPr>
                <a:defRPr/>
              </a:pPr>
              <a:t>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FE07A7-0650-4145-B1C7-0263B516AED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DD68D76-E52E-42F5-8F39-7CF372E605ED}" type="datetimeFigureOut">
              <a:rPr lang="en-US"/>
              <a:pPr>
                <a:defRPr/>
              </a:pPr>
              <a:t>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EB6B53-8AF4-4D0F-B3D2-47220E1B76D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6764F8B-A8E1-4F04-934F-255B4527FA53}" type="datetimeFigureOut">
              <a:rPr lang="en-US"/>
              <a:pPr>
                <a:defRPr/>
              </a:pPr>
              <a:t>2/7/2018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41ACF52-4D74-48EC-BBDC-2F0F422154A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E2F4C2-3DF1-4367-BFF7-FDDF6AB588B7}" type="datetimeFigureOut">
              <a:rPr lang="en-US"/>
              <a:pPr>
                <a:defRPr/>
              </a:pPr>
              <a:t>2/7/2018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937BBDC-0C93-4526-B0F6-F6BDD1862B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252655-66B0-4B12-B55C-1DB8B37215EF}" type="datetimeFigureOut">
              <a:rPr lang="en-US"/>
              <a:pPr>
                <a:defRPr/>
              </a:pPr>
              <a:t>2/7/2018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A34F73-FDCB-4C05-AADC-BDBF54664F0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87B8737-ED8B-4CAB-AEA9-E4932BF4BEE2}" type="datetimeFigureOut">
              <a:rPr lang="en-US"/>
              <a:pPr>
                <a:defRPr/>
              </a:pPr>
              <a:t>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41917E-4D52-4BD4-B95C-326547FCA40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BC2FF68-9925-48DD-8939-39CB0BF6B7B7}" type="datetimeFigureOut">
              <a:rPr lang="en-US"/>
              <a:pPr>
                <a:defRPr/>
              </a:pPr>
              <a:t>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D25171-1097-41CB-91AF-F7F8D2D533D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B37718D-2FD5-4E0F-B0AB-4F5EB54A2ACA}" type="datetimeFigureOut">
              <a:rPr lang="en-US"/>
              <a:pPr>
                <a:defRPr/>
              </a:pPr>
              <a:t>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2AEF20E-8250-4F2D-8EFE-D813E49EF0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Clockwork"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s://en.wikipedia.org/wiki/Gear" TargetMode="External"/><Relationship Id="rId4" Type="http://schemas.openxmlformats.org/officeDocument/2006/relationships/hyperlink" Target="https://en.wikipedia.org/wiki/Bronz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innoget.com/technology-calls/1500/seeking-for-bacteria-detection-method-used-in-closed-space?utm_source=home-onpage&amp;utm_campaign=feed"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pubs.acs.org/doi/abs/10.1021/acssensors.7b00028" TargetMode="External"/><Relationship Id="rId7" Type="http://schemas.openxmlformats.org/officeDocument/2006/relationships/hyperlink" Target="http://pubs.acs.org/doi/abs/10.1021/acssensors.6b00753" TargetMode="External"/><Relationship Id="rId2" Type="http://schemas.openxmlformats.org/officeDocument/2006/relationships/hyperlink" Target="http://pubs.acs.org/doi/abs/10.1021/acssensors.7b00051" TargetMode="External"/><Relationship Id="rId1" Type="http://schemas.openxmlformats.org/officeDocument/2006/relationships/slideLayout" Target="../slideLayouts/slideLayout7.xml"/><Relationship Id="rId6" Type="http://schemas.openxmlformats.org/officeDocument/2006/relationships/hyperlink" Target="http://pubs.acs.org/doi/abs/10.1021/acssensors.7b00110" TargetMode="External"/><Relationship Id="rId5" Type="http://schemas.openxmlformats.org/officeDocument/2006/relationships/hyperlink" Target="http://pubs.acs.org/doi/abs/10.1021/acssensors.7b00069" TargetMode="External"/><Relationship Id="rId4" Type="http://schemas.openxmlformats.org/officeDocument/2006/relationships/hyperlink" Target="http://pubs.acs.org/doi/abs/10.1021/acssensors.7b00104"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www.wareable.com/smartwatches/the-best-smartwatches-in-the-world"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Computer_processor" TargetMode="External"/><Relationship Id="rId2" Type="http://schemas.openxmlformats.org/officeDocument/2006/relationships/hyperlink" Target="https://en.wikipedia.org/wiki/Electronic_component" TargetMode="External"/><Relationship Id="rId1" Type="http://schemas.openxmlformats.org/officeDocument/2006/relationships/slideLayout" Target="../slideLayouts/slideLayout7.xml"/><Relationship Id="rId5" Type="http://schemas.openxmlformats.org/officeDocument/2006/relationships/hyperlink" Target="https://en.wikipedia.org/wiki/Computer" TargetMode="External"/><Relationship Id="rId4" Type="http://schemas.openxmlformats.org/officeDocument/2006/relationships/hyperlink" Target="https://en.wikipedia.org/wiki/Electric_Ligh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newatlas.com/optogenetic-therapy-photoreceptors-proteins/37426/" TargetMode="External"/><Relationship Id="rId2" Type="http://schemas.openxmlformats.org/officeDocument/2006/relationships/hyperlink" Target="http://newatlas.com/optical-defibrillation/45442/"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824829" y="838200"/>
            <a:ext cx="2890171" cy="1752600"/>
          </a:xfrm>
          <a:prstGeom prst="rect">
            <a:avLst/>
          </a:prstGeom>
          <a:noFill/>
          <a:ln w="9525">
            <a:noFill/>
            <a:miter lim="800000"/>
            <a:headEnd/>
            <a:tailEnd/>
          </a:ln>
        </p:spPr>
      </p:pic>
      <p:sp>
        <p:nvSpPr>
          <p:cNvPr id="3" name="Rectangle 2"/>
          <p:cNvSpPr/>
          <p:nvPr/>
        </p:nvSpPr>
        <p:spPr>
          <a:xfrm>
            <a:off x="457200" y="6629400"/>
            <a:ext cx="8229600"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457200" y="2667000"/>
            <a:ext cx="8229600"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914400" y="3034604"/>
            <a:ext cx="7315200" cy="1384995"/>
          </a:xfrm>
          <a:prstGeom prst="rect">
            <a:avLst/>
          </a:prstGeom>
        </p:spPr>
        <p:txBody>
          <a:bodyPr wrap="square">
            <a:spAutoFit/>
          </a:bodyPr>
          <a:lstStyle/>
          <a:p>
            <a:pPr eaLnBrk="1" fontAlgn="auto" hangingPunct="1">
              <a:spcAft>
                <a:spcPts val="0"/>
              </a:spcAft>
              <a:defRPr/>
            </a:pPr>
            <a:r>
              <a:rPr lang="en-US" sz="2800" b="1" dirty="0">
                <a:solidFill>
                  <a:srgbClr val="C00000"/>
                </a:solidFill>
              </a:rPr>
              <a:t>SENSORS: PAST, PRESENT AND FUTURE</a:t>
            </a:r>
            <a:br>
              <a:rPr lang="en-US" sz="2800" b="1" dirty="0">
                <a:solidFill>
                  <a:srgbClr val="C00000"/>
                </a:solidFill>
              </a:rPr>
            </a:br>
            <a:endParaRPr lang="en-US" sz="2800" b="1" dirty="0">
              <a:solidFill>
                <a:srgbClr val="C00000"/>
              </a:solidFill>
            </a:endParaRPr>
          </a:p>
          <a:p>
            <a:pPr eaLnBrk="1" fontAlgn="auto" hangingPunct="1">
              <a:spcAft>
                <a:spcPts val="0"/>
              </a:spcAft>
              <a:defRPr/>
            </a:pPr>
            <a:r>
              <a:rPr lang="en-US" sz="2800" b="1" dirty="0">
                <a:solidFill>
                  <a:srgbClr val="C00000"/>
                </a:solidFill>
              </a:rPr>
              <a:t>        Opportunities for Consultants</a:t>
            </a:r>
          </a:p>
        </p:txBody>
      </p:sp>
      <p:sp>
        <p:nvSpPr>
          <p:cNvPr id="6" name="Rectangle 5"/>
          <p:cNvSpPr/>
          <p:nvPr/>
        </p:nvSpPr>
        <p:spPr>
          <a:xfrm>
            <a:off x="1219200" y="4964668"/>
            <a:ext cx="7128875" cy="1569660"/>
          </a:xfrm>
          <a:prstGeom prst="rect">
            <a:avLst/>
          </a:prstGeom>
        </p:spPr>
        <p:txBody>
          <a:bodyPr wrap="square">
            <a:spAutoFit/>
          </a:bodyPr>
          <a:lstStyle/>
          <a:p>
            <a:pPr eaLnBrk="1" fontAlgn="auto" hangingPunct="1">
              <a:spcAft>
                <a:spcPts val="0"/>
              </a:spcAft>
              <a:buFont typeface="Arial" panose="020B0604020202020204" pitchFamily="34" charset="0"/>
              <a:buNone/>
              <a:defRPr/>
            </a:pPr>
            <a:r>
              <a:rPr lang="en-US" sz="3200" dirty="0"/>
              <a:t>John Newport            February 7, 2018</a:t>
            </a:r>
          </a:p>
          <a:p>
            <a:pPr eaLnBrk="1" fontAlgn="auto" hangingPunct="1">
              <a:spcAft>
                <a:spcPts val="0"/>
              </a:spcAft>
              <a:buFont typeface="Arial" panose="020B0604020202020204" pitchFamily="34" charset="0"/>
              <a:buNone/>
              <a:defRPr/>
            </a:pPr>
            <a:endParaRPr lang="en-US" sz="3200" dirty="0"/>
          </a:p>
          <a:p>
            <a:pPr eaLnBrk="1" fontAlgn="auto" hangingPunct="1">
              <a:spcAft>
                <a:spcPts val="0"/>
              </a:spcAft>
              <a:buFont typeface="Arial" panose="020B0604020202020204" pitchFamily="34" charset="0"/>
              <a:buNone/>
              <a:defRPr/>
            </a:pPr>
            <a:r>
              <a:rPr lang="en-US" sz="3200" dirty="0"/>
              <a:t>    jflnewport@chemventive.com</a:t>
            </a:r>
          </a:p>
        </p:txBody>
      </p:sp>
    </p:spTree>
    <p:extLst>
      <p:ext uri="{BB962C8B-B14F-4D97-AF65-F5344CB8AC3E}">
        <p14:creationId xmlns:p14="http://schemas.microsoft.com/office/powerpoint/2010/main" val="2478983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15669"/>
            <a:ext cx="5486400" cy="646331"/>
          </a:xfrm>
          <a:prstGeom prst="rect">
            <a:avLst/>
          </a:prstGeom>
        </p:spPr>
        <p:txBody>
          <a:bodyPr wrap="square">
            <a:spAutoFit/>
          </a:bodyPr>
          <a:lstStyle/>
          <a:p>
            <a:pPr algn="ctr"/>
            <a:r>
              <a:rPr lang="en-US" sz="3600" b="1" dirty="0">
                <a:solidFill>
                  <a:srgbClr val="FF0000"/>
                </a:solidFill>
              </a:rPr>
              <a:t>   Some Early Sensors</a:t>
            </a:r>
          </a:p>
        </p:txBody>
      </p:sp>
      <p:sp>
        <p:nvSpPr>
          <p:cNvPr id="3" name="Rectangle 2"/>
          <p:cNvSpPr/>
          <p:nvPr/>
        </p:nvSpPr>
        <p:spPr>
          <a:xfrm>
            <a:off x="466581"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05000" y="4876800"/>
            <a:ext cx="5486400" cy="369332"/>
          </a:xfrm>
          <a:prstGeom prst="rect">
            <a:avLst/>
          </a:prstGeom>
          <a:noFill/>
        </p:spPr>
        <p:txBody>
          <a:bodyPr wrap="square" rtlCol="0">
            <a:spAutoFit/>
          </a:bodyPr>
          <a:lstStyle/>
          <a:p>
            <a:r>
              <a:rPr lang="en-US" dirty="0"/>
              <a:t>3000 – 2000 BC  INDICATES SUMMER SOLSTICE</a:t>
            </a:r>
          </a:p>
        </p:txBody>
      </p:sp>
      <p:pic>
        <p:nvPicPr>
          <p:cNvPr id="6" name="Picture 5"/>
          <p:cNvPicPr>
            <a:picLocks noChangeAspect="1"/>
          </p:cNvPicPr>
          <p:nvPr/>
        </p:nvPicPr>
        <p:blipFill>
          <a:blip r:embed="rId2"/>
          <a:stretch>
            <a:fillRect/>
          </a:stretch>
        </p:blipFill>
        <p:spPr>
          <a:xfrm>
            <a:off x="2152649" y="2133599"/>
            <a:ext cx="4437125" cy="2375783"/>
          </a:xfrm>
          <a:prstGeom prst="rect">
            <a:avLst/>
          </a:prstGeom>
        </p:spPr>
      </p:pic>
    </p:spTree>
    <p:extLst>
      <p:ext uri="{BB962C8B-B14F-4D97-AF65-F5344CB8AC3E}">
        <p14:creationId xmlns:p14="http://schemas.microsoft.com/office/powerpoint/2010/main" val="6391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529" y="816864"/>
            <a:ext cx="8424672" cy="97536"/>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3014662" y="2290762"/>
            <a:ext cx="3690938" cy="2697658"/>
          </a:xfrm>
          <a:prstGeom prst="rect">
            <a:avLst/>
          </a:prstGeom>
        </p:spPr>
      </p:pic>
      <p:pic>
        <p:nvPicPr>
          <p:cNvPr id="4" name="Picture 3"/>
          <p:cNvPicPr>
            <a:picLocks noChangeAspect="1"/>
          </p:cNvPicPr>
          <p:nvPr/>
        </p:nvPicPr>
        <p:blipFill>
          <a:blip r:embed="rId2"/>
          <a:stretch>
            <a:fillRect/>
          </a:stretch>
        </p:blipFill>
        <p:spPr>
          <a:xfrm>
            <a:off x="3014662" y="2290762"/>
            <a:ext cx="3114675" cy="2276475"/>
          </a:xfrm>
          <a:prstGeom prst="rect">
            <a:avLst/>
          </a:prstGeom>
        </p:spPr>
      </p:pic>
      <p:sp>
        <p:nvSpPr>
          <p:cNvPr id="5" name="Rectangle 4"/>
          <p:cNvSpPr/>
          <p:nvPr/>
        </p:nvSpPr>
        <p:spPr>
          <a:xfrm>
            <a:off x="685800" y="5297269"/>
            <a:ext cx="7010400" cy="646331"/>
          </a:xfrm>
          <a:prstGeom prst="rect">
            <a:avLst/>
          </a:prstGeom>
        </p:spPr>
        <p:txBody>
          <a:bodyPr wrap="square">
            <a:spAutoFit/>
          </a:bodyPr>
          <a:lstStyle/>
          <a:p>
            <a:r>
              <a:rPr lang="en-US" dirty="0"/>
              <a:t>(8000) – 2500 BC  SPHINX GAZES DUE EAST TO WHERE THE SUN RISES ON THE MORNING OF THE  SPRING EQUINOX</a:t>
            </a:r>
          </a:p>
        </p:txBody>
      </p:sp>
      <p:sp>
        <p:nvSpPr>
          <p:cNvPr id="6" name="Rectangle 5"/>
          <p:cNvSpPr/>
          <p:nvPr/>
        </p:nvSpPr>
        <p:spPr>
          <a:xfrm>
            <a:off x="2362200" y="228600"/>
            <a:ext cx="4865623" cy="646331"/>
          </a:xfrm>
          <a:prstGeom prst="rect">
            <a:avLst/>
          </a:prstGeom>
        </p:spPr>
        <p:txBody>
          <a:bodyPr wrap="square">
            <a:spAutoFit/>
          </a:bodyPr>
          <a:lstStyle/>
          <a:p>
            <a:r>
              <a:rPr lang="en-US" sz="3600" b="1" dirty="0">
                <a:solidFill>
                  <a:srgbClr val="FF0000"/>
                </a:solidFill>
              </a:rPr>
              <a:t>Some Early Sensors</a:t>
            </a:r>
            <a:endParaRPr lang="en-US" sz="3600" dirty="0"/>
          </a:p>
        </p:txBody>
      </p:sp>
    </p:spTree>
    <p:extLst>
      <p:ext uri="{BB962C8B-B14F-4D97-AF65-F5344CB8AC3E}">
        <p14:creationId xmlns:p14="http://schemas.microsoft.com/office/powerpoint/2010/main" val="3072046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581" y="6858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286000" y="5802868"/>
            <a:ext cx="4572000" cy="646331"/>
          </a:xfrm>
          <a:prstGeom prst="rect">
            <a:avLst/>
          </a:prstGeom>
        </p:spPr>
        <p:txBody>
          <a:bodyPr>
            <a:spAutoFit/>
          </a:bodyPr>
          <a:lstStyle/>
          <a:p>
            <a:r>
              <a:rPr lang="en-US" b="1" dirty="0"/>
              <a:t>Angkor Wat, Cambodia 12</a:t>
            </a:r>
            <a:r>
              <a:rPr lang="en-US" b="1" baseline="30000" dirty="0"/>
              <a:t>TH</a:t>
            </a:r>
            <a:r>
              <a:rPr lang="en-US" b="1" dirty="0"/>
              <a:t> Century AD</a:t>
            </a:r>
          </a:p>
          <a:p>
            <a:r>
              <a:rPr lang="en-US" b="1" dirty="0"/>
              <a:t>                     Spring Equinox</a:t>
            </a:r>
          </a:p>
        </p:txBody>
      </p:sp>
      <p:pic>
        <p:nvPicPr>
          <p:cNvPr id="4" name="Picture 3"/>
          <p:cNvPicPr>
            <a:picLocks noChangeAspect="1"/>
          </p:cNvPicPr>
          <p:nvPr/>
        </p:nvPicPr>
        <p:blipFill>
          <a:blip r:embed="rId2"/>
          <a:stretch>
            <a:fillRect/>
          </a:stretch>
        </p:blipFill>
        <p:spPr>
          <a:xfrm>
            <a:off x="2081212" y="1762125"/>
            <a:ext cx="5614988" cy="3757640"/>
          </a:xfrm>
          <a:prstGeom prst="rect">
            <a:avLst/>
          </a:prstGeom>
        </p:spPr>
      </p:pic>
      <p:sp>
        <p:nvSpPr>
          <p:cNvPr id="5" name="Rectangle 4"/>
          <p:cNvSpPr/>
          <p:nvPr/>
        </p:nvSpPr>
        <p:spPr>
          <a:xfrm>
            <a:off x="2362200" y="0"/>
            <a:ext cx="4865623" cy="646331"/>
          </a:xfrm>
          <a:prstGeom prst="rect">
            <a:avLst/>
          </a:prstGeom>
        </p:spPr>
        <p:txBody>
          <a:bodyPr wrap="square">
            <a:spAutoFit/>
          </a:bodyPr>
          <a:lstStyle/>
          <a:p>
            <a:r>
              <a:rPr lang="en-US" sz="3600" b="1" dirty="0">
                <a:solidFill>
                  <a:srgbClr val="FF0000"/>
                </a:solidFill>
              </a:rPr>
              <a:t>Some Early Sensors</a:t>
            </a:r>
            <a:endParaRPr lang="en-US" sz="3600" dirty="0"/>
          </a:p>
        </p:txBody>
      </p:sp>
    </p:spTree>
    <p:extLst>
      <p:ext uri="{BB962C8B-B14F-4D97-AF65-F5344CB8AC3E}">
        <p14:creationId xmlns:p14="http://schemas.microsoft.com/office/powerpoint/2010/main" val="3755873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83181"/>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7200" y="1582341"/>
            <a:ext cx="8610599" cy="6463308"/>
          </a:xfrm>
          <a:prstGeom prst="rect">
            <a:avLst/>
          </a:prstGeom>
        </p:spPr>
        <p:txBody>
          <a:bodyPr wrap="square">
            <a:spAutoFit/>
          </a:bodyPr>
          <a:lstStyle/>
          <a:p>
            <a:r>
              <a:rPr lang="en-US" sz="2400" dirty="0">
                <a:solidFill>
                  <a:srgbClr val="222222"/>
                </a:solidFill>
                <a:latin typeface="Arial" panose="020B0604020202020204" pitchFamily="34" charset="0"/>
              </a:rPr>
              <a:t>The ancient Egyptians divided the day into 2 12 hour periods and used large obelisks to track the movement of the sun.</a:t>
            </a:r>
          </a:p>
          <a:p>
            <a:endParaRPr lang="en-US" sz="2400" dirty="0">
              <a:solidFill>
                <a:srgbClr val="222222"/>
              </a:solidFill>
              <a:latin typeface="Arial" panose="020B0604020202020204" pitchFamily="34" charset="0"/>
            </a:endParaRPr>
          </a:p>
          <a:p>
            <a:r>
              <a:rPr lang="en-US" sz="2400" dirty="0">
                <a:solidFill>
                  <a:srgbClr val="222222"/>
                </a:solidFill>
                <a:latin typeface="Arial" panose="020B0604020202020204" pitchFamily="34" charset="0"/>
              </a:rPr>
              <a:t>They developed water clocks and the Zhou dynasty in China used them around the same time in 2000 BC</a:t>
            </a:r>
          </a:p>
          <a:p>
            <a:endParaRPr lang="en-US" sz="2400" dirty="0">
              <a:solidFill>
                <a:srgbClr val="222222"/>
              </a:solidFill>
              <a:latin typeface="Arial" panose="020B0604020202020204" pitchFamily="34" charset="0"/>
            </a:endParaRPr>
          </a:p>
          <a:p>
            <a:r>
              <a:rPr lang="en-US" sz="2400" dirty="0">
                <a:solidFill>
                  <a:srgbClr val="222222"/>
                </a:solidFill>
                <a:latin typeface="Arial" panose="020B0604020202020204" pitchFamily="34" charset="0"/>
              </a:rPr>
              <a:t>Other timepieces included sundials ,candle and hour glasses</a:t>
            </a:r>
          </a:p>
          <a:p>
            <a:endParaRPr lang="en-US" sz="2400" dirty="0">
              <a:solidFill>
                <a:srgbClr val="222222"/>
              </a:solidFill>
              <a:latin typeface="Arial" panose="020B0604020202020204" pitchFamily="34" charset="0"/>
            </a:endParaRPr>
          </a:p>
          <a:p>
            <a:r>
              <a:rPr lang="en-US" sz="2400" dirty="0">
                <a:solidFill>
                  <a:srgbClr val="222222"/>
                </a:solidFill>
                <a:latin typeface="Arial" panose="020B0604020202020204" pitchFamily="34" charset="0"/>
              </a:rPr>
              <a:t>First accurate mechanical clocks invented in Europe in the 14</a:t>
            </a:r>
            <a:r>
              <a:rPr lang="en-US" sz="2400" baseline="30000" dirty="0">
                <a:solidFill>
                  <a:srgbClr val="222222"/>
                </a:solidFill>
                <a:latin typeface="Arial" panose="020B0604020202020204" pitchFamily="34" charset="0"/>
              </a:rPr>
              <a:t>th</a:t>
            </a:r>
            <a:r>
              <a:rPr lang="en-US" sz="2400" dirty="0">
                <a:solidFill>
                  <a:srgbClr val="222222"/>
                </a:solidFill>
                <a:latin typeface="Arial" panose="020B0604020202020204" pitchFamily="34" charset="0"/>
              </a:rPr>
              <a:t> Century</a:t>
            </a:r>
          </a:p>
          <a:p>
            <a:endParaRPr lang="en-US" sz="2400" dirty="0">
              <a:solidFill>
                <a:srgbClr val="222222"/>
              </a:solidFill>
              <a:latin typeface="Arial" panose="020B0604020202020204" pitchFamily="34" charset="0"/>
            </a:endParaRPr>
          </a:p>
          <a:p>
            <a:r>
              <a:rPr lang="en-US" sz="2400" dirty="0">
                <a:solidFill>
                  <a:srgbClr val="222222"/>
                </a:solidFill>
                <a:latin typeface="Arial" panose="020B0604020202020204" pitchFamily="34" charset="0"/>
              </a:rPr>
              <a:t>Pendulum clock and pocket watches in the 17</a:t>
            </a:r>
            <a:r>
              <a:rPr lang="en-US" sz="2400" baseline="30000" dirty="0">
                <a:solidFill>
                  <a:srgbClr val="222222"/>
                </a:solidFill>
                <a:latin typeface="Arial" panose="020B0604020202020204" pitchFamily="34" charset="0"/>
              </a:rPr>
              <a:t>th</a:t>
            </a:r>
            <a:r>
              <a:rPr lang="en-US" sz="2400" dirty="0">
                <a:solidFill>
                  <a:srgbClr val="222222"/>
                </a:solidFill>
                <a:latin typeface="Arial" panose="020B0604020202020204" pitchFamily="34" charset="0"/>
              </a:rPr>
              <a:t>  Century</a:t>
            </a:r>
          </a:p>
          <a:p>
            <a:endParaRPr lang="en-US" sz="2400" dirty="0">
              <a:solidFill>
                <a:srgbClr val="222222"/>
              </a:solidFill>
              <a:latin typeface="Arial" panose="020B0604020202020204" pitchFamily="34" charset="0"/>
            </a:endParaRPr>
          </a:p>
          <a:p>
            <a:r>
              <a:rPr lang="en-US" sz="2400" dirty="0">
                <a:solidFill>
                  <a:srgbClr val="222222"/>
                </a:solidFill>
                <a:latin typeface="Arial" panose="020B0604020202020204" pitchFamily="34" charset="0"/>
              </a:rPr>
              <a:t>Quartz oscillators and atomic clocks in the 20</a:t>
            </a:r>
            <a:r>
              <a:rPr lang="en-US" sz="2400" baseline="30000" dirty="0">
                <a:solidFill>
                  <a:srgbClr val="222222"/>
                </a:solidFill>
                <a:latin typeface="Arial" panose="020B0604020202020204" pitchFamily="34" charset="0"/>
              </a:rPr>
              <a:t>th</a:t>
            </a:r>
            <a:r>
              <a:rPr lang="en-US" sz="2400" dirty="0">
                <a:solidFill>
                  <a:srgbClr val="222222"/>
                </a:solidFill>
                <a:latin typeface="Arial" panose="020B0604020202020204" pitchFamily="34" charset="0"/>
              </a:rPr>
              <a:t> Century</a:t>
            </a:r>
          </a:p>
          <a:p>
            <a:endParaRPr lang="en-US" sz="2400" dirty="0">
              <a:solidFill>
                <a:srgbClr val="222222"/>
              </a:solidFill>
              <a:latin typeface="Arial" panose="020B0604020202020204" pitchFamily="34" charset="0"/>
            </a:endParaRPr>
          </a:p>
          <a:p>
            <a:endParaRPr lang="en-US" dirty="0">
              <a:solidFill>
                <a:srgbClr val="222222"/>
              </a:solidFill>
              <a:latin typeface="Arial" panose="020B0604020202020204" pitchFamily="34" charset="0"/>
            </a:endParaRPr>
          </a:p>
          <a:p>
            <a:endParaRPr lang="en-US" dirty="0">
              <a:solidFill>
                <a:srgbClr val="222222"/>
              </a:solidFill>
              <a:latin typeface="Arial" panose="020B0604020202020204" pitchFamily="34" charset="0"/>
            </a:endParaRPr>
          </a:p>
          <a:p>
            <a:endParaRPr lang="en-US" dirty="0">
              <a:solidFill>
                <a:srgbClr val="222222"/>
              </a:solidFill>
              <a:latin typeface="Arial" panose="020B0604020202020204" pitchFamily="34" charset="0"/>
            </a:endParaRPr>
          </a:p>
        </p:txBody>
      </p:sp>
      <p:sp>
        <p:nvSpPr>
          <p:cNvPr id="5" name="Rectangle 4"/>
          <p:cNvSpPr/>
          <p:nvPr/>
        </p:nvSpPr>
        <p:spPr>
          <a:xfrm>
            <a:off x="2362200" y="76200"/>
            <a:ext cx="4682987" cy="646331"/>
          </a:xfrm>
          <a:prstGeom prst="rect">
            <a:avLst/>
          </a:prstGeom>
        </p:spPr>
        <p:txBody>
          <a:bodyPr wrap="square">
            <a:spAutoFit/>
          </a:bodyPr>
          <a:lstStyle/>
          <a:p>
            <a:r>
              <a:rPr lang="en-US" sz="3600" b="1" dirty="0">
                <a:solidFill>
                  <a:srgbClr val="FF0000"/>
                </a:solidFill>
              </a:rPr>
              <a:t>Some Early Sensors</a:t>
            </a:r>
            <a:endParaRPr lang="en-US" sz="3600" dirty="0"/>
          </a:p>
        </p:txBody>
      </p:sp>
    </p:spTree>
    <p:extLst>
      <p:ext uri="{BB962C8B-B14F-4D97-AF65-F5344CB8AC3E}">
        <p14:creationId xmlns:p14="http://schemas.microsoft.com/office/powerpoint/2010/main" val="1284533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24658"/>
            <a:ext cx="4837175" cy="646331"/>
          </a:xfrm>
          <a:prstGeom prst="rect">
            <a:avLst/>
          </a:prstGeom>
        </p:spPr>
        <p:txBody>
          <a:bodyPr wrap="square">
            <a:spAutoFit/>
          </a:bodyPr>
          <a:lstStyle/>
          <a:p>
            <a:pPr algn="ctr"/>
            <a:r>
              <a:rPr lang="en-US" sz="3600" b="1" dirty="0">
                <a:solidFill>
                  <a:srgbClr val="FF0000"/>
                </a:solidFill>
              </a:rPr>
              <a:t>Some Early Sensors</a:t>
            </a:r>
          </a:p>
        </p:txBody>
      </p:sp>
      <p:sp>
        <p:nvSpPr>
          <p:cNvPr id="3" name="Rectangle 2"/>
          <p:cNvSpPr/>
          <p:nvPr/>
        </p:nvSpPr>
        <p:spPr>
          <a:xfrm>
            <a:off x="457200" y="783181"/>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2514600" y="1743074"/>
            <a:ext cx="4075175" cy="4450423"/>
          </a:xfrm>
          <a:prstGeom prst="rect">
            <a:avLst/>
          </a:prstGeom>
        </p:spPr>
      </p:pic>
    </p:spTree>
    <p:extLst>
      <p:ext uri="{BB962C8B-B14F-4D97-AF65-F5344CB8AC3E}">
        <p14:creationId xmlns:p14="http://schemas.microsoft.com/office/powerpoint/2010/main" val="772934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0800" y="685800"/>
            <a:ext cx="3962400" cy="3761232"/>
          </a:xfrm>
          <a:prstGeom prst="rect">
            <a:avLst/>
          </a:prstGeom>
        </p:spPr>
      </p:pic>
      <p:sp>
        <p:nvSpPr>
          <p:cNvPr id="3" name="Rectangle 2"/>
          <p:cNvSpPr/>
          <p:nvPr/>
        </p:nvSpPr>
        <p:spPr>
          <a:xfrm>
            <a:off x="76200" y="4419600"/>
            <a:ext cx="8839200" cy="2462213"/>
          </a:xfrm>
          <a:prstGeom prst="rect">
            <a:avLst/>
          </a:prstGeom>
        </p:spPr>
        <p:txBody>
          <a:bodyPr wrap="square">
            <a:spAutoFit/>
          </a:bodyPr>
          <a:lstStyle/>
          <a:p>
            <a:r>
              <a:rPr lang="en-US" sz="2200" dirty="0">
                <a:solidFill>
                  <a:srgbClr val="222222"/>
                </a:solidFill>
                <a:latin typeface="Arial" panose="020B0604020202020204" pitchFamily="34" charset="0"/>
              </a:rPr>
              <a:t>The </a:t>
            </a:r>
            <a:r>
              <a:rPr lang="en-US" sz="2200" b="1" dirty="0" err="1">
                <a:solidFill>
                  <a:srgbClr val="222222"/>
                </a:solidFill>
                <a:latin typeface="Arial" panose="020B0604020202020204" pitchFamily="34" charset="0"/>
              </a:rPr>
              <a:t>Antikythera</a:t>
            </a:r>
            <a:r>
              <a:rPr lang="en-US" sz="2200" b="1" dirty="0">
                <a:solidFill>
                  <a:srgbClr val="222222"/>
                </a:solidFill>
                <a:latin typeface="Arial" panose="020B0604020202020204" pitchFamily="34" charset="0"/>
              </a:rPr>
              <a:t> mechanism</a:t>
            </a:r>
            <a:r>
              <a:rPr lang="en-US" sz="2200" dirty="0">
                <a:solidFill>
                  <a:srgbClr val="222222"/>
                </a:solidFill>
                <a:latin typeface="Arial" panose="020B0604020202020204" pitchFamily="34" charset="0"/>
              </a:rPr>
              <a:t> is an ancient analog computer and orrery  used to predict astronomical positions and eclipses for calendrical and astrological purposes as well as the ancient Olympic Games. Found housed in a 13 in × 7.1 in)× 3.5 in wooden box, the device is a complex </a:t>
            </a:r>
            <a:r>
              <a:rPr lang="en-US" sz="2200" dirty="0">
                <a:solidFill>
                  <a:srgbClr val="0B0080"/>
                </a:solidFill>
                <a:latin typeface="Arial" panose="020B0604020202020204" pitchFamily="34" charset="0"/>
                <a:hlinkClick r:id="rId3" tooltip="Clockwork"/>
              </a:rPr>
              <a:t>clockwork mechanism</a:t>
            </a:r>
            <a:r>
              <a:rPr lang="en-US" sz="2200" dirty="0">
                <a:solidFill>
                  <a:srgbClr val="222222"/>
                </a:solidFill>
                <a:latin typeface="Arial" panose="020B0604020202020204" pitchFamily="34" charset="0"/>
              </a:rPr>
              <a:t> composed of at least 30 meshing </a:t>
            </a:r>
            <a:r>
              <a:rPr lang="en-US" sz="2200" dirty="0">
                <a:solidFill>
                  <a:srgbClr val="0B0080"/>
                </a:solidFill>
                <a:latin typeface="Arial" panose="020B0604020202020204" pitchFamily="34" charset="0"/>
                <a:hlinkClick r:id="rId4" tooltip="Bronze"/>
              </a:rPr>
              <a:t>bronze</a:t>
            </a:r>
            <a:r>
              <a:rPr lang="en-US" sz="2200" dirty="0">
                <a:solidFill>
                  <a:srgbClr val="222222"/>
                </a:solidFill>
                <a:latin typeface="Arial" panose="020B0604020202020204" pitchFamily="34" charset="0"/>
              </a:rPr>
              <a:t> </a:t>
            </a:r>
            <a:r>
              <a:rPr lang="en-US" sz="2200" dirty="0">
                <a:solidFill>
                  <a:srgbClr val="0B0080"/>
                </a:solidFill>
                <a:latin typeface="Arial" panose="020B0604020202020204" pitchFamily="34" charset="0"/>
                <a:hlinkClick r:id="rId5" tooltip="Gear"/>
              </a:rPr>
              <a:t>gears</a:t>
            </a:r>
            <a:r>
              <a:rPr lang="en-US" sz="2200" dirty="0">
                <a:solidFill>
                  <a:srgbClr val="222222"/>
                </a:solidFill>
                <a:latin typeface="Arial" panose="020B0604020202020204" pitchFamily="34" charset="0"/>
              </a:rPr>
              <a:t>. Its remains were found as one lump. 205 – 100 BC </a:t>
            </a:r>
            <a:endParaRPr lang="en-US" sz="2200" b="0" i="0" dirty="0">
              <a:solidFill>
                <a:srgbClr val="222222"/>
              </a:solidFill>
              <a:effectLst/>
              <a:latin typeface="Arial" panose="020B0604020202020204" pitchFamily="34" charset="0"/>
            </a:endParaRPr>
          </a:p>
        </p:txBody>
      </p:sp>
      <p:sp>
        <p:nvSpPr>
          <p:cNvPr id="4" name="Rectangle 3"/>
          <p:cNvSpPr/>
          <p:nvPr/>
        </p:nvSpPr>
        <p:spPr>
          <a:xfrm>
            <a:off x="457200" y="4572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1" y="-76200"/>
            <a:ext cx="5410199" cy="584775"/>
          </a:xfrm>
          <a:prstGeom prst="rect">
            <a:avLst/>
          </a:prstGeom>
        </p:spPr>
        <p:txBody>
          <a:bodyPr wrap="square">
            <a:spAutoFit/>
          </a:bodyPr>
          <a:lstStyle/>
          <a:p>
            <a:pPr algn="ctr"/>
            <a:r>
              <a:rPr lang="en-US" sz="3200" b="1" dirty="0">
                <a:solidFill>
                  <a:srgbClr val="FF0000"/>
                </a:solidFill>
              </a:rPr>
              <a:t>Some Early Sensors</a:t>
            </a:r>
          </a:p>
        </p:txBody>
      </p:sp>
    </p:spTree>
    <p:extLst>
      <p:ext uri="{BB962C8B-B14F-4D97-AF65-F5344CB8AC3E}">
        <p14:creationId xmlns:p14="http://schemas.microsoft.com/office/powerpoint/2010/main" val="2415595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6581"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8200" y="-12192"/>
            <a:ext cx="7162800" cy="646331"/>
          </a:xfrm>
          <a:prstGeom prst="rect">
            <a:avLst/>
          </a:prstGeom>
        </p:spPr>
        <p:txBody>
          <a:bodyPr wrap="square">
            <a:spAutoFit/>
          </a:bodyPr>
          <a:lstStyle/>
          <a:p>
            <a:r>
              <a:rPr lang="en-US" sz="3600" b="1" dirty="0">
                <a:solidFill>
                  <a:srgbClr val="FF0000"/>
                </a:solidFill>
              </a:rPr>
              <a:t>Some Early Sensors - SCALES</a:t>
            </a:r>
            <a:endParaRPr lang="en-US" sz="3600" dirty="0"/>
          </a:p>
        </p:txBody>
      </p:sp>
      <p:sp>
        <p:nvSpPr>
          <p:cNvPr id="7" name="Rectangle 6"/>
          <p:cNvSpPr/>
          <p:nvPr/>
        </p:nvSpPr>
        <p:spPr>
          <a:xfrm>
            <a:off x="152401" y="1219200"/>
            <a:ext cx="8839200" cy="1815882"/>
          </a:xfrm>
          <a:prstGeom prst="rect">
            <a:avLst/>
          </a:prstGeom>
        </p:spPr>
        <p:txBody>
          <a:bodyPr wrap="square">
            <a:spAutoFit/>
          </a:bodyPr>
          <a:lstStyle/>
          <a:p>
            <a:r>
              <a:rPr lang="en-US" sz="2800" dirty="0">
                <a:solidFill>
                  <a:srgbClr val="222222"/>
                </a:solidFill>
                <a:latin typeface="Arial" panose="020B0604020202020204" pitchFamily="34" charset="0"/>
              </a:rPr>
              <a:t>The oldest evidence for the existence of weighing scales dates to c. 2400–1800 B.C. in the Indus River valley (from weights that have been found). Relative scales predate them</a:t>
            </a:r>
            <a:endParaRPr lang="en-US" sz="2800" dirty="0"/>
          </a:p>
        </p:txBody>
      </p:sp>
      <p:pic>
        <p:nvPicPr>
          <p:cNvPr id="8" name="Picture 7"/>
          <p:cNvPicPr>
            <a:picLocks noChangeAspect="1"/>
          </p:cNvPicPr>
          <p:nvPr/>
        </p:nvPicPr>
        <p:blipFill>
          <a:blip r:embed="rId2"/>
          <a:stretch>
            <a:fillRect/>
          </a:stretch>
        </p:blipFill>
        <p:spPr>
          <a:xfrm>
            <a:off x="2952750" y="3048000"/>
            <a:ext cx="3524250" cy="3710828"/>
          </a:xfrm>
          <a:prstGeom prst="rect">
            <a:avLst/>
          </a:prstGeom>
        </p:spPr>
      </p:pic>
    </p:spTree>
    <p:extLst>
      <p:ext uri="{BB962C8B-B14F-4D97-AF65-F5344CB8AC3E}">
        <p14:creationId xmlns:p14="http://schemas.microsoft.com/office/powerpoint/2010/main" val="2092420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62275" y="1328737"/>
            <a:ext cx="3219450" cy="4200525"/>
          </a:xfrm>
          <a:prstGeom prst="rect">
            <a:avLst/>
          </a:prstGeom>
        </p:spPr>
      </p:pic>
      <p:sp>
        <p:nvSpPr>
          <p:cNvPr id="3" name="Rectangle 2"/>
          <p:cNvSpPr/>
          <p:nvPr/>
        </p:nvSpPr>
        <p:spPr>
          <a:xfrm>
            <a:off x="3812939" y="5879068"/>
            <a:ext cx="1140061" cy="369332"/>
          </a:xfrm>
          <a:prstGeom prst="rect">
            <a:avLst/>
          </a:prstGeom>
        </p:spPr>
        <p:txBody>
          <a:bodyPr wrap="square">
            <a:spAutoFit/>
          </a:bodyPr>
          <a:lstStyle/>
          <a:p>
            <a:r>
              <a:rPr lang="en-US" b="1" dirty="0"/>
              <a:t>AD   132</a:t>
            </a:r>
          </a:p>
        </p:txBody>
      </p:sp>
      <p:sp>
        <p:nvSpPr>
          <p:cNvPr id="4" name="Rectangle 3"/>
          <p:cNvSpPr/>
          <p:nvPr/>
        </p:nvSpPr>
        <p:spPr>
          <a:xfrm>
            <a:off x="359664" y="798558"/>
            <a:ext cx="8424672" cy="97536"/>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66800" y="0"/>
            <a:ext cx="6248400" cy="646331"/>
          </a:xfrm>
          <a:prstGeom prst="rect">
            <a:avLst/>
          </a:prstGeom>
        </p:spPr>
        <p:txBody>
          <a:bodyPr wrap="square">
            <a:spAutoFit/>
          </a:bodyPr>
          <a:lstStyle/>
          <a:p>
            <a:pPr algn="ctr"/>
            <a:r>
              <a:rPr lang="en-US" sz="3600" b="1" dirty="0">
                <a:solidFill>
                  <a:srgbClr val="FF0000"/>
                </a:solidFill>
              </a:rPr>
              <a:t>  Some Early Sensors</a:t>
            </a:r>
          </a:p>
        </p:txBody>
      </p:sp>
    </p:spTree>
    <p:extLst>
      <p:ext uri="{BB962C8B-B14F-4D97-AF65-F5344CB8AC3E}">
        <p14:creationId xmlns:p14="http://schemas.microsoft.com/office/powerpoint/2010/main" val="973054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664" y="798558"/>
            <a:ext cx="8424672" cy="97536"/>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81000"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4" name="Content Placeholder 2"/>
          <p:cNvSpPr txBox="1">
            <a:spLocks/>
          </p:cNvSpPr>
          <p:nvPr/>
        </p:nvSpPr>
        <p:spPr>
          <a:xfrm>
            <a:off x="554736" y="1066800"/>
            <a:ext cx="8534400" cy="46021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r>
              <a:rPr lang="en-US" sz="4400" dirty="0"/>
              <a:t>Temperature</a:t>
            </a:r>
          </a:p>
          <a:p>
            <a:pPr eaLnBrk="1" hangingPunct="1"/>
            <a:r>
              <a:rPr lang="en-US" sz="4400" dirty="0"/>
              <a:t>Pressure-barometric</a:t>
            </a:r>
          </a:p>
          <a:p>
            <a:pPr eaLnBrk="1" hangingPunct="1"/>
            <a:r>
              <a:rPr lang="en-US" sz="4400" dirty="0"/>
              <a:t>Photoelectric</a:t>
            </a:r>
          </a:p>
          <a:p>
            <a:pPr eaLnBrk="1" hangingPunct="1"/>
            <a:r>
              <a:rPr lang="en-US" sz="4400" dirty="0"/>
              <a:t>Burglar alarms</a:t>
            </a:r>
          </a:p>
          <a:p>
            <a:pPr eaLnBrk="1" hangingPunct="1"/>
            <a:r>
              <a:rPr lang="en-US" sz="4400" dirty="0"/>
              <a:t>Smoke, Carbon Monoxide</a:t>
            </a:r>
          </a:p>
          <a:p>
            <a:pPr eaLnBrk="1" hangingPunct="1"/>
            <a:r>
              <a:rPr lang="en-US" sz="4400" dirty="0"/>
              <a:t> Hydrocarbon</a:t>
            </a:r>
          </a:p>
          <a:p>
            <a:pPr eaLnBrk="1" hangingPunct="1"/>
            <a:r>
              <a:rPr lang="en-US" sz="4400" dirty="0"/>
              <a:t>Accelerometers - airbags</a:t>
            </a:r>
          </a:p>
        </p:txBody>
      </p:sp>
      <p:sp>
        <p:nvSpPr>
          <p:cNvPr id="5" name="Rectangle 4"/>
          <p:cNvSpPr/>
          <p:nvPr/>
        </p:nvSpPr>
        <p:spPr>
          <a:xfrm>
            <a:off x="1167071" y="152400"/>
            <a:ext cx="6809878" cy="646331"/>
          </a:xfrm>
          <a:prstGeom prst="rect">
            <a:avLst/>
          </a:prstGeom>
        </p:spPr>
        <p:txBody>
          <a:bodyPr wrap="none">
            <a:spAutoFit/>
          </a:bodyPr>
          <a:lstStyle/>
          <a:p>
            <a:pPr algn="ctr"/>
            <a:r>
              <a:rPr lang="en-US" sz="3600" b="1" dirty="0">
                <a:solidFill>
                  <a:srgbClr val="FF0000"/>
                </a:solidFill>
              </a:rPr>
              <a:t>Sensors – During 20</a:t>
            </a:r>
            <a:r>
              <a:rPr lang="en-US" sz="3600" b="1" baseline="30000" dirty="0">
                <a:solidFill>
                  <a:srgbClr val="FF0000"/>
                </a:solidFill>
              </a:rPr>
              <a:t>th</a:t>
            </a:r>
            <a:r>
              <a:rPr lang="en-US" sz="3600" b="1" dirty="0">
                <a:solidFill>
                  <a:srgbClr val="FF0000"/>
                </a:solidFill>
              </a:rPr>
              <a:t> Century</a:t>
            </a:r>
          </a:p>
        </p:txBody>
      </p:sp>
    </p:spTree>
    <p:extLst>
      <p:ext uri="{BB962C8B-B14F-4D97-AF65-F5344CB8AC3E}">
        <p14:creationId xmlns:p14="http://schemas.microsoft.com/office/powerpoint/2010/main" val="517416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9664" y="798558"/>
            <a:ext cx="8424672" cy="97536"/>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000"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5" name="Rectangle 4"/>
          <p:cNvSpPr/>
          <p:nvPr/>
        </p:nvSpPr>
        <p:spPr>
          <a:xfrm>
            <a:off x="2171354" y="152400"/>
            <a:ext cx="4801314" cy="646331"/>
          </a:xfrm>
          <a:prstGeom prst="rect">
            <a:avLst/>
          </a:prstGeom>
        </p:spPr>
        <p:txBody>
          <a:bodyPr wrap="none">
            <a:spAutoFit/>
          </a:bodyPr>
          <a:lstStyle/>
          <a:p>
            <a:pPr algn="ctr"/>
            <a:r>
              <a:rPr lang="en-US" sz="3600" b="1" dirty="0">
                <a:solidFill>
                  <a:srgbClr val="FF0000"/>
                </a:solidFill>
              </a:rPr>
              <a:t>Present Day Sensors</a:t>
            </a:r>
          </a:p>
        </p:txBody>
      </p:sp>
      <p:sp>
        <p:nvSpPr>
          <p:cNvPr id="7" name="Content Placeholder 2"/>
          <p:cNvSpPr txBox="1">
            <a:spLocks/>
          </p:cNvSpPr>
          <p:nvPr/>
        </p:nvSpPr>
        <p:spPr>
          <a:xfrm>
            <a:off x="286275" y="1066800"/>
            <a:ext cx="8516112" cy="463264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r>
              <a:rPr lang="en-US" sz="4400" dirty="0"/>
              <a:t>Smart phone fitness aps and bracelets, Fitbit</a:t>
            </a:r>
          </a:p>
          <a:p>
            <a:pPr eaLnBrk="1" hangingPunct="1"/>
            <a:r>
              <a:rPr lang="en-US" sz="4400" dirty="0"/>
              <a:t>Lots of activity in the medical area (Dermal, Ocular, Breath devices)</a:t>
            </a:r>
          </a:p>
          <a:p>
            <a:pPr eaLnBrk="1" hangingPunct="1"/>
            <a:r>
              <a:rPr lang="en-US" sz="4400" dirty="0"/>
              <a:t>Biosensors</a:t>
            </a:r>
          </a:p>
          <a:p>
            <a:pPr eaLnBrk="1" hangingPunct="1"/>
            <a:r>
              <a:rPr lang="en-US" sz="4400" dirty="0"/>
              <a:t>Explosion of interest in sensors in general</a:t>
            </a:r>
          </a:p>
          <a:p>
            <a:pPr marL="0" indent="0" eaLnBrk="1" hangingPunct="1">
              <a:buNone/>
            </a:pPr>
            <a:br>
              <a:rPr lang="en-US" sz="4400" dirty="0"/>
            </a:br>
            <a:r>
              <a:rPr lang="en-US" sz="4400" dirty="0"/>
              <a:t>    </a:t>
            </a:r>
          </a:p>
          <a:p>
            <a:pPr eaLnBrk="1" hangingPunct="1"/>
            <a:endParaRPr lang="en-US" sz="4400" dirty="0"/>
          </a:p>
        </p:txBody>
      </p:sp>
    </p:spTree>
    <p:extLst>
      <p:ext uri="{BB962C8B-B14F-4D97-AF65-F5344CB8AC3E}">
        <p14:creationId xmlns:p14="http://schemas.microsoft.com/office/powerpoint/2010/main" val="3797766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15669"/>
            <a:ext cx="4837175" cy="646331"/>
          </a:xfrm>
          <a:prstGeom prst="rect">
            <a:avLst/>
          </a:prstGeom>
        </p:spPr>
        <p:txBody>
          <a:bodyPr wrap="square">
            <a:spAutoFit/>
          </a:bodyPr>
          <a:lstStyle/>
          <a:p>
            <a:pPr algn="ctr"/>
            <a:r>
              <a:rPr lang="en-US" sz="3600" b="1" dirty="0">
                <a:solidFill>
                  <a:srgbClr val="FF0000"/>
                </a:solidFill>
              </a:rPr>
              <a:t>OVERVIEW</a:t>
            </a:r>
          </a:p>
        </p:txBody>
      </p:sp>
      <p:sp>
        <p:nvSpPr>
          <p:cNvPr id="3" name="Rectangle 2"/>
          <p:cNvSpPr/>
          <p:nvPr/>
        </p:nvSpPr>
        <p:spPr>
          <a:xfrm>
            <a:off x="466581"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p:cNvSpPr txBox="1">
            <a:spLocks/>
          </p:cNvSpPr>
          <p:nvPr/>
        </p:nvSpPr>
        <p:spPr>
          <a:xfrm>
            <a:off x="457200" y="1701101"/>
            <a:ext cx="8534400" cy="4547299"/>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r>
              <a:rPr lang="en-US" sz="4400" dirty="0"/>
              <a:t>Some definitions</a:t>
            </a:r>
          </a:p>
          <a:p>
            <a:pPr eaLnBrk="1" hangingPunct="1"/>
            <a:r>
              <a:rPr lang="en-US" sz="4400" dirty="0"/>
              <a:t>A little history </a:t>
            </a:r>
          </a:p>
          <a:p>
            <a:pPr eaLnBrk="1" hangingPunct="1"/>
            <a:r>
              <a:rPr lang="en-US" sz="4400" dirty="0"/>
              <a:t>The present day –an explosion of interest in sensors</a:t>
            </a:r>
          </a:p>
          <a:p>
            <a:pPr eaLnBrk="1" hangingPunct="1"/>
            <a:r>
              <a:rPr lang="en-US" sz="4400" dirty="0"/>
              <a:t>What the future might hold</a:t>
            </a:r>
          </a:p>
          <a:p>
            <a:pPr eaLnBrk="1" hangingPunct="1"/>
            <a:endParaRPr lang="en-US" sz="4400" dirty="0"/>
          </a:p>
        </p:txBody>
      </p:sp>
    </p:spTree>
    <p:extLst>
      <p:ext uri="{BB962C8B-B14F-4D97-AF65-F5344CB8AC3E}">
        <p14:creationId xmlns:p14="http://schemas.microsoft.com/office/powerpoint/2010/main" val="1206996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664" y="798558"/>
            <a:ext cx="8424672" cy="97536"/>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81000"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4" name="Rectangle 3"/>
          <p:cNvSpPr/>
          <p:nvPr/>
        </p:nvSpPr>
        <p:spPr>
          <a:xfrm>
            <a:off x="2658667" y="152400"/>
            <a:ext cx="3826690" cy="646331"/>
          </a:xfrm>
          <a:prstGeom prst="rect">
            <a:avLst/>
          </a:prstGeom>
        </p:spPr>
        <p:txBody>
          <a:bodyPr wrap="none">
            <a:spAutoFit/>
          </a:bodyPr>
          <a:lstStyle/>
          <a:p>
            <a:pPr algn="ctr"/>
            <a:r>
              <a:rPr lang="en-US" sz="3600" b="1" dirty="0">
                <a:solidFill>
                  <a:srgbClr val="FF0000"/>
                </a:solidFill>
              </a:rPr>
              <a:t>Open Innovation</a:t>
            </a:r>
          </a:p>
        </p:txBody>
      </p:sp>
      <p:sp>
        <p:nvSpPr>
          <p:cNvPr id="6" name="Content Placeholder 2"/>
          <p:cNvSpPr txBox="1">
            <a:spLocks/>
          </p:cNvSpPr>
          <p:nvPr/>
        </p:nvSpPr>
        <p:spPr>
          <a:xfrm>
            <a:off x="286275" y="1066800"/>
            <a:ext cx="8516112" cy="463264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r>
              <a:rPr lang="en-US" sz="4400" dirty="0"/>
              <a:t>Innocentive.com</a:t>
            </a:r>
          </a:p>
          <a:p>
            <a:pPr eaLnBrk="1" hangingPunct="1"/>
            <a:r>
              <a:rPr lang="en-US" sz="4400" dirty="0"/>
              <a:t>Idea Connection.com</a:t>
            </a:r>
          </a:p>
          <a:p>
            <a:pPr eaLnBrk="1" hangingPunct="1"/>
            <a:r>
              <a:rPr lang="en-US" sz="4400" dirty="0"/>
              <a:t>Nine Sigma </a:t>
            </a:r>
            <a:r>
              <a:rPr lang="en-US" dirty="0"/>
              <a:t>(https://ninesights.ninesigma.com/projects</a:t>
            </a:r>
          </a:p>
          <a:p>
            <a:pPr eaLnBrk="1" hangingPunct="1"/>
            <a:r>
              <a:rPr lang="en-US" sz="4400" dirty="0"/>
              <a:t>Challenge.gov</a:t>
            </a:r>
          </a:p>
          <a:p>
            <a:pPr eaLnBrk="1" hangingPunct="1"/>
            <a:r>
              <a:rPr lang="en-US" sz="4400" dirty="0"/>
              <a:t>SBIR, STTR, SBV</a:t>
            </a:r>
          </a:p>
          <a:p>
            <a:pPr marL="0" indent="0" eaLnBrk="1" hangingPunct="1">
              <a:buNone/>
            </a:pPr>
            <a:br>
              <a:rPr lang="en-US" sz="4400" dirty="0"/>
            </a:br>
            <a:r>
              <a:rPr lang="en-US" sz="4400" dirty="0"/>
              <a:t>           </a:t>
            </a:r>
            <a:r>
              <a:rPr lang="en-US" sz="4400" b="1" dirty="0">
                <a:solidFill>
                  <a:srgbClr val="FF0000"/>
                </a:solidFill>
              </a:rPr>
              <a:t> </a:t>
            </a:r>
          </a:p>
          <a:p>
            <a:pPr marL="0" indent="0" eaLnBrk="1" hangingPunct="1">
              <a:buNone/>
            </a:pPr>
            <a:br>
              <a:rPr lang="en-US" sz="4400" dirty="0"/>
            </a:br>
            <a:r>
              <a:rPr lang="en-US" sz="4400" dirty="0"/>
              <a:t>    </a:t>
            </a:r>
          </a:p>
        </p:txBody>
      </p:sp>
    </p:spTree>
    <p:extLst>
      <p:ext uri="{BB962C8B-B14F-4D97-AF65-F5344CB8AC3E}">
        <p14:creationId xmlns:p14="http://schemas.microsoft.com/office/powerpoint/2010/main" val="4103052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3" name="Rectangle 2"/>
          <p:cNvSpPr/>
          <p:nvPr/>
        </p:nvSpPr>
        <p:spPr>
          <a:xfrm>
            <a:off x="1568617" y="152400"/>
            <a:ext cx="6006773" cy="646331"/>
          </a:xfrm>
          <a:prstGeom prst="rect">
            <a:avLst/>
          </a:prstGeom>
        </p:spPr>
        <p:txBody>
          <a:bodyPr wrap="none">
            <a:spAutoFit/>
          </a:bodyPr>
          <a:lstStyle/>
          <a:p>
            <a:pPr algn="ctr"/>
            <a:r>
              <a:rPr lang="en-US" sz="3600" b="1" dirty="0">
                <a:solidFill>
                  <a:srgbClr val="FF0000"/>
                </a:solidFill>
              </a:rPr>
              <a:t>Recent Sensor Challenges</a:t>
            </a:r>
          </a:p>
        </p:txBody>
      </p:sp>
      <p:sp>
        <p:nvSpPr>
          <p:cNvPr id="5" name="Rectangle 4"/>
          <p:cNvSpPr/>
          <p:nvPr/>
        </p:nvSpPr>
        <p:spPr>
          <a:xfrm>
            <a:off x="380999" y="1859340"/>
            <a:ext cx="8372619" cy="5293757"/>
          </a:xfrm>
          <a:prstGeom prst="rect">
            <a:avLst/>
          </a:prstGeom>
        </p:spPr>
        <p:txBody>
          <a:bodyPr wrap="square">
            <a:spAutoFit/>
          </a:bodyPr>
          <a:lstStyle/>
          <a:p>
            <a:r>
              <a:rPr lang="en-US" sz="3200" b="1" dirty="0">
                <a:solidFill>
                  <a:srgbClr val="115A8B"/>
                </a:solidFill>
                <a:latin typeface="Georgia" panose="02040502050405020303" pitchFamily="18" charset="0"/>
              </a:rPr>
              <a:t>Sensor Technology for the 21st Century</a:t>
            </a:r>
          </a:p>
          <a:p>
            <a:r>
              <a:rPr lang="en-US" sz="3200" dirty="0">
                <a:solidFill>
                  <a:srgbClr val="3675B1"/>
                </a:solidFill>
                <a:latin typeface="Lato"/>
              </a:rPr>
              <a:t> </a:t>
            </a:r>
          </a:p>
          <a:p>
            <a:r>
              <a:rPr lang="en-US" sz="3200" dirty="0">
                <a:solidFill>
                  <a:srgbClr val="3675B1"/>
                </a:solidFill>
                <a:latin typeface="Lato"/>
              </a:rPr>
              <a:t>T</a:t>
            </a:r>
            <a:r>
              <a:rPr lang="en-US" sz="3200" dirty="0">
                <a:solidFill>
                  <a:srgbClr val="424040"/>
                </a:solidFill>
                <a:latin typeface="Lato"/>
              </a:rPr>
              <a:t>his web page on sensor technology is designed to help sensor developers locate SBIR and/or STTR funding opportunities across federal agencies. The U.S. Government is a significant driver of sensor innovation: investing in low cost, portable, easy-to-use technologies to facilitate the collection of real time, reliable measurement information.</a:t>
            </a:r>
            <a:br>
              <a:rPr lang="en-US" sz="3200" dirty="0">
                <a:solidFill>
                  <a:srgbClr val="424040"/>
                </a:solidFill>
                <a:latin typeface="Lato"/>
              </a:rPr>
            </a:br>
            <a:r>
              <a:rPr lang="en-US" dirty="0">
                <a:solidFill>
                  <a:srgbClr val="424040"/>
                </a:solidFill>
                <a:latin typeface="Lato"/>
              </a:rPr>
              <a:t> </a:t>
            </a:r>
            <a:endParaRPr lang="en-US" b="0" i="0" dirty="0">
              <a:solidFill>
                <a:srgbClr val="424040"/>
              </a:solidFill>
              <a:effectLst/>
              <a:latin typeface="Lato"/>
            </a:endParaRPr>
          </a:p>
        </p:txBody>
      </p:sp>
      <p:sp>
        <p:nvSpPr>
          <p:cNvPr id="6" name="Rectangle 5"/>
          <p:cNvSpPr/>
          <p:nvPr/>
        </p:nvSpPr>
        <p:spPr>
          <a:xfrm>
            <a:off x="609600" y="1066800"/>
            <a:ext cx="6477000" cy="369332"/>
          </a:xfrm>
          <a:prstGeom prst="rect">
            <a:avLst/>
          </a:prstGeom>
        </p:spPr>
        <p:txBody>
          <a:bodyPr wrap="square">
            <a:spAutoFit/>
          </a:bodyPr>
          <a:lstStyle/>
          <a:p>
            <a:r>
              <a:rPr lang="en-US" dirty="0"/>
              <a:t>https://www.sbir.gov/Sensor-technology-for-the-21st-century</a:t>
            </a:r>
          </a:p>
        </p:txBody>
      </p:sp>
    </p:spTree>
    <p:extLst>
      <p:ext uri="{BB962C8B-B14F-4D97-AF65-F5344CB8AC3E}">
        <p14:creationId xmlns:p14="http://schemas.microsoft.com/office/powerpoint/2010/main" val="801379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https://www.innocentive.com/projectImages/challenge/ic9933927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1700"/>
            <a:ext cx="1333500" cy="133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1981200" y="1524000"/>
            <a:ext cx="5537093" cy="2332925"/>
          </a:xfrm>
          <a:prstGeom prst="rect">
            <a:avLst/>
          </a:prstGeom>
          <a:solidFill>
            <a:schemeClr val="bg2"/>
          </a:solidFill>
          <a:ln>
            <a:noFill/>
          </a:ln>
          <a:effectLst/>
        </p:spPr>
        <p:txBody>
          <a:bodyPr vert="horz" wrap="square" lIns="91440" tIns="179331" rIns="91440" bIns="88872"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dirty="0">
                <a:ln>
                  <a:noFill/>
                </a:ln>
                <a:solidFill>
                  <a:srgbClr val="FFFFFF"/>
                </a:solidFill>
                <a:effectLst/>
                <a:latin typeface="Arial" panose="020B0604020202020204" pitchFamily="34" charset="0"/>
              </a:rPr>
              <a:t>Chemistry</a:t>
            </a:r>
            <a:r>
              <a:rPr kumimoji="0" lang="en-US" altLang="en-US" sz="800" b="0" i="0" u="none" strike="noStrike" cap="none" normalizeH="0" baseline="0" dirty="0">
                <a:ln>
                  <a:noFill/>
                </a:ln>
                <a:solidFill>
                  <a:schemeClr val="tx1"/>
                </a:solidFill>
                <a:effectLst/>
                <a:latin typeface="Arial" panose="020B0604020202020204" pitchFamily="34" charset="0"/>
              </a:rPr>
              <a:t> </a:t>
            </a:r>
            <a:r>
              <a:rPr kumimoji="0" lang="en-US" altLang="en-US" sz="700" b="1" i="0" u="none" strike="noStrike" cap="none" normalizeH="0" baseline="0" dirty="0">
                <a:ln>
                  <a:noFill/>
                </a:ln>
                <a:solidFill>
                  <a:srgbClr val="FFFFFF"/>
                </a:solidFill>
                <a:effectLst/>
                <a:latin typeface="Arial" panose="020B0604020202020204" pitchFamily="34" charset="0"/>
              </a:rPr>
              <a:t>Computer Science/Information Technology</a:t>
            </a:r>
            <a:r>
              <a:rPr kumimoji="0" lang="en-US" altLang="en-US" sz="800" b="0" i="0" u="none" strike="noStrike" cap="none" normalizeH="0" baseline="0" dirty="0">
                <a:ln>
                  <a:noFill/>
                </a:ln>
                <a:solidFill>
                  <a:schemeClr val="tx1"/>
                </a:solidFill>
                <a:effectLst/>
                <a:latin typeface="Arial" panose="020B0604020202020204" pitchFamily="34" charset="0"/>
              </a:rPr>
              <a:t> </a:t>
            </a:r>
            <a:r>
              <a:rPr kumimoji="0" lang="en-US" altLang="en-US" sz="700" b="1" i="0" u="none" strike="noStrike" cap="none" normalizeH="0" baseline="0" dirty="0">
                <a:ln>
                  <a:noFill/>
                </a:ln>
                <a:solidFill>
                  <a:srgbClr val="FFFFFF"/>
                </a:solidFill>
                <a:effectLst/>
                <a:latin typeface="Arial" panose="020B0604020202020204" pitchFamily="34" charset="0"/>
              </a:rPr>
              <a:t>Engineering/Design</a:t>
            </a:r>
            <a:r>
              <a:rPr kumimoji="0" lang="en-US" altLang="en-US" sz="800" b="0" i="0" u="none" strike="noStrike" cap="none" normalizeH="0" baseline="0" dirty="0">
                <a:ln>
                  <a:noFill/>
                </a:ln>
                <a:solidFill>
                  <a:schemeClr val="tx1"/>
                </a:solidFill>
                <a:effectLst/>
                <a:latin typeface="Arial" panose="020B0604020202020204" pitchFamily="34" charset="0"/>
              </a:rPr>
              <a:t> </a:t>
            </a:r>
            <a:r>
              <a:rPr kumimoji="0" lang="en-US" altLang="en-US" sz="700" b="1" i="0" u="none" strike="noStrike" cap="none" normalizeH="0" baseline="0" dirty="0" err="1">
                <a:ln>
                  <a:noFill/>
                </a:ln>
                <a:solidFill>
                  <a:srgbClr val="FFFFFF"/>
                </a:solidFill>
                <a:effectLst/>
                <a:latin typeface="Arial" panose="020B0604020202020204" pitchFamily="34" charset="0"/>
              </a:rPr>
              <a:t>EnvironmentPhysical</a:t>
            </a:r>
            <a:r>
              <a:rPr kumimoji="0" lang="en-US" altLang="en-US" sz="700" b="1" i="0" u="none" strike="noStrike" cap="none" normalizeH="0" baseline="0" dirty="0">
                <a:ln>
                  <a:noFill/>
                </a:ln>
                <a:solidFill>
                  <a:srgbClr val="FFFFFF"/>
                </a:solidFill>
                <a:effectLst/>
                <a:latin typeface="Arial" panose="020B0604020202020204" pitchFamily="34" charset="0"/>
              </a:rPr>
              <a:t> Sciences</a:t>
            </a:r>
            <a:r>
              <a:rPr kumimoji="0" lang="en-US" altLang="en-US" sz="800" b="0" i="0" u="none" strike="noStrike" cap="none" normalizeH="0" baseline="0" dirty="0">
                <a:ln>
                  <a:noFill/>
                </a:ln>
                <a:solidFill>
                  <a:schemeClr val="tx1"/>
                </a:solidFill>
                <a:effectLst/>
                <a:latin typeface="Arial" panose="020B0604020202020204" pitchFamily="34" charset="0"/>
              </a:rPr>
              <a:t> </a:t>
            </a:r>
            <a:r>
              <a:rPr kumimoji="0" lang="en-US" altLang="en-US" sz="700" b="1" i="0" u="none" strike="noStrike" cap="none" normalizeH="0" baseline="0" dirty="0">
                <a:ln>
                  <a:noFill/>
                </a:ln>
                <a:solidFill>
                  <a:srgbClr val="FFFFFF"/>
                </a:solidFill>
                <a:effectLst/>
                <a:latin typeface="Arial" panose="020B0604020202020204" pitchFamily="34" charset="0"/>
              </a:rPr>
              <a:t>Public Good</a:t>
            </a:r>
            <a:r>
              <a:rPr kumimoji="0" lang="en-US" altLang="en-US" sz="800" b="0" i="0" u="none" strike="noStrike" cap="none" normalizeH="0" baseline="0" dirty="0">
                <a:ln>
                  <a:noFill/>
                </a:ln>
                <a:solidFill>
                  <a:schemeClr val="tx1"/>
                </a:solidFill>
                <a:effectLst/>
                <a:latin typeface="Arial" panose="020B0604020202020204" pitchFamily="34" charset="0"/>
              </a:rPr>
              <a:t> </a:t>
            </a:r>
            <a:r>
              <a:rPr kumimoji="0" lang="en-US" altLang="en-US" sz="700" b="1" i="0" u="none" strike="noStrike" cap="none" normalizeH="0" baseline="0" dirty="0">
                <a:ln>
                  <a:noFill/>
                </a:ln>
                <a:solidFill>
                  <a:srgbClr val="FFFFFF"/>
                </a:solidFill>
                <a:effectLst/>
                <a:latin typeface="Arial" panose="020B0604020202020204" pitchFamily="34" charset="0"/>
              </a:rPr>
              <a:t>RTP</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AWARD:  </a:t>
            </a:r>
            <a:r>
              <a:rPr kumimoji="0" lang="en-US" altLang="en-US" sz="900" b="1" i="0" u="none" strike="noStrike" cap="none" normalizeH="0" baseline="0" dirty="0">
                <a:ln>
                  <a:noFill/>
                </a:ln>
                <a:solidFill>
                  <a:schemeClr val="tx1"/>
                </a:solidFill>
                <a:effectLst/>
                <a:latin typeface="Arial" panose="020B0604020202020204" pitchFamily="34" charset="0"/>
              </a:rPr>
              <a:t>$60,000 USD</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DEADLINE: </a:t>
            </a:r>
            <a:r>
              <a:rPr kumimoji="0" lang="en-US" altLang="en-US" sz="1800" b="1" i="0" u="none" strike="noStrike" cap="none" normalizeH="0" baseline="0" dirty="0">
                <a:ln>
                  <a:noFill/>
                </a:ln>
                <a:solidFill>
                  <a:schemeClr val="tx1"/>
                </a:solidFill>
                <a:effectLst/>
                <a:latin typeface="Arial" panose="020B0604020202020204" pitchFamily="34" charset="0"/>
              </a:rPr>
              <a:t>Nov 22 2017 23:59 EST</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ACTIVE </a:t>
            </a:r>
            <a:r>
              <a:rPr kumimoji="0" lang="en-US" altLang="en-US" sz="1800" b="0" i="0" u="none" strike="noStrike" cap="none" normalizeH="0" baseline="0" dirty="0">
                <a:ln>
                  <a:noFill/>
                </a:ln>
                <a:effectLst/>
                <a:latin typeface="Arial" panose="020B0604020202020204" pitchFamily="34" charset="0"/>
              </a:rPr>
              <a:t>SOLVERS</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900" b="0" i="0" u="none" strike="noStrike" cap="none" normalizeH="0" baseline="0" dirty="0">
                <a:ln>
                  <a:noFill/>
                </a:ln>
                <a:solidFill>
                  <a:schemeClr val="tx1"/>
                </a:solidFill>
                <a:effectLst/>
                <a:latin typeface="Arial" panose="020B0604020202020204" pitchFamily="34" charset="0"/>
              </a:rPr>
              <a:t>112</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POSTED: </a:t>
            </a:r>
            <a:r>
              <a:rPr kumimoji="0" lang="en-US" altLang="en-US" sz="900" b="0" i="0" u="none" strike="noStrike" cap="none" normalizeH="0" baseline="0" dirty="0">
                <a:ln>
                  <a:noFill/>
                </a:ln>
                <a:solidFill>
                  <a:schemeClr val="tx1"/>
                </a:solidFill>
                <a:effectLst/>
                <a:latin typeface="Arial" panose="020B0604020202020204" pitchFamily="34" charset="0"/>
              </a:rPr>
              <a:t>Apr 06 2017</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SOURCE: </a:t>
            </a:r>
            <a:r>
              <a:rPr kumimoji="0" lang="en-US" altLang="en-US" sz="1800" b="0" i="0" u="none" strike="noStrike" cap="none" normalizeH="0" baseline="0" dirty="0" err="1">
                <a:ln>
                  <a:noFill/>
                </a:ln>
                <a:solidFill>
                  <a:schemeClr val="tx1"/>
                </a:solidFill>
                <a:effectLst/>
                <a:latin typeface="Arial" panose="020B0604020202020204" pitchFamily="34" charset="0"/>
              </a:rPr>
              <a:t>InnoCentive</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p:nvPr/>
        </p:nvSpPr>
        <p:spPr>
          <a:xfrm>
            <a:off x="1752600" y="914400"/>
            <a:ext cx="5486400" cy="523220"/>
          </a:xfrm>
          <a:prstGeom prst="rect">
            <a:avLst/>
          </a:prstGeom>
        </p:spPr>
        <p:txBody>
          <a:bodyPr wrap="square">
            <a:spAutoFit/>
          </a:bodyPr>
          <a:lstStyle/>
          <a:p>
            <a:pPr algn="ctr"/>
            <a:r>
              <a:rPr lang="en-US" sz="2800" b="1" dirty="0">
                <a:solidFill>
                  <a:srgbClr val="FF0000"/>
                </a:solidFill>
              </a:rPr>
              <a:t>   WILDLAND FIRE SENSOR</a:t>
            </a:r>
          </a:p>
        </p:txBody>
      </p:sp>
      <p:sp>
        <p:nvSpPr>
          <p:cNvPr id="6" name="Rectangle 5"/>
          <p:cNvSpPr/>
          <p:nvPr/>
        </p:nvSpPr>
        <p:spPr>
          <a:xfrm>
            <a:off x="533399" y="4267200"/>
            <a:ext cx="8220219" cy="2677656"/>
          </a:xfrm>
          <a:prstGeom prst="rect">
            <a:avLst/>
          </a:prstGeom>
        </p:spPr>
        <p:txBody>
          <a:bodyPr wrap="square">
            <a:spAutoFit/>
          </a:bodyPr>
          <a:lstStyle/>
          <a:p>
            <a:r>
              <a:rPr lang="en-US" sz="2400" dirty="0">
                <a:solidFill>
                  <a:srgbClr val="333333"/>
                </a:solidFill>
                <a:latin typeface="Arial" panose="020B0604020202020204" pitchFamily="34" charset="0"/>
              </a:rPr>
              <a:t>The solution is a field-ready prototype system that includes one central data receiving unit and at least two sensor nodes measuring fine particulate matter (PM</a:t>
            </a:r>
            <a:r>
              <a:rPr lang="en-US" sz="2400" baseline="-25000" dirty="0">
                <a:solidFill>
                  <a:srgbClr val="333333"/>
                </a:solidFill>
                <a:latin typeface="Arial" panose="020B0604020202020204" pitchFamily="34" charset="0"/>
              </a:rPr>
              <a:t>2.5</a:t>
            </a:r>
            <a:r>
              <a:rPr lang="en-US" sz="2400" dirty="0">
                <a:solidFill>
                  <a:srgbClr val="333333"/>
                </a:solidFill>
                <a:latin typeface="Arial" panose="020B0604020202020204" pitchFamily="34" charset="0"/>
              </a:rPr>
              <a:t>), carbon monoxide (CO), ozone (O</a:t>
            </a:r>
            <a:r>
              <a:rPr lang="en-US" sz="2400" baseline="-25000" dirty="0">
                <a:solidFill>
                  <a:srgbClr val="333333"/>
                </a:solidFill>
                <a:latin typeface="Arial" panose="020B0604020202020204" pitchFamily="34" charset="0"/>
              </a:rPr>
              <a:t>3</a:t>
            </a:r>
            <a:r>
              <a:rPr lang="en-US" sz="2400" dirty="0">
                <a:solidFill>
                  <a:srgbClr val="333333"/>
                </a:solidFill>
                <a:latin typeface="Arial" panose="020B0604020202020204" pitchFamily="34" charset="0"/>
              </a:rPr>
              <a:t>), and carbon dioxide (CO</a:t>
            </a:r>
            <a:r>
              <a:rPr lang="en-US" sz="2400" baseline="-25000" dirty="0">
                <a:solidFill>
                  <a:srgbClr val="333333"/>
                </a:solidFill>
                <a:latin typeface="Arial" panose="020B0604020202020204" pitchFamily="34" charset="0"/>
              </a:rPr>
              <a:t>2</a:t>
            </a:r>
            <a:r>
              <a:rPr lang="en-US" sz="2400" dirty="0">
                <a:solidFill>
                  <a:srgbClr val="333333"/>
                </a:solidFill>
                <a:latin typeface="Arial" panose="020B0604020202020204" pitchFamily="34" charset="0"/>
              </a:rPr>
              <a:t>) that communicates data wirelessly and measures a wide dynamic range of concentration levels expected during wildland fires (EPA)</a:t>
            </a:r>
            <a:endParaRPr lang="en-US" sz="2400" dirty="0"/>
          </a:p>
        </p:txBody>
      </p:sp>
      <p:sp>
        <p:nvSpPr>
          <p:cNvPr id="10" name="Rectangle 9">
            <a:extLst>
              <a:ext uri="{FF2B5EF4-FFF2-40B4-BE49-F238E27FC236}">
                <a16:creationId xmlns:a16="http://schemas.microsoft.com/office/drawing/2014/main" id="{CE616698-BAAD-42BC-958C-1CC9235B4DF4}"/>
              </a:ext>
            </a:extLst>
          </p:cNvPr>
          <p:cNvSpPr/>
          <p:nvPr/>
        </p:nvSpPr>
        <p:spPr>
          <a:xfrm>
            <a:off x="381000"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11" name="Rectangle 10">
            <a:extLst>
              <a:ext uri="{FF2B5EF4-FFF2-40B4-BE49-F238E27FC236}">
                <a16:creationId xmlns:a16="http://schemas.microsoft.com/office/drawing/2014/main" id="{9AD166EB-7F93-4312-84C7-BAA442EF7B4B}"/>
              </a:ext>
            </a:extLst>
          </p:cNvPr>
          <p:cNvSpPr/>
          <p:nvPr/>
        </p:nvSpPr>
        <p:spPr>
          <a:xfrm>
            <a:off x="1568617" y="152400"/>
            <a:ext cx="6006773" cy="646331"/>
          </a:xfrm>
          <a:prstGeom prst="rect">
            <a:avLst/>
          </a:prstGeom>
        </p:spPr>
        <p:txBody>
          <a:bodyPr wrap="none">
            <a:spAutoFit/>
          </a:bodyPr>
          <a:lstStyle/>
          <a:p>
            <a:pPr algn="ctr"/>
            <a:r>
              <a:rPr lang="en-US" sz="3600" b="1" dirty="0">
                <a:solidFill>
                  <a:srgbClr val="FF0000"/>
                </a:solidFill>
              </a:rPr>
              <a:t>Recent Sensor Challenges</a:t>
            </a:r>
          </a:p>
        </p:txBody>
      </p:sp>
    </p:spTree>
    <p:extLst>
      <p:ext uri="{BB962C8B-B14F-4D97-AF65-F5344CB8AC3E}">
        <p14:creationId xmlns:p14="http://schemas.microsoft.com/office/powerpoint/2010/main" val="2534101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117806"/>
            <a:ext cx="6629400" cy="6977160"/>
          </a:xfrm>
          <a:prstGeom prst="rect">
            <a:avLst/>
          </a:prstGeom>
        </p:spPr>
      </p:pic>
    </p:spTree>
    <p:extLst>
      <p:ext uri="{BB962C8B-B14F-4D97-AF65-F5344CB8AC3E}">
        <p14:creationId xmlns:p14="http://schemas.microsoft.com/office/powerpoint/2010/main" val="3189333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8212" y="790575"/>
            <a:ext cx="7267575" cy="2257425"/>
          </a:xfrm>
          <a:prstGeom prst="rect">
            <a:avLst/>
          </a:prstGeom>
        </p:spPr>
      </p:pic>
      <p:sp>
        <p:nvSpPr>
          <p:cNvPr id="3" name="Rectangle 2"/>
          <p:cNvSpPr/>
          <p:nvPr/>
        </p:nvSpPr>
        <p:spPr>
          <a:xfrm>
            <a:off x="304800" y="3510677"/>
            <a:ext cx="8534400" cy="2585323"/>
          </a:xfrm>
          <a:prstGeom prst="rect">
            <a:avLst/>
          </a:prstGeom>
        </p:spPr>
        <p:txBody>
          <a:bodyPr wrap="square">
            <a:spAutoFit/>
          </a:bodyPr>
          <a:lstStyle/>
          <a:p>
            <a:r>
              <a:rPr lang="en-US" dirty="0">
                <a:solidFill>
                  <a:srgbClr val="333333"/>
                </a:solidFill>
                <a:latin typeface="Arial" panose="020B0604020202020204" pitchFamily="34" charset="0"/>
              </a:rPr>
              <a:t>The U.S. Environmental Protection Agency (USEPA) (the Seeker) in collaboration with the U.S. Geological Survey (USGS) and The Nature Conservancy (TNC) seeks to identify and spur development of technologies to monitor nitrogen concentration in effluent from advanced Onsite Wastewater Treatment Systems (OWTS). Phase I of this Challenge program is an Ideation Challenge to gain a better understanding of low cost sensor technology that could be utilized to detect and measure nitrate and ammonium, or total nitrogen in the effluent of advanced OWTS. If this initial Ideation is successful, future phases of the Septic Challenge program will include prototype development and testing.</a:t>
            </a:r>
            <a:endParaRPr lang="en-US" dirty="0"/>
          </a:p>
        </p:txBody>
      </p:sp>
      <p:sp>
        <p:nvSpPr>
          <p:cNvPr id="4" name="Rectangle 3"/>
          <p:cNvSpPr/>
          <p:nvPr/>
        </p:nvSpPr>
        <p:spPr>
          <a:xfrm>
            <a:off x="381000"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5" name="Rectangle 4"/>
          <p:cNvSpPr/>
          <p:nvPr/>
        </p:nvSpPr>
        <p:spPr>
          <a:xfrm>
            <a:off x="1568617" y="152400"/>
            <a:ext cx="6006773" cy="646331"/>
          </a:xfrm>
          <a:prstGeom prst="rect">
            <a:avLst/>
          </a:prstGeom>
        </p:spPr>
        <p:txBody>
          <a:bodyPr wrap="none">
            <a:spAutoFit/>
          </a:bodyPr>
          <a:lstStyle/>
          <a:p>
            <a:pPr algn="ctr"/>
            <a:r>
              <a:rPr lang="en-US" sz="3600" b="1" dirty="0">
                <a:solidFill>
                  <a:srgbClr val="FF0000"/>
                </a:solidFill>
              </a:rPr>
              <a:t>Recent Sensor Challenges</a:t>
            </a:r>
          </a:p>
        </p:txBody>
      </p:sp>
    </p:spTree>
    <p:extLst>
      <p:ext uri="{BB962C8B-B14F-4D97-AF65-F5344CB8AC3E}">
        <p14:creationId xmlns:p14="http://schemas.microsoft.com/office/powerpoint/2010/main" val="784663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8650" y="976313"/>
            <a:ext cx="7886700" cy="1766887"/>
          </a:xfrm>
          <a:prstGeom prst="rect">
            <a:avLst/>
          </a:prstGeom>
        </p:spPr>
      </p:pic>
      <p:sp>
        <p:nvSpPr>
          <p:cNvPr id="3" name="Rectangle 2"/>
          <p:cNvSpPr/>
          <p:nvPr/>
        </p:nvSpPr>
        <p:spPr>
          <a:xfrm>
            <a:off x="228600" y="2817674"/>
            <a:ext cx="8458200" cy="2462213"/>
          </a:xfrm>
          <a:prstGeom prst="rect">
            <a:avLst/>
          </a:prstGeom>
        </p:spPr>
        <p:txBody>
          <a:bodyPr wrap="square">
            <a:spAutoFit/>
          </a:bodyPr>
          <a:lstStyle/>
          <a:p>
            <a:r>
              <a:rPr lang="en-US" sz="2200" dirty="0">
                <a:solidFill>
                  <a:srgbClr val="333333"/>
                </a:solidFill>
                <a:latin typeface="Arial" panose="020B0604020202020204" pitchFamily="34" charset="0"/>
              </a:rPr>
              <a:t>EPA identified arsenic as a high priority water quality parameter in urgent need of sensor technology advancement. Arsenic in drinking water is associated with several public health risks including cancer and non-cancer effects. EPA and a number of partner agencies and organizations undertook a detailed process to learn from users about their performance specifications and functionality requirements for a new arsenic sensor. </a:t>
            </a:r>
            <a:endParaRPr lang="en-US" sz="2200" dirty="0"/>
          </a:p>
        </p:txBody>
      </p:sp>
      <p:sp>
        <p:nvSpPr>
          <p:cNvPr id="4" name="Rectangle 3"/>
          <p:cNvSpPr/>
          <p:nvPr/>
        </p:nvSpPr>
        <p:spPr>
          <a:xfrm>
            <a:off x="381000"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5" name="Rectangle 4"/>
          <p:cNvSpPr/>
          <p:nvPr/>
        </p:nvSpPr>
        <p:spPr>
          <a:xfrm>
            <a:off x="1568617" y="152400"/>
            <a:ext cx="6006773" cy="646331"/>
          </a:xfrm>
          <a:prstGeom prst="rect">
            <a:avLst/>
          </a:prstGeom>
        </p:spPr>
        <p:txBody>
          <a:bodyPr wrap="none">
            <a:spAutoFit/>
          </a:bodyPr>
          <a:lstStyle/>
          <a:p>
            <a:pPr algn="ctr"/>
            <a:r>
              <a:rPr lang="en-US" sz="3600" b="1" dirty="0">
                <a:solidFill>
                  <a:srgbClr val="FF0000"/>
                </a:solidFill>
              </a:rPr>
              <a:t>Recent Sensor Challenges</a:t>
            </a:r>
          </a:p>
        </p:txBody>
      </p:sp>
    </p:spTree>
    <p:extLst>
      <p:ext uri="{BB962C8B-B14F-4D97-AF65-F5344CB8AC3E}">
        <p14:creationId xmlns:p14="http://schemas.microsoft.com/office/powerpoint/2010/main" val="2574412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4387" y="1143000"/>
            <a:ext cx="7515225" cy="1104900"/>
          </a:xfrm>
          <a:prstGeom prst="rect">
            <a:avLst/>
          </a:prstGeom>
        </p:spPr>
      </p:pic>
      <p:sp>
        <p:nvSpPr>
          <p:cNvPr id="3" name="Rectangle 2"/>
          <p:cNvSpPr/>
          <p:nvPr/>
        </p:nvSpPr>
        <p:spPr>
          <a:xfrm>
            <a:off x="381000"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4" name="Rectangle 3"/>
          <p:cNvSpPr/>
          <p:nvPr/>
        </p:nvSpPr>
        <p:spPr>
          <a:xfrm>
            <a:off x="1568617" y="152400"/>
            <a:ext cx="6006773" cy="646331"/>
          </a:xfrm>
          <a:prstGeom prst="rect">
            <a:avLst/>
          </a:prstGeom>
        </p:spPr>
        <p:txBody>
          <a:bodyPr wrap="none">
            <a:spAutoFit/>
          </a:bodyPr>
          <a:lstStyle/>
          <a:p>
            <a:pPr algn="ctr"/>
            <a:r>
              <a:rPr lang="en-US" sz="3600" b="1" dirty="0">
                <a:solidFill>
                  <a:srgbClr val="FF0000"/>
                </a:solidFill>
              </a:rPr>
              <a:t>Recent Sensor Challenges</a:t>
            </a:r>
          </a:p>
        </p:txBody>
      </p:sp>
      <p:sp>
        <p:nvSpPr>
          <p:cNvPr id="5" name="Rectangle 4"/>
          <p:cNvSpPr/>
          <p:nvPr/>
        </p:nvSpPr>
        <p:spPr>
          <a:xfrm>
            <a:off x="1295400" y="2690336"/>
            <a:ext cx="6781800" cy="3508653"/>
          </a:xfrm>
          <a:prstGeom prst="rect">
            <a:avLst/>
          </a:prstGeom>
        </p:spPr>
        <p:txBody>
          <a:bodyPr wrap="square">
            <a:spAutoFit/>
          </a:bodyPr>
          <a:lstStyle/>
          <a:p>
            <a:r>
              <a:rPr lang="en-US" dirty="0">
                <a:solidFill>
                  <a:srgbClr val="333333"/>
                </a:solidFill>
                <a:latin typeface="Helvetica Neue"/>
              </a:rPr>
              <a:t>AWARD:  </a:t>
            </a:r>
            <a:r>
              <a:rPr lang="en-US" b="1" dirty="0">
                <a:solidFill>
                  <a:srgbClr val="333333"/>
                </a:solidFill>
                <a:latin typeface="Helvetica Neue"/>
              </a:rPr>
              <a:t>$15,000 USD</a:t>
            </a:r>
            <a:endParaRPr lang="en-US" dirty="0">
              <a:solidFill>
                <a:srgbClr val="333333"/>
              </a:solidFill>
              <a:latin typeface="Helvetica Neue"/>
            </a:endParaRPr>
          </a:p>
          <a:p>
            <a:r>
              <a:rPr lang="en-US" dirty="0">
                <a:solidFill>
                  <a:srgbClr val="333333"/>
                </a:solidFill>
                <a:latin typeface="Helvetica Neue"/>
              </a:rPr>
              <a:t>DEADLINE: </a:t>
            </a:r>
            <a:r>
              <a:rPr lang="en-US" b="1" dirty="0">
                <a:solidFill>
                  <a:srgbClr val="333333"/>
                </a:solidFill>
                <a:latin typeface="Helvetica Neue"/>
              </a:rPr>
              <a:t>May 03 2017 23:59 EDT</a:t>
            </a:r>
            <a:endParaRPr lang="en-US" dirty="0">
              <a:solidFill>
                <a:srgbClr val="333333"/>
              </a:solidFill>
              <a:latin typeface="Helvetica Neue"/>
            </a:endParaRPr>
          </a:p>
          <a:p>
            <a:r>
              <a:rPr lang="en-US" dirty="0">
                <a:solidFill>
                  <a:srgbClr val="333333"/>
                </a:solidFill>
                <a:latin typeface="Helvetica Neue"/>
              </a:rPr>
              <a:t>ACTIVE SOLVERS: 240</a:t>
            </a:r>
          </a:p>
          <a:p>
            <a:r>
              <a:rPr lang="en-US" dirty="0">
                <a:solidFill>
                  <a:srgbClr val="333333"/>
                </a:solidFill>
                <a:latin typeface="Helvetica Neue"/>
              </a:rPr>
              <a:t>POSTED: Apr 03 2017</a:t>
            </a:r>
          </a:p>
          <a:p>
            <a:r>
              <a:rPr lang="en-US" dirty="0">
                <a:solidFill>
                  <a:srgbClr val="333333"/>
                </a:solidFill>
                <a:latin typeface="Helvetica Neue"/>
              </a:rPr>
              <a:t>SOURCE: </a:t>
            </a:r>
            <a:r>
              <a:rPr lang="en-US" dirty="0" err="1">
                <a:solidFill>
                  <a:srgbClr val="333333"/>
                </a:solidFill>
                <a:latin typeface="Helvetica Neue"/>
              </a:rPr>
              <a:t>InnoCentive</a:t>
            </a:r>
            <a:endParaRPr lang="en-US" dirty="0">
              <a:solidFill>
                <a:srgbClr val="333333"/>
              </a:solidFill>
              <a:latin typeface="Helvetica Neue"/>
            </a:endParaRPr>
          </a:p>
          <a:p>
            <a:endParaRPr lang="en-US" b="0" i="0" dirty="0">
              <a:solidFill>
                <a:srgbClr val="333333"/>
              </a:solidFill>
              <a:effectLst/>
              <a:latin typeface="Helvetica Neue"/>
            </a:endParaRPr>
          </a:p>
          <a:p>
            <a:endParaRPr lang="en-US" dirty="0">
              <a:solidFill>
                <a:srgbClr val="333333"/>
              </a:solidFill>
              <a:latin typeface="Helvetica Neue"/>
            </a:endParaRPr>
          </a:p>
          <a:p>
            <a:r>
              <a:rPr lang="en-US" sz="3200" b="0" i="0" dirty="0">
                <a:solidFill>
                  <a:srgbClr val="333333"/>
                </a:solidFill>
                <a:effectLst/>
                <a:latin typeface="Helvetica Neue"/>
              </a:rPr>
              <a:t>The Challenge is to </a:t>
            </a:r>
            <a:r>
              <a:rPr lang="en-US" sz="3200" dirty="0">
                <a:solidFill>
                  <a:srgbClr val="333333"/>
                </a:solidFill>
                <a:latin typeface="Helvetica Neue"/>
              </a:rPr>
              <a:t>design a sensor that gives engine oil health in real time.</a:t>
            </a:r>
            <a:endParaRPr lang="en-US" sz="3200" b="0" i="0" dirty="0">
              <a:solidFill>
                <a:srgbClr val="333333"/>
              </a:solidFill>
              <a:effectLst/>
              <a:latin typeface="Helvetica Neue"/>
            </a:endParaRPr>
          </a:p>
        </p:txBody>
      </p:sp>
    </p:spTree>
    <p:extLst>
      <p:ext uri="{BB962C8B-B14F-4D97-AF65-F5344CB8AC3E}">
        <p14:creationId xmlns:p14="http://schemas.microsoft.com/office/powerpoint/2010/main" val="1526036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3" name="Rectangle 2"/>
          <p:cNvSpPr/>
          <p:nvPr/>
        </p:nvSpPr>
        <p:spPr>
          <a:xfrm>
            <a:off x="1568617" y="152400"/>
            <a:ext cx="6006773" cy="646331"/>
          </a:xfrm>
          <a:prstGeom prst="rect">
            <a:avLst/>
          </a:prstGeom>
        </p:spPr>
        <p:txBody>
          <a:bodyPr wrap="none">
            <a:spAutoFit/>
          </a:bodyPr>
          <a:lstStyle/>
          <a:p>
            <a:pPr algn="ctr"/>
            <a:r>
              <a:rPr lang="en-US" sz="3600" b="1" dirty="0">
                <a:solidFill>
                  <a:srgbClr val="FF0000"/>
                </a:solidFill>
              </a:rPr>
              <a:t>Recent Sensor Challenges</a:t>
            </a:r>
          </a:p>
        </p:txBody>
      </p:sp>
      <p:sp>
        <p:nvSpPr>
          <p:cNvPr id="4" name="Rectangle 1"/>
          <p:cNvSpPr>
            <a:spLocks noChangeArrowheads="1"/>
          </p:cNvSpPr>
          <p:nvPr/>
        </p:nvSpPr>
        <p:spPr bwMode="auto">
          <a:xfrm>
            <a:off x="304800" y="1751886"/>
            <a:ext cx="8619744"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5048"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E76D27"/>
                </a:solidFill>
                <a:effectLst/>
                <a:latin typeface="Arial" panose="020B0604020202020204" pitchFamily="34" charset="0"/>
              </a:rPr>
              <a:t>RFP Description</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NineSigma, representing a multinational company, invites proposals for a hand-held proximity sensor that permits a user to accurately and quickly identify and locate a tagged and potentially mobile asset.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E76D27"/>
                </a:solidFill>
                <a:effectLst/>
                <a:latin typeface="Arial" panose="020B0604020202020204" pitchFamily="34" charset="0"/>
              </a:rPr>
              <a:t>Background</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NineSigma’s client markets mobile asset tracking systems that utilize active radio frequency identification (RFID) tags.  Assets are mobile, at velocities &lt; 2 mph, within confined areas less than 100 </a:t>
            </a:r>
            <a:r>
              <a:rPr kumimoji="0" lang="en-US" altLang="en-US" sz="2400" b="0" i="0" u="none" strike="noStrike" cap="none" normalizeH="0" baseline="0" dirty="0" err="1">
                <a:ln>
                  <a:noFill/>
                </a:ln>
                <a:solidFill>
                  <a:schemeClr val="tx1"/>
                </a:solidFill>
                <a:effectLst/>
                <a:latin typeface="Arial" panose="020B0604020202020204" pitchFamily="34" charset="0"/>
              </a:rPr>
              <a:t>yd</a:t>
            </a:r>
            <a:r>
              <a:rPr kumimoji="0" lang="en-US" altLang="en-US" sz="2400" b="0" i="0" u="none" strike="noStrike" cap="none" normalizeH="0" baseline="0" dirty="0">
                <a:ln>
                  <a:noFill/>
                </a:ln>
                <a:solidFill>
                  <a:schemeClr val="tx1"/>
                </a:solidFill>
                <a:effectLst/>
                <a:latin typeface="Arial" panose="020B0604020202020204" pitchFamily="34" charset="0"/>
              </a:rPr>
              <a:t> x 100 yd.  It is important to be able to find one particular asset amongst many (100-200) within this confined area</a:t>
            </a:r>
            <a:r>
              <a:rPr kumimoji="0" lang="en-US" altLang="en-US" sz="1800" b="0" i="0" u="none" strike="noStrike" cap="none" normalizeH="0" baseline="0" dirty="0">
                <a:ln>
                  <a:noFill/>
                </a:ln>
                <a:solidFill>
                  <a:schemeClr val="tx1"/>
                </a:solidFill>
                <a:effectLst/>
                <a:latin typeface="Arial" panose="020B0604020202020204" pitchFamily="34" charset="0"/>
              </a:rPr>
              <a:t>.</a:t>
            </a:r>
          </a:p>
        </p:txBody>
      </p:sp>
      <p:sp>
        <p:nvSpPr>
          <p:cNvPr id="5" name="Rectangle 4"/>
          <p:cNvSpPr/>
          <p:nvPr/>
        </p:nvSpPr>
        <p:spPr>
          <a:xfrm>
            <a:off x="1617266" y="1046946"/>
            <a:ext cx="6307534" cy="523220"/>
          </a:xfrm>
          <a:prstGeom prst="rect">
            <a:avLst/>
          </a:prstGeom>
        </p:spPr>
        <p:txBody>
          <a:bodyPr wrap="square">
            <a:spAutoFit/>
          </a:bodyPr>
          <a:lstStyle/>
          <a:p>
            <a:r>
              <a:rPr lang="en-US" altLang="en-US" sz="2800" b="1" dirty="0">
                <a:latin typeface="Arial" panose="020B0604020202020204" pitchFamily="34" charset="0"/>
              </a:rPr>
              <a:t>Asset Tracking Proximity Sensor</a:t>
            </a:r>
            <a:endParaRPr lang="en-US" sz="2800" dirty="0"/>
          </a:p>
        </p:txBody>
      </p:sp>
    </p:spTree>
    <p:extLst>
      <p:ext uri="{BB962C8B-B14F-4D97-AF65-F5344CB8AC3E}">
        <p14:creationId xmlns:p14="http://schemas.microsoft.com/office/powerpoint/2010/main" val="2996197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3" name="Rectangle 2"/>
          <p:cNvSpPr/>
          <p:nvPr/>
        </p:nvSpPr>
        <p:spPr>
          <a:xfrm>
            <a:off x="1568617" y="152400"/>
            <a:ext cx="6006773" cy="646331"/>
          </a:xfrm>
          <a:prstGeom prst="rect">
            <a:avLst/>
          </a:prstGeom>
        </p:spPr>
        <p:txBody>
          <a:bodyPr wrap="none">
            <a:spAutoFit/>
          </a:bodyPr>
          <a:lstStyle/>
          <a:p>
            <a:pPr algn="ctr"/>
            <a:r>
              <a:rPr lang="en-US" sz="3600" b="1" dirty="0">
                <a:solidFill>
                  <a:srgbClr val="FF0000"/>
                </a:solidFill>
              </a:rPr>
              <a:t>Recent Sensor Challenges</a:t>
            </a:r>
          </a:p>
        </p:txBody>
      </p:sp>
      <p:sp>
        <p:nvSpPr>
          <p:cNvPr id="4" name="Rectangle 3"/>
          <p:cNvSpPr/>
          <p:nvPr/>
        </p:nvSpPr>
        <p:spPr>
          <a:xfrm>
            <a:off x="1828800" y="1066800"/>
            <a:ext cx="5715000" cy="369332"/>
          </a:xfrm>
          <a:prstGeom prst="rect">
            <a:avLst/>
          </a:prstGeom>
        </p:spPr>
        <p:txBody>
          <a:bodyPr wrap="square">
            <a:spAutoFit/>
          </a:bodyPr>
          <a:lstStyle/>
          <a:p>
            <a:r>
              <a:rPr lang="en-US" dirty="0"/>
              <a:t>https://sbir.defensebusiness.org/topics#topic28735</a:t>
            </a:r>
          </a:p>
        </p:txBody>
      </p:sp>
      <p:sp>
        <p:nvSpPr>
          <p:cNvPr id="5" name="Rectangle 4"/>
          <p:cNvSpPr/>
          <p:nvPr/>
        </p:nvSpPr>
        <p:spPr>
          <a:xfrm>
            <a:off x="381000" y="1859340"/>
            <a:ext cx="8229600" cy="4401205"/>
          </a:xfrm>
          <a:prstGeom prst="rect">
            <a:avLst/>
          </a:prstGeom>
        </p:spPr>
        <p:txBody>
          <a:bodyPr wrap="square">
            <a:spAutoFit/>
          </a:bodyPr>
          <a:lstStyle/>
          <a:p>
            <a:r>
              <a:rPr lang="en-US" sz="2800" b="1" dirty="0">
                <a:solidFill>
                  <a:srgbClr val="111822"/>
                </a:solidFill>
                <a:latin typeface="Source Sans Pro"/>
              </a:rPr>
              <a:t>Component: ARMY</a:t>
            </a:r>
            <a:endParaRPr lang="en-US" sz="2800" dirty="0">
              <a:solidFill>
                <a:srgbClr val="111822"/>
              </a:solidFill>
              <a:latin typeface="Source Sans Pro"/>
            </a:endParaRPr>
          </a:p>
          <a:p>
            <a:r>
              <a:rPr lang="en-US" sz="2800" b="1" dirty="0">
                <a:solidFill>
                  <a:srgbClr val="111822"/>
                </a:solidFill>
                <a:latin typeface="Source Sans Pro"/>
              </a:rPr>
              <a:t>Topic #:</a:t>
            </a:r>
            <a:r>
              <a:rPr lang="en-US" sz="2800" dirty="0">
                <a:solidFill>
                  <a:srgbClr val="111822"/>
                </a:solidFill>
                <a:latin typeface="Source Sans Pro"/>
              </a:rPr>
              <a:t> A17-129</a:t>
            </a:r>
          </a:p>
          <a:p>
            <a:r>
              <a:rPr lang="en-US" sz="2800" b="1" dirty="0">
                <a:solidFill>
                  <a:srgbClr val="111822"/>
                </a:solidFill>
                <a:latin typeface="Source Sans Pro"/>
              </a:rPr>
              <a:t>Title:</a:t>
            </a:r>
            <a:r>
              <a:rPr lang="en-US" sz="2800" dirty="0">
                <a:solidFill>
                  <a:srgbClr val="111822"/>
                </a:solidFill>
                <a:latin typeface="Source Sans Pro"/>
              </a:rPr>
              <a:t> Interchangeable Ballistic Dynamic Pressure-Temperature Sensor</a:t>
            </a:r>
          </a:p>
          <a:p>
            <a:r>
              <a:rPr lang="en-US" sz="2800" b="1" dirty="0">
                <a:solidFill>
                  <a:srgbClr val="111822"/>
                </a:solidFill>
                <a:latin typeface="Source Sans Pro"/>
              </a:rPr>
              <a:t>Technology Areas:</a:t>
            </a:r>
            <a:r>
              <a:rPr lang="en-US" sz="2800" dirty="0">
                <a:solidFill>
                  <a:srgbClr val="111822"/>
                </a:solidFill>
                <a:latin typeface="Source Sans Pro"/>
              </a:rPr>
              <a:t> Weapons</a:t>
            </a:r>
          </a:p>
          <a:p>
            <a:r>
              <a:rPr lang="en-US" sz="2800" dirty="0">
                <a:solidFill>
                  <a:srgbClr val="111822"/>
                </a:solidFill>
                <a:latin typeface="Source Sans Pro"/>
              </a:rPr>
              <a:t>OBJECTIVE: Design, Fabricate and qualify a compact sensor that can be used to acquire either ballistic pressure or ballistic temperature profiles with the same form factor, that can be used in already ported gun tubes being tested.</a:t>
            </a:r>
            <a:endParaRPr lang="en-US" sz="2800" b="0" i="0" dirty="0">
              <a:solidFill>
                <a:srgbClr val="111822"/>
              </a:solidFill>
              <a:effectLst/>
              <a:latin typeface="Source Sans Pro"/>
            </a:endParaRPr>
          </a:p>
        </p:txBody>
      </p:sp>
    </p:spTree>
    <p:extLst>
      <p:ext uri="{BB962C8B-B14F-4D97-AF65-F5344CB8AC3E}">
        <p14:creationId xmlns:p14="http://schemas.microsoft.com/office/powerpoint/2010/main" val="2373554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6DB7FB-E4A4-4B4D-9F32-96708F562987}"/>
              </a:ext>
            </a:extLst>
          </p:cNvPr>
          <p:cNvPicPr>
            <a:picLocks noChangeAspect="1"/>
          </p:cNvPicPr>
          <p:nvPr/>
        </p:nvPicPr>
        <p:blipFill>
          <a:blip r:embed="rId3"/>
          <a:stretch>
            <a:fillRect/>
          </a:stretch>
        </p:blipFill>
        <p:spPr>
          <a:xfrm>
            <a:off x="214313" y="990600"/>
            <a:ext cx="8572500" cy="2286000"/>
          </a:xfrm>
          <a:prstGeom prst="rect">
            <a:avLst/>
          </a:prstGeom>
        </p:spPr>
      </p:pic>
      <p:sp>
        <p:nvSpPr>
          <p:cNvPr id="3" name="Rectangle 2">
            <a:extLst>
              <a:ext uri="{FF2B5EF4-FFF2-40B4-BE49-F238E27FC236}">
                <a16:creationId xmlns:a16="http://schemas.microsoft.com/office/drawing/2014/main" id="{75D3AFC9-3A91-4958-AB97-74120CC091E3}"/>
              </a:ext>
            </a:extLst>
          </p:cNvPr>
          <p:cNvSpPr/>
          <p:nvPr/>
        </p:nvSpPr>
        <p:spPr>
          <a:xfrm>
            <a:off x="381000"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4" name="Rectangle 3">
            <a:extLst>
              <a:ext uri="{FF2B5EF4-FFF2-40B4-BE49-F238E27FC236}">
                <a16:creationId xmlns:a16="http://schemas.microsoft.com/office/drawing/2014/main" id="{6891BCAB-D397-490F-B500-04041B44367F}"/>
              </a:ext>
            </a:extLst>
          </p:cNvPr>
          <p:cNvSpPr/>
          <p:nvPr/>
        </p:nvSpPr>
        <p:spPr>
          <a:xfrm>
            <a:off x="1568617" y="152400"/>
            <a:ext cx="6006773" cy="646331"/>
          </a:xfrm>
          <a:prstGeom prst="rect">
            <a:avLst/>
          </a:prstGeom>
        </p:spPr>
        <p:txBody>
          <a:bodyPr wrap="none">
            <a:spAutoFit/>
          </a:bodyPr>
          <a:lstStyle/>
          <a:p>
            <a:pPr algn="ctr"/>
            <a:r>
              <a:rPr lang="en-US" sz="3600" b="1" dirty="0">
                <a:solidFill>
                  <a:srgbClr val="FF0000"/>
                </a:solidFill>
              </a:rPr>
              <a:t>Recent Sensor Challenges</a:t>
            </a:r>
          </a:p>
        </p:txBody>
      </p:sp>
      <p:sp>
        <p:nvSpPr>
          <p:cNvPr id="5" name="Rectangle 4">
            <a:extLst>
              <a:ext uri="{FF2B5EF4-FFF2-40B4-BE49-F238E27FC236}">
                <a16:creationId xmlns:a16="http://schemas.microsoft.com/office/drawing/2014/main" id="{7FBDD012-2C07-4F72-9684-1DA1A0CF92EC}"/>
              </a:ext>
            </a:extLst>
          </p:cNvPr>
          <p:cNvSpPr/>
          <p:nvPr/>
        </p:nvSpPr>
        <p:spPr>
          <a:xfrm>
            <a:off x="214313" y="3718679"/>
            <a:ext cx="8701087" cy="3046988"/>
          </a:xfrm>
          <a:prstGeom prst="rect">
            <a:avLst/>
          </a:prstGeom>
        </p:spPr>
        <p:txBody>
          <a:bodyPr wrap="square">
            <a:spAutoFit/>
          </a:bodyPr>
          <a:lstStyle/>
          <a:p>
            <a:r>
              <a:rPr lang="en-US" sz="2400" dirty="0">
                <a:solidFill>
                  <a:srgbClr val="333333"/>
                </a:solidFill>
                <a:latin typeface="Arial" panose="020B0604020202020204" pitchFamily="34" charset="0"/>
              </a:rPr>
              <a:t>The Seeker owns technology that can detect the close proximity of a human hand based on capacitance. It works quite well, but has failure problems with outdoor conditions such as rain (moisture), snow, dirt and dust. The Seeker would like Solvers to design a new sensor system to accomplish the proximity detection that can also withstand the outdoor ambient conditions without failure. The new system cannot be based on capacitance</a:t>
            </a:r>
            <a:r>
              <a:rPr lang="en-US" dirty="0">
                <a:solidFill>
                  <a:srgbClr val="333333"/>
                </a:solidFill>
                <a:latin typeface="Arial" panose="020B0604020202020204" pitchFamily="34" charset="0"/>
              </a:rPr>
              <a:t>.</a:t>
            </a:r>
            <a:endParaRPr lang="en-US" dirty="0"/>
          </a:p>
        </p:txBody>
      </p:sp>
    </p:spTree>
    <p:extLst>
      <p:ext uri="{BB962C8B-B14F-4D97-AF65-F5344CB8AC3E}">
        <p14:creationId xmlns:p14="http://schemas.microsoft.com/office/powerpoint/2010/main" val="3209758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5088" y="147935"/>
            <a:ext cx="4262705" cy="646331"/>
          </a:xfrm>
          <a:prstGeom prst="rect">
            <a:avLst/>
          </a:prstGeom>
        </p:spPr>
        <p:txBody>
          <a:bodyPr wrap="none">
            <a:spAutoFit/>
          </a:bodyPr>
          <a:lstStyle/>
          <a:p>
            <a:pPr algn="ctr"/>
            <a:r>
              <a:rPr lang="en-US" sz="3600" b="1" dirty="0">
                <a:solidFill>
                  <a:srgbClr val="FF0000"/>
                </a:solidFill>
              </a:rPr>
              <a:t>Sensor Definitions</a:t>
            </a:r>
          </a:p>
        </p:txBody>
      </p:sp>
      <p:sp>
        <p:nvSpPr>
          <p:cNvPr id="3" name="Rectangle 2"/>
          <p:cNvSpPr/>
          <p:nvPr/>
        </p:nvSpPr>
        <p:spPr>
          <a:xfrm>
            <a:off x="457200" y="762000"/>
            <a:ext cx="8229600"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28600" y="1243310"/>
            <a:ext cx="8382000" cy="5386090"/>
          </a:xfrm>
          <a:prstGeom prst="rect">
            <a:avLst/>
          </a:prstGeom>
        </p:spPr>
        <p:txBody>
          <a:bodyPr wrap="square">
            <a:spAutoFit/>
          </a:bodyPr>
          <a:lstStyle/>
          <a:p>
            <a:pPr>
              <a:spcBef>
                <a:spcPts val="0"/>
              </a:spcBef>
              <a:spcAft>
                <a:spcPts val="0"/>
              </a:spcAft>
            </a:pPr>
            <a:r>
              <a:rPr lang="en-US" sz="2200" dirty="0">
                <a:latin typeface="Arial" panose="020B0604020202020204" pitchFamily="34" charset="0"/>
              </a:rPr>
              <a:t>A device that responds to a physical stimulus (as heat, light, sound, pressure, magnetism, or a particular motion) and transmits a resulting impulse (as for measurement or operating a control)</a:t>
            </a:r>
            <a:endParaRPr lang="en-US" sz="2200" dirty="0"/>
          </a:p>
          <a:p>
            <a:pPr>
              <a:spcBef>
                <a:spcPts val="0"/>
              </a:spcBef>
              <a:spcAft>
                <a:spcPts val="0"/>
              </a:spcAft>
            </a:pPr>
            <a:r>
              <a:rPr lang="en-US" sz="2200" dirty="0">
                <a:latin typeface="Arial" panose="020B0604020202020204" pitchFamily="34" charset="0"/>
              </a:rPr>
              <a:t>Merriam Webster [Misses chemical]</a:t>
            </a:r>
            <a:endParaRPr lang="en-US" sz="2200" dirty="0"/>
          </a:p>
          <a:p>
            <a:pPr>
              <a:spcBef>
                <a:spcPts val="0"/>
              </a:spcBef>
              <a:spcAft>
                <a:spcPts val="0"/>
              </a:spcAft>
            </a:pPr>
            <a:br>
              <a:rPr lang="en-US" sz="2200" dirty="0"/>
            </a:br>
            <a:r>
              <a:rPr lang="en-US" sz="2200" dirty="0">
                <a:latin typeface="Arial" panose="020B0604020202020204" pitchFamily="34" charset="0"/>
              </a:rPr>
              <a:t>A device that detects and responds to some type of input from the physical environment. The specific input could be light, heat, motion, moisture, pressure, or any one of a great number of other environmental phenomena. ... In a mercury-based glass thermometer, the input is temperature.  From WhatIs.com</a:t>
            </a:r>
            <a:endParaRPr lang="en-US" sz="2200" dirty="0"/>
          </a:p>
          <a:p>
            <a:pPr>
              <a:spcBef>
                <a:spcPts val="0"/>
              </a:spcBef>
              <a:spcAft>
                <a:spcPts val="0"/>
              </a:spcAft>
            </a:pPr>
            <a:br>
              <a:rPr lang="en-US" sz="2200" dirty="0"/>
            </a:br>
            <a:r>
              <a:rPr lang="en-US" sz="2200" b="1" dirty="0">
                <a:latin typeface="Arial" panose="020B0604020202020204" pitchFamily="34" charset="0"/>
              </a:rPr>
              <a:t>A</a:t>
            </a:r>
            <a:r>
              <a:rPr lang="en-US" sz="2200" dirty="0">
                <a:latin typeface="Arial" panose="020B0604020202020204" pitchFamily="34" charset="0"/>
              </a:rPr>
              <a:t> </a:t>
            </a:r>
            <a:r>
              <a:rPr lang="en-US" sz="2200" b="1" dirty="0">
                <a:latin typeface="Arial" panose="020B0604020202020204" pitchFamily="34" charset="0"/>
              </a:rPr>
              <a:t>mechanical device </a:t>
            </a:r>
            <a:r>
              <a:rPr lang="en-US" sz="2200" dirty="0">
                <a:latin typeface="Arial" panose="020B0604020202020204" pitchFamily="34" charset="0"/>
              </a:rPr>
              <a:t>sensitive to light, temperature, radiation level, or the like, that transmits a signal to a measuring or control instrument.  Dictionary.com </a:t>
            </a:r>
            <a:endParaRPr lang="en-US" sz="2200" dirty="0"/>
          </a:p>
          <a:p>
            <a:br>
              <a:rPr lang="en-US" dirty="0"/>
            </a:br>
            <a:endParaRPr lang="en-US" dirty="0"/>
          </a:p>
        </p:txBody>
      </p:sp>
    </p:spTree>
    <p:extLst>
      <p:ext uri="{BB962C8B-B14F-4D97-AF65-F5344CB8AC3E}">
        <p14:creationId xmlns:p14="http://schemas.microsoft.com/office/powerpoint/2010/main" val="496261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B9F3E5-F9D0-4099-B7A4-4B110FFF5824}"/>
              </a:ext>
            </a:extLst>
          </p:cNvPr>
          <p:cNvSpPr/>
          <p:nvPr/>
        </p:nvSpPr>
        <p:spPr>
          <a:xfrm>
            <a:off x="1143000" y="1371600"/>
            <a:ext cx="7162800" cy="5262979"/>
          </a:xfrm>
          <a:prstGeom prst="rect">
            <a:avLst/>
          </a:prstGeom>
        </p:spPr>
        <p:txBody>
          <a:bodyPr wrap="square">
            <a:spAutoFit/>
          </a:bodyPr>
          <a:lstStyle/>
          <a:p>
            <a:r>
              <a:rPr lang="en-US" sz="2800" b="1" dirty="0">
                <a:solidFill>
                  <a:srgbClr val="666666"/>
                </a:solidFill>
                <a:latin typeface="Open Sans" panose="020B0606030504020204" pitchFamily="34" charset="0"/>
              </a:rPr>
              <a:t>Haier</a:t>
            </a:r>
            <a:r>
              <a:rPr lang="en-US" sz="2800" dirty="0">
                <a:solidFill>
                  <a:srgbClr val="666666"/>
                </a:solidFill>
                <a:latin typeface="Open Sans" panose="020B0606030504020204" pitchFamily="34" charset="0"/>
              </a:rPr>
              <a:t> posted this </a:t>
            </a:r>
            <a:r>
              <a:rPr lang="en-US" sz="2800" b="1" dirty="0">
                <a:solidFill>
                  <a:srgbClr val="666666"/>
                </a:solidFill>
                <a:latin typeface="Open Sans" panose="020B0606030504020204" pitchFamily="34" charset="0"/>
              </a:rPr>
              <a:t>Technology Call</a:t>
            </a:r>
            <a:endParaRPr lang="en-US" sz="2800" dirty="0">
              <a:solidFill>
                <a:srgbClr val="666666"/>
              </a:solidFill>
              <a:latin typeface="Open Sans" panose="020B0606030504020204" pitchFamily="34" charset="0"/>
            </a:endParaRPr>
          </a:p>
          <a:p>
            <a:r>
              <a:rPr lang="en-US" sz="2800" dirty="0">
                <a:solidFill>
                  <a:srgbClr val="337AB7"/>
                </a:solidFill>
                <a:latin typeface="Open Sans" panose="020B0606030504020204" pitchFamily="34" charset="0"/>
                <a:hlinkClick r:id="rId3" tooltip="Seeking for bacteria detection method used in closed space"/>
              </a:rPr>
              <a:t>Seeking for bacteria detection method used in closed </a:t>
            </a:r>
            <a:r>
              <a:rPr lang="en-US" sz="2800" dirty="0" err="1">
                <a:solidFill>
                  <a:srgbClr val="337AB7"/>
                </a:solidFill>
                <a:latin typeface="Open Sans" panose="020B0606030504020204" pitchFamily="34" charset="0"/>
                <a:hlinkClick r:id="rId3" tooltip="Seeking for bacteria detection method used in closed space"/>
              </a:rPr>
              <a:t>space</a:t>
            </a:r>
            <a:r>
              <a:rPr lang="en-US" sz="2800" dirty="0" err="1">
                <a:solidFill>
                  <a:srgbClr val="666666"/>
                </a:solidFill>
                <a:latin typeface="Open Sans" panose="020B0606030504020204" pitchFamily="34" charset="0"/>
                <a:hlinkClick r:id="rId3" tooltip="Seeking for bacteria detection method used in closed space"/>
              </a:rPr>
              <a:t>Nowadays</a:t>
            </a:r>
            <a:r>
              <a:rPr lang="en-US" sz="2800" dirty="0">
                <a:solidFill>
                  <a:srgbClr val="666666"/>
                </a:solidFill>
                <a:latin typeface="Open Sans" panose="020B0606030504020204" pitchFamily="34" charset="0"/>
                <a:hlinkClick r:id="rId3" tooltip="Seeking for bacteria detection method used in closed space"/>
              </a:rPr>
              <a:t>, consumers are more and more concerned about food safety and health. Food even stored properly may still grow bacteria with time goes on. So now we are seeking for technologies or solutions that can detect the total microbial counts in a closed space that can be integrated with refrigerator.</a:t>
            </a:r>
            <a:endParaRPr lang="en-US" sz="2800" dirty="0">
              <a:solidFill>
                <a:srgbClr val="666666"/>
              </a:solidFill>
              <a:latin typeface="Open Sans" panose="020B0606030504020204" pitchFamily="34" charset="0"/>
            </a:endParaRPr>
          </a:p>
          <a:p>
            <a:r>
              <a:rPr lang="en-US" sz="2800" dirty="0">
                <a:solidFill>
                  <a:srgbClr val="666666"/>
                </a:solidFill>
                <a:latin typeface="Open Sans" panose="020B0606030504020204" pitchFamily="34" charset="0"/>
              </a:rPr>
              <a:t>On innoget.com</a:t>
            </a:r>
            <a:endParaRPr lang="en-US" sz="2800" dirty="0"/>
          </a:p>
        </p:txBody>
      </p:sp>
      <p:sp>
        <p:nvSpPr>
          <p:cNvPr id="3" name="Rectangle 2">
            <a:extLst>
              <a:ext uri="{FF2B5EF4-FFF2-40B4-BE49-F238E27FC236}">
                <a16:creationId xmlns:a16="http://schemas.microsoft.com/office/drawing/2014/main" id="{2C9E564F-C6DB-4A8A-B2C4-5BF6D561E3B8}"/>
              </a:ext>
            </a:extLst>
          </p:cNvPr>
          <p:cNvSpPr/>
          <p:nvPr/>
        </p:nvSpPr>
        <p:spPr>
          <a:xfrm>
            <a:off x="381000"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4" name="Rectangle 3">
            <a:extLst>
              <a:ext uri="{FF2B5EF4-FFF2-40B4-BE49-F238E27FC236}">
                <a16:creationId xmlns:a16="http://schemas.microsoft.com/office/drawing/2014/main" id="{69EB1B46-B44E-4565-BD5D-73F04BAF7C3F}"/>
              </a:ext>
            </a:extLst>
          </p:cNvPr>
          <p:cNvSpPr/>
          <p:nvPr/>
        </p:nvSpPr>
        <p:spPr>
          <a:xfrm>
            <a:off x="1568617" y="152400"/>
            <a:ext cx="6006773" cy="646331"/>
          </a:xfrm>
          <a:prstGeom prst="rect">
            <a:avLst/>
          </a:prstGeom>
        </p:spPr>
        <p:txBody>
          <a:bodyPr wrap="none">
            <a:spAutoFit/>
          </a:bodyPr>
          <a:lstStyle/>
          <a:p>
            <a:pPr algn="ctr"/>
            <a:r>
              <a:rPr lang="en-US" sz="3600" b="1" dirty="0">
                <a:solidFill>
                  <a:srgbClr val="FF0000"/>
                </a:solidFill>
              </a:rPr>
              <a:t>Recent Sensor Challenges</a:t>
            </a:r>
          </a:p>
        </p:txBody>
      </p:sp>
    </p:spTree>
    <p:extLst>
      <p:ext uri="{BB962C8B-B14F-4D97-AF65-F5344CB8AC3E}">
        <p14:creationId xmlns:p14="http://schemas.microsoft.com/office/powerpoint/2010/main" val="309033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CAF0EA-6AA5-4925-B3D3-4A43F6F87424}"/>
              </a:ext>
            </a:extLst>
          </p:cNvPr>
          <p:cNvSpPr/>
          <p:nvPr/>
        </p:nvSpPr>
        <p:spPr>
          <a:xfrm>
            <a:off x="381000"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3" name="Rectangle 2">
            <a:extLst>
              <a:ext uri="{FF2B5EF4-FFF2-40B4-BE49-F238E27FC236}">
                <a16:creationId xmlns:a16="http://schemas.microsoft.com/office/drawing/2014/main" id="{D57245D1-E4D4-4D0A-B181-8F35A67230F9}"/>
              </a:ext>
            </a:extLst>
          </p:cNvPr>
          <p:cNvSpPr/>
          <p:nvPr/>
        </p:nvSpPr>
        <p:spPr>
          <a:xfrm>
            <a:off x="1568617" y="152400"/>
            <a:ext cx="6006773" cy="646331"/>
          </a:xfrm>
          <a:prstGeom prst="rect">
            <a:avLst/>
          </a:prstGeom>
        </p:spPr>
        <p:txBody>
          <a:bodyPr wrap="none">
            <a:spAutoFit/>
          </a:bodyPr>
          <a:lstStyle/>
          <a:p>
            <a:pPr algn="ctr"/>
            <a:r>
              <a:rPr lang="en-US" sz="3600" b="1" dirty="0">
                <a:solidFill>
                  <a:srgbClr val="FF0000"/>
                </a:solidFill>
              </a:rPr>
              <a:t>Recent Sensor Challenges</a:t>
            </a:r>
          </a:p>
        </p:txBody>
      </p:sp>
      <p:sp>
        <p:nvSpPr>
          <p:cNvPr id="4" name="Rectangle 3">
            <a:extLst>
              <a:ext uri="{FF2B5EF4-FFF2-40B4-BE49-F238E27FC236}">
                <a16:creationId xmlns:a16="http://schemas.microsoft.com/office/drawing/2014/main" id="{C549E31E-0AFA-4724-AA87-093E2DC323EF}"/>
              </a:ext>
            </a:extLst>
          </p:cNvPr>
          <p:cNvSpPr/>
          <p:nvPr/>
        </p:nvSpPr>
        <p:spPr>
          <a:xfrm>
            <a:off x="685800" y="990600"/>
            <a:ext cx="7924800" cy="954107"/>
          </a:xfrm>
          <a:prstGeom prst="rect">
            <a:avLst/>
          </a:prstGeom>
        </p:spPr>
        <p:txBody>
          <a:bodyPr wrap="square">
            <a:spAutoFit/>
          </a:bodyPr>
          <a:lstStyle/>
          <a:p>
            <a:r>
              <a:rPr lang="en-US" sz="2800" b="1" dirty="0">
                <a:solidFill>
                  <a:srgbClr val="555555"/>
                </a:solidFill>
                <a:latin typeface="Helvetica" panose="020B0604020202020204" pitchFamily="34" charset="0"/>
              </a:rPr>
              <a:t>Novel sensors with applications in wearable technologies and/or in clinical research</a:t>
            </a:r>
            <a:endParaRPr lang="en-US" sz="2800" b="1" i="0" dirty="0">
              <a:solidFill>
                <a:srgbClr val="555555"/>
              </a:solidFill>
              <a:effectLst/>
              <a:latin typeface="Helvetica" panose="020B0604020202020204" pitchFamily="34" charset="0"/>
            </a:endParaRPr>
          </a:p>
        </p:txBody>
      </p:sp>
      <p:sp>
        <p:nvSpPr>
          <p:cNvPr id="5" name="Rectangle 4">
            <a:extLst>
              <a:ext uri="{FF2B5EF4-FFF2-40B4-BE49-F238E27FC236}">
                <a16:creationId xmlns:a16="http://schemas.microsoft.com/office/drawing/2014/main" id="{0BDD80A3-F865-4B18-8A9F-AC548CD36EAE}"/>
              </a:ext>
            </a:extLst>
          </p:cNvPr>
          <p:cNvSpPr/>
          <p:nvPr/>
        </p:nvSpPr>
        <p:spPr>
          <a:xfrm>
            <a:off x="685800" y="1964353"/>
            <a:ext cx="7772400" cy="4893647"/>
          </a:xfrm>
          <a:prstGeom prst="rect">
            <a:avLst/>
          </a:prstGeom>
        </p:spPr>
        <p:txBody>
          <a:bodyPr wrap="square">
            <a:spAutoFit/>
          </a:bodyPr>
          <a:lstStyle/>
          <a:p>
            <a:r>
              <a:rPr lang="en-US" sz="2400" dirty="0">
                <a:solidFill>
                  <a:srgbClr val="555555"/>
                </a:solidFill>
                <a:latin typeface="Helvetica" panose="020B0604020202020204" pitchFamily="34" charset="0"/>
              </a:rPr>
              <a:t>GSK are always looking for novel ways to support the clinical research process, developing new medicines more efficiently, proving their worth more effectively and supporting patients in every way possible. As we all become more familiar with technology in our lives from wearable sensors to smart phone apps, expectations for the use of technology in clinical research is increasing. This expectation comes both from patients and their healthcare professionals taking part in the clinical research. GSK are looking for collaborative partners to work to deliver new ways to use sensors and “wearables” to move the clinical research paradigm forward</a:t>
            </a:r>
            <a:r>
              <a:rPr lang="en-US" dirty="0">
                <a:solidFill>
                  <a:srgbClr val="555555"/>
                </a:solidFill>
                <a:latin typeface="Helvetica" panose="020B0604020202020204" pitchFamily="34" charset="0"/>
              </a:rPr>
              <a:t>. (current NineSigma request)</a:t>
            </a:r>
            <a:endParaRPr lang="en-US" dirty="0"/>
          </a:p>
        </p:txBody>
      </p:sp>
    </p:spTree>
    <p:extLst>
      <p:ext uri="{BB962C8B-B14F-4D97-AF65-F5344CB8AC3E}">
        <p14:creationId xmlns:p14="http://schemas.microsoft.com/office/powerpoint/2010/main" val="3225712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95400"/>
            <a:ext cx="8458200" cy="646331"/>
          </a:xfrm>
          <a:prstGeom prst="rect">
            <a:avLst/>
          </a:prstGeom>
        </p:spPr>
        <p:txBody>
          <a:bodyPr wrap="square">
            <a:spAutoFit/>
          </a:bodyPr>
          <a:lstStyle/>
          <a:p>
            <a:r>
              <a:rPr lang="en-US" b="1" dirty="0">
                <a:solidFill>
                  <a:srgbClr val="000000"/>
                </a:solidFill>
                <a:latin typeface="Arial" panose="020B0604020202020204" pitchFamily="34" charset="0"/>
                <a:hlinkClick r:id="rId2"/>
              </a:rPr>
              <a:t>Wearable Flexible and Stretchable Glove Biosensor for On-Site Detection of Organophosphorus Chemical Threats</a:t>
            </a:r>
            <a:endParaRPr lang="en-US" dirty="0"/>
          </a:p>
        </p:txBody>
      </p:sp>
      <p:sp>
        <p:nvSpPr>
          <p:cNvPr id="3" name="Rectangle 2"/>
          <p:cNvSpPr/>
          <p:nvPr/>
        </p:nvSpPr>
        <p:spPr>
          <a:xfrm>
            <a:off x="381000"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4" name="Rectangle 3"/>
          <p:cNvSpPr/>
          <p:nvPr/>
        </p:nvSpPr>
        <p:spPr>
          <a:xfrm>
            <a:off x="350341" y="152400"/>
            <a:ext cx="8443338" cy="646331"/>
          </a:xfrm>
          <a:prstGeom prst="rect">
            <a:avLst/>
          </a:prstGeom>
        </p:spPr>
        <p:txBody>
          <a:bodyPr wrap="none">
            <a:spAutoFit/>
          </a:bodyPr>
          <a:lstStyle/>
          <a:p>
            <a:pPr algn="ctr"/>
            <a:r>
              <a:rPr lang="en-US" sz="3600" b="1" dirty="0">
                <a:solidFill>
                  <a:srgbClr val="FF0000"/>
                </a:solidFill>
              </a:rPr>
              <a:t>ACS Journal of Sensors (begun 2016)</a:t>
            </a:r>
          </a:p>
        </p:txBody>
      </p:sp>
      <p:sp>
        <p:nvSpPr>
          <p:cNvPr id="5" name="Rectangle 4"/>
          <p:cNvSpPr/>
          <p:nvPr/>
        </p:nvSpPr>
        <p:spPr>
          <a:xfrm>
            <a:off x="152399" y="2104072"/>
            <a:ext cx="8641279" cy="1477328"/>
          </a:xfrm>
          <a:prstGeom prst="rect">
            <a:avLst/>
          </a:prstGeom>
        </p:spPr>
        <p:txBody>
          <a:bodyPr wrap="square">
            <a:spAutoFit/>
          </a:bodyPr>
          <a:lstStyle/>
          <a:p>
            <a:r>
              <a:rPr lang="en-US" b="1" dirty="0">
                <a:solidFill>
                  <a:srgbClr val="000000"/>
                </a:solidFill>
                <a:latin typeface="Arial" panose="020B0604020202020204" pitchFamily="34" charset="0"/>
                <a:hlinkClick r:id="rId3"/>
              </a:rPr>
              <a:t>Detection of Methanol with Fast Response by Monodispersed Indium </a:t>
            </a:r>
            <a:r>
              <a:rPr lang="en-US" b="1" dirty="0" err="1">
                <a:solidFill>
                  <a:srgbClr val="000000"/>
                </a:solidFill>
                <a:latin typeface="Arial" panose="020B0604020202020204" pitchFamily="34" charset="0"/>
                <a:hlinkClick r:id="rId3"/>
              </a:rPr>
              <a:t>T</a:t>
            </a:r>
            <a:r>
              <a:rPr lang="en-US" b="1" dirty="0" err="1">
                <a:hlinkClick r:id="rId4"/>
              </a:rPr>
              <a:t>Label</a:t>
            </a:r>
            <a:r>
              <a:rPr lang="en-US" b="1" dirty="0">
                <a:hlinkClick r:id="rId4"/>
              </a:rPr>
              <a:t>-Free Detection of Small Organic Molecules by Molecularly Imprinted Polymer</a:t>
            </a:r>
          </a:p>
          <a:p>
            <a:endParaRPr lang="en-US" b="1" dirty="0">
              <a:hlinkClick r:id="rId4"/>
            </a:endParaRPr>
          </a:p>
          <a:p>
            <a:r>
              <a:rPr lang="en-US" b="1" dirty="0">
                <a:hlinkClick r:id="rId4"/>
              </a:rPr>
              <a:t>Functionalized Thermocouples: Toward In Vivo </a:t>
            </a:r>
            <a:r>
              <a:rPr lang="en-US" b="1" dirty="0" err="1">
                <a:hlinkClick r:id="rId4"/>
              </a:rPr>
              <a:t>Applications</a:t>
            </a:r>
            <a:r>
              <a:rPr lang="en-US" b="1" dirty="0" err="1">
                <a:solidFill>
                  <a:srgbClr val="000000"/>
                </a:solidFill>
                <a:latin typeface="Arial" panose="020B0604020202020204" pitchFamily="34" charset="0"/>
                <a:hlinkClick r:id="rId3"/>
              </a:rPr>
              <a:t>ngsten</a:t>
            </a:r>
            <a:r>
              <a:rPr lang="en-US" b="1" dirty="0">
                <a:solidFill>
                  <a:srgbClr val="000000"/>
                </a:solidFill>
                <a:latin typeface="Arial" panose="020B0604020202020204" pitchFamily="34" charset="0"/>
                <a:hlinkClick r:id="rId3"/>
              </a:rPr>
              <a:t> Oxide Ellipsoidal </a:t>
            </a:r>
            <a:r>
              <a:rPr lang="en-US" b="1" dirty="0" err="1">
                <a:solidFill>
                  <a:srgbClr val="000000"/>
                </a:solidFill>
                <a:latin typeface="Arial" panose="020B0604020202020204" pitchFamily="34" charset="0"/>
                <a:hlinkClick r:id="rId3"/>
              </a:rPr>
              <a:t>Nanospheres</a:t>
            </a:r>
            <a:endParaRPr lang="en-US" dirty="0"/>
          </a:p>
        </p:txBody>
      </p:sp>
      <p:sp>
        <p:nvSpPr>
          <p:cNvPr id="6" name="Rectangle 5"/>
          <p:cNvSpPr/>
          <p:nvPr/>
        </p:nvSpPr>
        <p:spPr>
          <a:xfrm>
            <a:off x="152399" y="3724870"/>
            <a:ext cx="8458201" cy="646331"/>
          </a:xfrm>
          <a:prstGeom prst="rect">
            <a:avLst/>
          </a:prstGeom>
        </p:spPr>
        <p:txBody>
          <a:bodyPr wrap="square">
            <a:spAutoFit/>
          </a:bodyPr>
          <a:lstStyle/>
          <a:p>
            <a:r>
              <a:rPr lang="en-US" b="1" dirty="0">
                <a:solidFill>
                  <a:srgbClr val="000000"/>
                </a:solidFill>
                <a:latin typeface="Arial" panose="020B0604020202020204" pitchFamily="34" charset="0"/>
                <a:hlinkClick r:id="rId5"/>
              </a:rPr>
              <a:t>Mechanistic Challenges and Advantages of Biosensor Miniaturization into the Nanoscale</a:t>
            </a:r>
            <a:endParaRPr lang="en-US" dirty="0"/>
          </a:p>
        </p:txBody>
      </p:sp>
      <p:sp>
        <p:nvSpPr>
          <p:cNvPr id="7" name="Rectangle 6"/>
          <p:cNvSpPr/>
          <p:nvPr/>
        </p:nvSpPr>
        <p:spPr>
          <a:xfrm>
            <a:off x="152399" y="4459069"/>
            <a:ext cx="8229601" cy="369332"/>
          </a:xfrm>
          <a:prstGeom prst="rect">
            <a:avLst/>
          </a:prstGeom>
        </p:spPr>
        <p:txBody>
          <a:bodyPr wrap="square">
            <a:spAutoFit/>
          </a:bodyPr>
          <a:lstStyle/>
          <a:p>
            <a:r>
              <a:rPr lang="en-US" b="1" u="sng" dirty="0">
                <a:solidFill>
                  <a:srgbClr val="000000"/>
                </a:solidFill>
                <a:latin typeface="Arial" panose="020B0604020202020204" pitchFamily="34" charset="0"/>
                <a:hlinkClick r:id="rId6"/>
              </a:rPr>
              <a:t>In Search of the Ultimate Benzene Sensor: The </a:t>
            </a:r>
            <a:r>
              <a:rPr lang="en-US" b="1" u="sng" dirty="0" err="1">
                <a:solidFill>
                  <a:srgbClr val="000000"/>
                </a:solidFill>
                <a:latin typeface="Arial" panose="020B0604020202020204" pitchFamily="34" charset="0"/>
                <a:hlinkClick r:id="rId6"/>
              </a:rPr>
              <a:t>EtQxBox</a:t>
            </a:r>
            <a:r>
              <a:rPr lang="en-US" b="1" u="sng" dirty="0">
                <a:solidFill>
                  <a:srgbClr val="000000"/>
                </a:solidFill>
                <a:latin typeface="Arial" panose="020B0604020202020204" pitchFamily="34" charset="0"/>
                <a:hlinkClick r:id="rId6"/>
              </a:rPr>
              <a:t> Solution</a:t>
            </a:r>
            <a:endParaRPr lang="en-US" dirty="0"/>
          </a:p>
        </p:txBody>
      </p:sp>
      <p:sp>
        <p:nvSpPr>
          <p:cNvPr id="8" name="Rectangle 7"/>
          <p:cNvSpPr/>
          <p:nvPr/>
        </p:nvSpPr>
        <p:spPr>
          <a:xfrm>
            <a:off x="152399" y="5257800"/>
            <a:ext cx="8229601" cy="923330"/>
          </a:xfrm>
          <a:prstGeom prst="rect">
            <a:avLst/>
          </a:prstGeom>
        </p:spPr>
        <p:txBody>
          <a:bodyPr wrap="square">
            <a:spAutoFit/>
          </a:bodyPr>
          <a:lstStyle/>
          <a:p>
            <a:r>
              <a:rPr lang="en-US" b="1" dirty="0">
                <a:solidFill>
                  <a:srgbClr val="000000"/>
                </a:solidFill>
                <a:latin typeface="Arial" panose="020B0604020202020204" pitchFamily="34" charset="0"/>
                <a:hlinkClick r:id="rId7"/>
              </a:rPr>
              <a:t>Highly Enriched, Controllable, Continuous Aerosol Sampling Using Inertial Microfluidics and Its Application to Real-Time Detection of Airborne Bacteria</a:t>
            </a:r>
            <a:endParaRPr lang="en-US" dirty="0"/>
          </a:p>
        </p:txBody>
      </p:sp>
    </p:spTree>
    <p:extLst>
      <p:ext uri="{BB962C8B-B14F-4D97-AF65-F5344CB8AC3E}">
        <p14:creationId xmlns:p14="http://schemas.microsoft.com/office/powerpoint/2010/main" val="2355863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664" y="798558"/>
            <a:ext cx="8424672" cy="97536"/>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81000"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4" name="Rectangle 3"/>
          <p:cNvSpPr/>
          <p:nvPr/>
        </p:nvSpPr>
        <p:spPr>
          <a:xfrm>
            <a:off x="2316716" y="152400"/>
            <a:ext cx="4510595" cy="646331"/>
          </a:xfrm>
          <a:prstGeom prst="rect">
            <a:avLst/>
          </a:prstGeom>
        </p:spPr>
        <p:txBody>
          <a:bodyPr wrap="none">
            <a:spAutoFit/>
          </a:bodyPr>
          <a:lstStyle/>
          <a:p>
            <a:pPr algn="ctr"/>
            <a:r>
              <a:rPr lang="en-US" sz="3600" b="1" dirty="0">
                <a:solidFill>
                  <a:srgbClr val="FF0000"/>
                </a:solidFill>
              </a:rPr>
              <a:t>Some Technologies</a:t>
            </a:r>
          </a:p>
        </p:txBody>
      </p:sp>
      <p:sp>
        <p:nvSpPr>
          <p:cNvPr id="5" name="Content Placeholder 2"/>
          <p:cNvSpPr txBox="1">
            <a:spLocks/>
          </p:cNvSpPr>
          <p:nvPr/>
        </p:nvSpPr>
        <p:spPr>
          <a:xfrm>
            <a:off x="304800" y="1060704"/>
            <a:ext cx="8516112" cy="564489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r>
              <a:rPr lang="en-US" sz="3600" dirty="0"/>
              <a:t>Nano chemistry (U of Penn)</a:t>
            </a:r>
          </a:p>
          <a:p>
            <a:pPr eaLnBrk="1" hangingPunct="1"/>
            <a:r>
              <a:rPr lang="en-US" sz="3600" dirty="0"/>
              <a:t>Surface science/adsorption</a:t>
            </a:r>
          </a:p>
          <a:p>
            <a:pPr eaLnBrk="1" hangingPunct="1"/>
            <a:r>
              <a:rPr lang="en-US" sz="3600" dirty="0"/>
              <a:t>Microfluidics(transport, mixing, light and electrically controlled surface chemistry drivers)</a:t>
            </a:r>
          </a:p>
          <a:p>
            <a:pPr eaLnBrk="1" hangingPunct="1"/>
            <a:r>
              <a:rPr lang="en-US" sz="3600" dirty="0"/>
              <a:t>MEMS (microelectromechanical systems)</a:t>
            </a:r>
          </a:p>
          <a:p>
            <a:pPr eaLnBrk="1" hangingPunct="1"/>
            <a:r>
              <a:rPr lang="en-US" sz="3600" dirty="0"/>
              <a:t>Paper based (</a:t>
            </a:r>
            <a:r>
              <a:rPr lang="en-US" sz="3600" dirty="0" err="1"/>
              <a:t>Whitesides</a:t>
            </a:r>
            <a:r>
              <a:rPr lang="en-US" sz="3600" dirty="0"/>
              <a:t> &amp; Others)</a:t>
            </a:r>
          </a:p>
          <a:p>
            <a:pPr eaLnBrk="1" hangingPunct="1"/>
            <a:r>
              <a:rPr lang="en-US" sz="3600" dirty="0"/>
              <a:t>Printable, flexible electronics</a:t>
            </a:r>
          </a:p>
          <a:p>
            <a:pPr eaLnBrk="1" hangingPunct="1"/>
            <a:r>
              <a:rPr lang="en-US" sz="3600" dirty="0" err="1"/>
              <a:t>iOT</a:t>
            </a:r>
            <a:r>
              <a:rPr lang="en-US" sz="3600" dirty="0"/>
              <a:t>/ </a:t>
            </a:r>
            <a:r>
              <a:rPr lang="en-US" sz="3600" dirty="0" err="1"/>
              <a:t>LoRa</a:t>
            </a:r>
            <a:endParaRPr lang="en-US" sz="3600" dirty="0"/>
          </a:p>
          <a:p>
            <a:pPr marL="0" indent="0" eaLnBrk="1" hangingPunct="1">
              <a:buNone/>
            </a:pPr>
            <a:br>
              <a:rPr lang="en-US" sz="4400" dirty="0"/>
            </a:br>
            <a:r>
              <a:rPr lang="en-US" sz="4400" dirty="0"/>
              <a:t>    </a:t>
            </a:r>
          </a:p>
          <a:p>
            <a:pPr eaLnBrk="1" hangingPunct="1"/>
            <a:endParaRPr lang="en-US" sz="4400" dirty="0"/>
          </a:p>
        </p:txBody>
      </p:sp>
    </p:spTree>
    <p:extLst>
      <p:ext uri="{BB962C8B-B14F-4D97-AF65-F5344CB8AC3E}">
        <p14:creationId xmlns:p14="http://schemas.microsoft.com/office/powerpoint/2010/main" val="272935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664" y="798558"/>
            <a:ext cx="8424672" cy="97536"/>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81000"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4" name="Rectangle 3"/>
          <p:cNvSpPr/>
          <p:nvPr/>
        </p:nvSpPr>
        <p:spPr>
          <a:xfrm>
            <a:off x="2316716" y="152400"/>
            <a:ext cx="4510595" cy="646331"/>
          </a:xfrm>
          <a:prstGeom prst="rect">
            <a:avLst/>
          </a:prstGeom>
        </p:spPr>
        <p:txBody>
          <a:bodyPr wrap="none">
            <a:spAutoFit/>
          </a:bodyPr>
          <a:lstStyle/>
          <a:p>
            <a:pPr algn="ctr"/>
            <a:r>
              <a:rPr lang="en-US" sz="3600" b="1" dirty="0">
                <a:solidFill>
                  <a:srgbClr val="FF0000"/>
                </a:solidFill>
              </a:rPr>
              <a:t>Some Technologies</a:t>
            </a:r>
          </a:p>
        </p:txBody>
      </p:sp>
      <p:sp>
        <p:nvSpPr>
          <p:cNvPr id="5" name="Content Placeholder 2"/>
          <p:cNvSpPr txBox="1">
            <a:spLocks/>
          </p:cNvSpPr>
          <p:nvPr/>
        </p:nvSpPr>
        <p:spPr>
          <a:xfrm>
            <a:off x="304800" y="1060704"/>
            <a:ext cx="8516112" cy="4608259"/>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1" hangingPunct="1">
              <a:buNone/>
            </a:pPr>
            <a:endParaRPr lang="en-US" sz="3600" dirty="0"/>
          </a:p>
          <a:p>
            <a:pPr marL="0" indent="0" eaLnBrk="1" hangingPunct="1">
              <a:buNone/>
            </a:pPr>
            <a:endParaRPr lang="en-US" sz="3600" dirty="0"/>
          </a:p>
          <a:p>
            <a:pPr marL="0" indent="0" eaLnBrk="1" hangingPunct="1">
              <a:buNone/>
            </a:pPr>
            <a:r>
              <a:rPr lang="en-US" sz="4400" dirty="0"/>
              <a:t>So, new sensors are likely to require the marriage of a number of technologies and disciplines which creates opportunities for us.</a:t>
            </a:r>
          </a:p>
          <a:p>
            <a:pPr marL="0" indent="0" eaLnBrk="1" hangingPunct="1">
              <a:buNone/>
            </a:pPr>
            <a:endParaRPr lang="en-US" sz="3600" dirty="0"/>
          </a:p>
          <a:p>
            <a:pPr marL="0" indent="0" eaLnBrk="1" hangingPunct="1">
              <a:buNone/>
            </a:pPr>
            <a:br>
              <a:rPr lang="en-US" sz="4400" dirty="0"/>
            </a:br>
            <a:r>
              <a:rPr lang="en-US" sz="4400" dirty="0"/>
              <a:t>    </a:t>
            </a:r>
          </a:p>
          <a:p>
            <a:pPr eaLnBrk="1" hangingPunct="1"/>
            <a:endParaRPr lang="en-US" sz="4400" dirty="0"/>
          </a:p>
        </p:txBody>
      </p:sp>
    </p:spTree>
    <p:extLst>
      <p:ext uri="{BB962C8B-B14F-4D97-AF65-F5344CB8AC3E}">
        <p14:creationId xmlns:p14="http://schemas.microsoft.com/office/powerpoint/2010/main" val="1587286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371600"/>
            <a:ext cx="6467619" cy="369332"/>
          </a:xfrm>
          <a:prstGeom prst="rect">
            <a:avLst/>
          </a:prstGeom>
        </p:spPr>
        <p:txBody>
          <a:bodyPr wrap="square">
            <a:spAutoFit/>
          </a:bodyPr>
          <a:lstStyle/>
          <a:p>
            <a:r>
              <a:rPr lang="en-US" dirty="0"/>
              <a:t>https://www.wareable.com/smart-clothing/best-smart-clothing</a:t>
            </a:r>
          </a:p>
        </p:txBody>
      </p:sp>
      <p:sp>
        <p:nvSpPr>
          <p:cNvPr id="3" name="Rectangle 2"/>
          <p:cNvSpPr/>
          <p:nvPr/>
        </p:nvSpPr>
        <p:spPr>
          <a:xfrm>
            <a:off x="381000"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4" name="Rectangle 3"/>
          <p:cNvSpPr/>
          <p:nvPr/>
        </p:nvSpPr>
        <p:spPr>
          <a:xfrm>
            <a:off x="2645836" y="152400"/>
            <a:ext cx="3852337" cy="646331"/>
          </a:xfrm>
          <a:prstGeom prst="rect">
            <a:avLst/>
          </a:prstGeom>
        </p:spPr>
        <p:txBody>
          <a:bodyPr wrap="none">
            <a:spAutoFit/>
          </a:bodyPr>
          <a:lstStyle/>
          <a:p>
            <a:pPr algn="ctr"/>
            <a:r>
              <a:rPr lang="en-US" sz="3600" b="1" dirty="0">
                <a:solidFill>
                  <a:srgbClr val="FF0000"/>
                </a:solidFill>
              </a:rPr>
              <a:t>Sensors - Future</a:t>
            </a:r>
          </a:p>
        </p:txBody>
      </p:sp>
      <p:sp>
        <p:nvSpPr>
          <p:cNvPr id="5" name="Rectangle 4"/>
          <p:cNvSpPr/>
          <p:nvPr/>
        </p:nvSpPr>
        <p:spPr>
          <a:xfrm>
            <a:off x="1752600" y="914400"/>
            <a:ext cx="5486400" cy="523220"/>
          </a:xfrm>
          <a:prstGeom prst="rect">
            <a:avLst/>
          </a:prstGeom>
        </p:spPr>
        <p:txBody>
          <a:bodyPr wrap="square">
            <a:spAutoFit/>
          </a:bodyPr>
          <a:lstStyle/>
          <a:p>
            <a:pPr algn="ctr"/>
            <a:r>
              <a:rPr lang="en-US" sz="2800" b="1" dirty="0">
                <a:solidFill>
                  <a:srgbClr val="FF0000"/>
                </a:solidFill>
              </a:rPr>
              <a:t>   SMART CLOTHING</a:t>
            </a:r>
          </a:p>
        </p:txBody>
      </p:sp>
      <p:sp>
        <p:nvSpPr>
          <p:cNvPr id="6" name="Rectangle 5"/>
          <p:cNvSpPr/>
          <p:nvPr/>
        </p:nvSpPr>
        <p:spPr>
          <a:xfrm>
            <a:off x="380999" y="1923871"/>
            <a:ext cx="8372619" cy="3970318"/>
          </a:xfrm>
          <a:prstGeom prst="rect">
            <a:avLst/>
          </a:prstGeom>
        </p:spPr>
        <p:txBody>
          <a:bodyPr wrap="square">
            <a:spAutoFit/>
          </a:bodyPr>
          <a:lstStyle/>
          <a:p>
            <a:r>
              <a:rPr lang="en-US" sz="2800" dirty="0">
                <a:solidFill>
                  <a:srgbClr val="333333"/>
                </a:solidFill>
                <a:latin typeface="Georgia" panose="02040502050405020303" pitchFamily="18" charset="0"/>
              </a:rPr>
              <a:t>Much more than strapping gadgets to our wrists, faces, ears and feet, smart clothing can constantly track our heart rate, monitor our emotions and even pay for our Starbucks. All without grabbing a phone or even tapping a </a:t>
            </a:r>
            <a:r>
              <a:rPr lang="en-US" sz="2800" u="sng" dirty="0">
                <a:latin typeface="Georgia" panose="02040502050405020303" pitchFamily="18" charset="0"/>
                <a:hlinkClick r:id="rId2"/>
              </a:rPr>
              <a:t>smartwatch</a:t>
            </a:r>
            <a:r>
              <a:rPr lang="en-US" sz="2800" dirty="0">
                <a:solidFill>
                  <a:srgbClr val="333333"/>
                </a:solidFill>
                <a:latin typeface="Georgia" panose="02040502050405020303" pitchFamily="18" charset="0"/>
              </a:rPr>
              <a:t> screen.</a:t>
            </a:r>
          </a:p>
          <a:p>
            <a:endParaRPr lang="en-US" sz="2800" dirty="0">
              <a:solidFill>
                <a:srgbClr val="333333"/>
              </a:solidFill>
              <a:latin typeface="Georgia" panose="02040502050405020303" pitchFamily="18" charset="0"/>
            </a:endParaRPr>
          </a:p>
          <a:p>
            <a:r>
              <a:rPr lang="en-US" sz="2800" dirty="0">
                <a:solidFill>
                  <a:srgbClr val="333333"/>
                </a:solidFill>
                <a:latin typeface="Georgia" panose="02040502050405020303" pitchFamily="18" charset="0"/>
              </a:rPr>
              <a:t>Reviews available for products for athletes, sunbathers, babies.</a:t>
            </a:r>
          </a:p>
          <a:p>
            <a:endParaRPr lang="en-US" sz="2800" dirty="0"/>
          </a:p>
        </p:txBody>
      </p:sp>
    </p:spTree>
    <p:extLst>
      <p:ext uri="{BB962C8B-B14F-4D97-AF65-F5344CB8AC3E}">
        <p14:creationId xmlns:p14="http://schemas.microsoft.com/office/powerpoint/2010/main" val="20597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43000"/>
            <a:ext cx="8534400" cy="5632311"/>
          </a:xfrm>
          <a:prstGeom prst="rect">
            <a:avLst/>
          </a:prstGeom>
        </p:spPr>
        <p:txBody>
          <a:bodyPr wrap="square">
            <a:spAutoFit/>
          </a:bodyPr>
          <a:lstStyle/>
          <a:p>
            <a:r>
              <a:rPr lang="en-US" sz="3000" dirty="0">
                <a:solidFill>
                  <a:srgbClr val="222222"/>
                </a:solidFill>
                <a:latin typeface="Verdana" panose="020B0604030504040204" pitchFamily="34" charset="0"/>
              </a:rPr>
              <a:t>"Chemiluminescence is considered one of the most sensitive methods used in diagnostic testing," said </a:t>
            </a:r>
            <a:r>
              <a:rPr lang="en-US" sz="3000" dirty="0" err="1">
                <a:solidFill>
                  <a:srgbClr val="222222"/>
                </a:solidFill>
                <a:latin typeface="Verdana" panose="020B0604030504040204" pitchFamily="34" charset="0"/>
              </a:rPr>
              <a:t>Doron</a:t>
            </a:r>
            <a:r>
              <a:rPr lang="en-US" sz="3000" dirty="0">
                <a:solidFill>
                  <a:srgbClr val="222222"/>
                </a:solidFill>
                <a:latin typeface="Verdana" panose="020B0604030504040204" pitchFamily="34" charset="0"/>
              </a:rPr>
              <a:t> </a:t>
            </a:r>
            <a:r>
              <a:rPr lang="en-US" sz="3000" dirty="0" err="1">
                <a:solidFill>
                  <a:srgbClr val="222222"/>
                </a:solidFill>
                <a:latin typeface="Verdana" panose="020B0604030504040204" pitchFamily="34" charset="0"/>
              </a:rPr>
              <a:t>Shabat</a:t>
            </a:r>
            <a:r>
              <a:rPr lang="en-US" sz="3000" dirty="0">
                <a:solidFill>
                  <a:srgbClr val="222222"/>
                </a:solidFill>
                <a:latin typeface="Verdana" panose="020B0604030504040204" pitchFamily="34" charset="0"/>
              </a:rPr>
              <a:t> of TAU's School of Chemistry, who led the research. </a:t>
            </a:r>
          </a:p>
          <a:p>
            <a:endParaRPr lang="en-US" sz="3000" dirty="0">
              <a:solidFill>
                <a:srgbClr val="222222"/>
              </a:solidFill>
              <a:latin typeface="Verdana" panose="020B0604030504040204" pitchFamily="34" charset="0"/>
            </a:endParaRPr>
          </a:p>
          <a:p>
            <a:r>
              <a:rPr lang="en-US" sz="3000" dirty="0">
                <a:solidFill>
                  <a:srgbClr val="222222"/>
                </a:solidFill>
                <a:latin typeface="Verdana" panose="020B0604030504040204" pitchFamily="34" charset="0"/>
              </a:rPr>
              <a:t>"We have developed a method to prepare highly efficient compounds that emit light upon contact with a specific protein or chemical. These compounds can be used as molecular probes to detect cancerous cells, among other applications."</a:t>
            </a:r>
            <a:endParaRPr lang="en-US" sz="3000" dirty="0"/>
          </a:p>
        </p:txBody>
      </p:sp>
      <p:sp>
        <p:nvSpPr>
          <p:cNvPr id="3" name="Rectangle 2"/>
          <p:cNvSpPr/>
          <p:nvPr/>
        </p:nvSpPr>
        <p:spPr>
          <a:xfrm>
            <a:off x="381000"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4" name="Rectangle 3"/>
          <p:cNvSpPr/>
          <p:nvPr/>
        </p:nvSpPr>
        <p:spPr>
          <a:xfrm>
            <a:off x="2645836" y="152400"/>
            <a:ext cx="3852337" cy="646331"/>
          </a:xfrm>
          <a:prstGeom prst="rect">
            <a:avLst/>
          </a:prstGeom>
        </p:spPr>
        <p:txBody>
          <a:bodyPr wrap="none">
            <a:spAutoFit/>
          </a:bodyPr>
          <a:lstStyle/>
          <a:p>
            <a:pPr algn="ctr"/>
            <a:r>
              <a:rPr lang="en-US" sz="3600" b="1" dirty="0">
                <a:solidFill>
                  <a:srgbClr val="FF0000"/>
                </a:solidFill>
              </a:rPr>
              <a:t>Sensors - Future</a:t>
            </a:r>
          </a:p>
        </p:txBody>
      </p:sp>
    </p:spTree>
    <p:extLst>
      <p:ext uri="{BB962C8B-B14F-4D97-AF65-F5344CB8AC3E}">
        <p14:creationId xmlns:p14="http://schemas.microsoft.com/office/powerpoint/2010/main" val="2683714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51344"/>
            <a:ext cx="8077200" cy="6247864"/>
          </a:xfrm>
          <a:prstGeom prst="rect">
            <a:avLst/>
          </a:prstGeom>
        </p:spPr>
        <p:txBody>
          <a:bodyPr wrap="square">
            <a:spAutoFit/>
          </a:bodyPr>
          <a:lstStyle/>
          <a:p>
            <a:r>
              <a:rPr lang="en-US" sz="2800" b="1" dirty="0">
                <a:solidFill>
                  <a:srgbClr val="333333"/>
                </a:solidFill>
                <a:latin typeface="PublicoText"/>
              </a:rPr>
              <a:t>“Neural dust", which tracks nerve signals and muscles in real time</a:t>
            </a:r>
            <a:r>
              <a:rPr lang="en-US" sz="2800" dirty="0">
                <a:solidFill>
                  <a:srgbClr val="333333"/>
                </a:solidFill>
                <a:latin typeface="PublicoText"/>
              </a:rPr>
              <a:t>, opening up a wide array of potential applications that range from checking internal organs to wirelessly controlling prosthetics with your mind. </a:t>
            </a:r>
            <a:br>
              <a:rPr lang="en-US" sz="2800" dirty="0">
                <a:solidFill>
                  <a:srgbClr val="333333"/>
                </a:solidFill>
                <a:latin typeface="PublicoText"/>
              </a:rPr>
            </a:br>
            <a:r>
              <a:rPr lang="en-US" sz="2800" b="1" dirty="0">
                <a:solidFill>
                  <a:srgbClr val="333333"/>
                </a:solidFill>
                <a:latin typeface="PublicoText"/>
              </a:rPr>
              <a:t>Neural dust is more than just a catchy name. Scientists, have managed to squish the sensors into 1 mm cubes around the size of a large grain of sand</a:t>
            </a:r>
            <a:r>
              <a:rPr lang="en-US" sz="2800" dirty="0">
                <a:solidFill>
                  <a:srgbClr val="333333"/>
                </a:solidFill>
                <a:latin typeface="PublicoText"/>
              </a:rPr>
              <a:t>, and implanted them into the muscles and peripheral nerves of rats. </a:t>
            </a:r>
          </a:p>
          <a:p>
            <a:r>
              <a:rPr lang="en-US" sz="2400" b="1" dirty="0">
                <a:solidFill>
                  <a:srgbClr val="333333"/>
                </a:solidFill>
                <a:latin typeface="PublicoText"/>
              </a:rPr>
              <a:t>These cubes house piezoelectric crystals that turn ultrasound vibrations (applied from outside the body) into electricity</a:t>
            </a:r>
            <a:r>
              <a:rPr lang="en-US" sz="2400" dirty="0">
                <a:solidFill>
                  <a:srgbClr val="333333"/>
                </a:solidFill>
                <a:latin typeface="PublicoText"/>
              </a:rPr>
              <a:t>. This provides a power source for a miniature on-board transistor that rests in contact with the nerve to measure electrical activity.</a:t>
            </a:r>
            <a:endParaRPr lang="en-US" sz="2400" b="0" i="0" dirty="0">
              <a:solidFill>
                <a:srgbClr val="333333"/>
              </a:solidFill>
              <a:effectLst/>
              <a:latin typeface="PublicoText"/>
            </a:endParaRPr>
          </a:p>
        </p:txBody>
      </p:sp>
      <p:sp>
        <p:nvSpPr>
          <p:cNvPr id="3" name="Rectangle 2"/>
          <p:cNvSpPr/>
          <p:nvPr/>
        </p:nvSpPr>
        <p:spPr>
          <a:xfrm>
            <a:off x="381000" y="4572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4" name="Rectangle 3"/>
          <p:cNvSpPr/>
          <p:nvPr/>
        </p:nvSpPr>
        <p:spPr>
          <a:xfrm>
            <a:off x="2645836" y="-112931"/>
            <a:ext cx="3852337" cy="646331"/>
          </a:xfrm>
          <a:prstGeom prst="rect">
            <a:avLst/>
          </a:prstGeom>
        </p:spPr>
        <p:txBody>
          <a:bodyPr wrap="none">
            <a:spAutoFit/>
          </a:bodyPr>
          <a:lstStyle/>
          <a:p>
            <a:pPr algn="ctr"/>
            <a:r>
              <a:rPr lang="en-US" sz="3600" b="1" dirty="0">
                <a:solidFill>
                  <a:srgbClr val="FF0000"/>
                </a:solidFill>
              </a:rPr>
              <a:t>Sensors - Future</a:t>
            </a:r>
          </a:p>
        </p:txBody>
      </p:sp>
    </p:spTree>
    <p:extLst>
      <p:ext uri="{BB962C8B-B14F-4D97-AF65-F5344CB8AC3E}">
        <p14:creationId xmlns:p14="http://schemas.microsoft.com/office/powerpoint/2010/main" val="3095256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3752"/>
            <a:ext cx="8153400" cy="1754326"/>
          </a:xfrm>
          <a:prstGeom prst="rect">
            <a:avLst/>
          </a:prstGeom>
        </p:spPr>
        <p:txBody>
          <a:bodyPr wrap="square">
            <a:spAutoFit/>
          </a:bodyPr>
          <a:lstStyle/>
          <a:p>
            <a:r>
              <a:rPr lang="en-US" sz="3600" b="1" dirty="0">
                <a:solidFill>
                  <a:srgbClr val="000000"/>
                </a:solidFill>
                <a:latin typeface="Din Pro"/>
              </a:rPr>
              <a:t>Nail varnish that detects date rape drugs set for release after getting millions in investment</a:t>
            </a:r>
            <a:endParaRPr lang="en-US" sz="3600" b="1" i="0" dirty="0">
              <a:solidFill>
                <a:srgbClr val="000000"/>
              </a:solidFill>
              <a:effectLst/>
              <a:latin typeface="Din Pro"/>
            </a:endParaRPr>
          </a:p>
        </p:txBody>
      </p:sp>
      <p:sp>
        <p:nvSpPr>
          <p:cNvPr id="4" name="Rectangle 2"/>
          <p:cNvSpPr>
            <a:spLocks noChangeArrowheads="1"/>
          </p:cNvSpPr>
          <p:nvPr/>
        </p:nvSpPr>
        <p:spPr bwMode="auto">
          <a:xfrm>
            <a:off x="152400" y="4933652"/>
            <a:ext cx="8354851" cy="1754326"/>
          </a:xfrm>
          <a:prstGeom prst="rect">
            <a:avLst/>
          </a:prstGeom>
          <a:solidFill>
            <a:srgbClr val="F5F8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Arial" panose="020B0604020202020204" pitchFamily="34" charset="0"/>
              </a:rPr>
              <a:t>If a common date rape drug such as </a:t>
            </a:r>
            <a:r>
              <a:rPr kumimoji="0" lang="en-US" altLang="en-US" sz="3200" b="0" i="0" u="none" strike="noStrike" cap="none" normalizeH="0" baseline="0" dirty="0" err="1">
                <a:ln>
                  <a:noFill/>
                </a:ln>
                <a:solidFill>
                  <a:schemeClr val="tx1"/>
                </a:solidFill>
                <a:effectLst/>
                <a:latin typeface="Arial" panose="020B0604020202020204" pitchFamily="34" charset="0"/>
              </a:rPr>
              <a:t>rohypnol</a:t>
            </a:r>
            <a:r>
              <a:rPr kumimoji="0" lang="en-US" altLang="en-US" sz="32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Arial" panose="020B0604020202020204" pitchFamily="34" charset="0"/>
              </a:rPr>
              <a:t> Xanax or GHB is present the nail will change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Arial" panose="020B0604020202020204" pitchFamily="34" charset="0"/>
              </a:rPr>
              <a:t> color, according to the creators.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p:nvPr/>
        </p:nvSpPr>
        <p:spPr>
          <a:xfrm>
            <a:off x="359664" y="798558"/>
            <a:ext cx="8424672" cy="97536"/>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8" name="Rectangle 7"/>
          <p:cNvSpPr/>
          <p:nvPr/>
        </p:nvSpPr>
        <p:spPr>
          <a:xfrm>
            <a:off x="2594544" y="152400"/>
            <a:ext cx="3954930" cy="646331"/>
          </a:xfrm>
          <a:prstGeom prst="rect">
            <a:avLst/>
          </a:prstGeom>
        </p:spPr>
        <p:txBody>
          <a:bodyPr wrap="none">
            <a:spAutoFit/>
          </a:bodyPr>
          <a:lstStyle/>
          <a:p>
            <a:pPr algn="ctr"/>
            <a:r>
              <a:rPr lang="en-US" sz="3600" b="1" dirty="0">
                <a:solidFill>
                  <a:srgbClr val="FF0000"/>
                </a:solidFill>
              </a:rPr>
              <a:t>Sensors – Future</a:t>
            </a:r>
          </a:p>
        </p:txBody>
      </p:sp>
    </p:spTree>
    <p:extLst>
      <p:ext uri="{BB962C8B-B14F-4D97-AF65-F5344CB8AC3E}">
        <p14:creationId xmlns:p14="http://schemas.microsoft.com/office/powerpoint/2010/main" val="1219918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67000" y="1066800"/>
            <a:ext cx="3581400" cy="2151075"/>
          </a:xfrm>
          <a:prstGeom prst="rect">
            <a:avLst/>
          </a:prstGeom>
        </p:spPr>
      </p:pic>
      <p:sp>
        <p:nvSpPr>
          <p:cNvPr id="4" name="Rectangle 3"/>
          <p:cNvSpPr/>
          <p:nvPr/>
        </p:nvSpPr>
        <p:spPr>
          <a:xfrm>
            <a:off x="1108640" y="685800"/>
            <a:ext cx="6816160" cy="523220"/>
          </a:xfrm>
          <a:prstGeom prst="rect">
            <a:avLst/>
          </a:prstGeom>
        </p:spPr>
        <p:txBody>
          <a:bodyPr wrap="square">
            <a:spAutoFit/>
          </a:bodyPr>
          <a:lstStyle/>
          <a:p>
            <a:r>
              <a:rPr lang="en-US" sz="2800" b="1" dirty="0">
                <a:solidFill>
                  <a:srgbClr val="000000"/>
                </a:solidFill>
                <a:latin typeface="MarrSans"/>
              </a:rPr>
              <a:t>Paper-based plasma generators zap bacteria</a:t>
            </a:r>
            <a:endParaRPr lang="en-US" sz="2800" b="1" i="0" dirty="0">
              <a:solidFill>
                <a:srgbClr val="000000"/>
              </a:solidFill>
              <a:effectLst/>
              <a:latin typeface="MarrSans"/>
            </a:endParaRPr>
          </a:p>
        </p:txBody>
      </p:sp>
      <p:sp>
        <p:nvSpPr>
          <p:cNvPr id="11" name="Rectangle 10"/>
          <p:cNvSpPr/>
          <p:nvPr/>
        </p:nvSpPr>
        <p:spPr>
          <a:xfrm>
            <a:off x="381000" y="5334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12" name="Rectangle 11"/>
          <p:cNvSpPr/>
          <p:nvPr/>
        </p:nvSpPr>
        <p:spPr>
          <a:xfrm>
            <a:off x="2440657" y="0"/>
            <a:ext cx="4262706" cy="646331"/>
          </a:xfrm>
          <a:prstGeom prst="rect">
            <a:avLst/>
          </a:prstGeom>
        </p:spPr>
        <p:txBody>
          <a:bodyPr wrap="none">
            <a:spAutoFit/>
          </a:bodyPr>
          <a:lstStyle/>
          <a:p>
            <a:pPr algn="ctr"/>
            <a:r>
              <a:rPr lang="en-US" sz="3600" b="1" dirty="0">
                <a:solidFill>
                  <a:srgbClr val="FF0000"/>
                </a:solidFill>
              </a:rPr>
              <a:t>(Sensors) – Future</a:t>
            </a:r>
          </a:p>
        </p:txBody>
      </p:sp>
      <p:sp>
        <p:nvSpPr>
          <p:cNvPr id="13" name="Rectangle 12"/>
          <p:cNvSpPr/>
          <p:nvPr/>
        </p:nvSpPr>
        <p:spPr>
          <a:xfrm>
            <a:off x="152399" y="3124200"/>
            <a:ext cx="8601219" cy="3416320"/>
          </a:xfrm>
          <a:prstGeom prst="rect">
            <a:avLst/>
          </a:prstGeom>
        </p:spPr>
        <p:txBody>
          <a:bodyPr wrap="square">
            <a:spAutoFit/>
          </a:bodyPr>
          <a:lstStyle/>
          <a:p>
            <a:r>
              <a:rPr lang="en-US" sz="2400" dirty="0">
                <a:latin typeface="PublicoText"/>
              </a:rPr>
              <a:t>With some strains of bacteria becoming increasingly resistant to antibiotics, contamination by touching infected surfaces or coming into contact with airborne microbes is fast becoming a real threat to public health.</a:t>
            </a:r>
          </a:p>
          <a:p>
            <a:endParaRPr lang="en-US" sz="2400" dirty="0">
              <a:latin typeface="PublicoText"/>
            </a:endParaRPr>
          </a:p>
          <a:p>
            <a:r>
              <a:rPr lang="en-US" sz="2400" dirty="0"/>
              <a:t>Scientists at Rutgers University have come up with a way to produce paper-based plasma generators. These could be worn on clothing or fitted to equipment, to zap any bug they come into contact with cheaply and easily.</a:t>
            </a:r>
          </a:p>
        </p:txBody>
      </p:sp>
    </p:spTree>
    <p:extLst>
      <p:ext uri="{BB962C8B-B14F-4D97-AF65-F5344CB8AC3E}">
        <p14:creationId xmlns:p14="http://schemas.microsoft.com/office/powerpoint/2010/main" val="234249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05088" y="147935"/>
            <a:ext cx="4262705" cy="646331"/>
          </a:xfrm>
          <a:prstGeom prst="rect">
            <a:avLst/>
          </a:prstGeom>
        </p:spPr>
        <p:txBody>
          <a:bodyPr wrap="none">
            <a:spAutoFit/>
          </a:bodyPr>
          <a:lstStyle/>
          <a:p>
            <a:pPr algn="ctr"/>
            <a:r>
              <a:rPr lang="en-US" sz="3600" b="1" dirty="0">
                <a:solidFill>
                  <a:srgbClr val="FF0000"/>
                </a:solidFill>
              </a:rPr>
              <a:t>Sensor Definitions</a:t>
            </a:r>
          </a:p>
        </p:txBody>
      </p:sp>
      <p:sp>
        <p:nvSpPr>
          <p:cNvPr id="4" name="Rectangle 3"/>
          <p:cNvSpPr/>
          <p:nvPr/>
        </p:nvSpPr>
        <p:spPr>
          <a:xfrm>
            <a:off x="457200" y="762000"/>
            <a:ext cx="8229600"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09600" y="982177"/>
            <a:ext cx="7924800" cy="6247864"/>
          </a:xfrm>
          <a:prstGeom prst="rect">
            <a:avLst/>
          </a:prstGeom>
        </p:spPr>
        <p:txBody>
          <a:bodyPr wrap="square">
            <a:spAutoFit/>
          </a:bodyPr>
          <a:lstStyle/>
          <a:p>
            <a:pPr>
              <a:spcBef>
                <a:spcPts val="0"/>
              </a:spcBef>
              <a:spcAft>
                <a:spcPts val="0"/>
              </a:spcAft>
            </a:pPr>
            <a:r>
              <a:rPr lang="en-US" sz="2800" dirty="0">
                <a:solidFill>
                  <a:srgbClr val="222222"/>
                </a:solidFill>
                <a:latin typeface="Arial" panose="020B0604020202020204" pitchFamily="34" charset="0"/>
              </a:rPr>
              <a:t>In the broadest definition, a </a:t>
            </a:r>
            <a:r>
              <a:rPr lang="en-US" sz="2800" b="1" dirty="0">
                <a:solidFill>
                  <a:srgbClr val="222222"/>
                </a:solidFill>
                <a:latin typeface="Arial" panose="020B0604020202020204" pitchFamily="34" charset="0"/>
              </a:rPr>
              <a:t>sensor</a:t>
            </a:r>
            <a:r>
              <a:rPr lang="en-US" sz="2800" dirty="0">
                <a:solidFill>
                  <a:srgbClr val="222222"/>
                </a:solidFill>
                <a:latin typeface="Arial" panose="020B0604020202020204" pitchFamily="34" charset="0"/>
              </a:rPr>
              <a:t> is an </a:t>
            </a:r>
            <a:r>
              <a:rPr lang="en-US" sz="2800" u="sng" dirty="0">
                <a:solidFill>
                  <a:srgbClr val="0B0080"/>
                </a:solidFill>
                <a:latin typeface="Arial" panose="020B0604020202020204" pitchFamily="34" charset="0"/>
                <a:hlinkClick r:id="rId2"/>
              </a:rPr>
              <a:t>electronic component</a:t>
            </a:r>
            <a:r>
              <a:rPr lang="en-US" sz="2800" dirty="0">
                <a:solidFill>
                  <a:srgbClr val="222222"/>
                </a:solidFill>
                <a:latin typeface="Arial" panose="020B0604020202020204" pitchFamily="34" charset="0"/>
              </a:rPr>
              <a:t>, module, or subsystem whose purpose is to detect events or changes in its environment and send the information to other electronics, frequently a </a:t>
            </a:r>
            <a:r>
              <a:rPr lang="en-US" sz="2800" u="sng" dirty="0">
                <a:solidFill>
                  <a:srgbClr val="0B0080"/>
                </a:solidFill>
                <a:latin typeface="Arial" panose="020B0604020202020204" pitchFamily="34" charset="0"/>
                <a:hlinkClick r:id="rId3"/>
              </a:rPr>
              <a:t>computer processor</a:t>
            </a:r>
            <a:r>
              <a:rPr lang="en-US" sz="2800" dirty="0">
                <a:solidFill>
                  <a:srgbClr val="222222"/>
                </a:solidFill>
                <a:latin typeface="Arial" panose="020B0604020202020204" pitchFamily="34" charset="0"/>
              </a:rPr>
              <a:t>. A sensor is always used with other electronics, whether as simple as a </a:t>
            </a:r>
            <a:r>
              <a:rPr lang="en-US" sz="2800" u="sng" dirty="0">
                <a:solidFill>
                  <a:srgbClr val="0B0080"/>
                </a:solidFill>
                <a:latin typeface="Arial" panose="020B0604020202020204" pitchFamily="34" charset="0"/>
                <a:hlinkClick r:id="rId4"/>
              </a:rPr>
              <a:t>light</a:t>
            </a:r>
            <a:r>
              <a:rPr lang="en-US" sz="2800" dirty="0">
                <a:solidFill>
                  <a:srgbClr val="222222"/>
                </a:solidFill>
                <a:latin typeface="Arial" panose="020B0604020202020204" pitchFamily="34" charset="0"/>
              </a:rPr>
              <a:t> or as complex as a </a:t>
            </a:r>
            <a:r>
              <a:rPr lang="en-US" sz="2800" u="sng" dirty="0">
                <a:solidFill>
                  <a:srgbClr val="0B0080"/>
                </a:solidFill>
                <a:latin typeface="Arial" panose="020B0604020202020204" pitchFamily="34" charset="0"/>
                <a:hlinkClick r:id="rId5"/>
              </a:rPr>
              <a:t>computer</a:t>
            </a:r>
            <a:r>
              <a:rPr lang="en-US" sz="2800" dirty="0">
                <a:solidFill>
                  <a:srgbClr val="222222"/>
                </a:solidFill>
                <a:latin typeface="Arial" panose="020B0604020202020204" pitchFamily="34" charset="0"/>
              </a:rPr>
              <a:t>.  Wikipedia</a:t>
            </a:r>
            <a:endParaRPr lang="en-US" sz="2800" dirty="0"/>
          </a:p>
          <a:p>
            <a:pPr>
              <a:spcBef>
                <a:spcPts val="0"/>
              </a:spcBef>
              <a:spcAft>
                <a:spcPts val="0"/>
              </a:spcAft>
            </a:pPr>
            <a:br>
              <a:rPr lang="en-US" sz="2800" dirty="0"/>
            </a:br>
            <a:r>
              <a:rPr lang="en-US" sz="2800" b="1" dirty="0">
                <a:solidFill>
                  <a:srgbClr val="2A2A2A"/>
                </a:solidFill>
                <a:latin typeface="Arial" panose="020B0604020202020204" pitchFamily="34" charset="0"/>
              </a:rPr>
              <a:t>A device which detects or measures a physical property and records, indicates, or otherwise responds to it.  OED</a:t>
            </a:r>
          </a:p>
          <a:p>
            <a:pPr>
              <a:spcBef>
                <a:spcPts val="0"/>
              </a:spcBef>
              <a:spcAft>
                <a:spcPts val="0"/>
              </a:spcAft>
            </a:pPr>
            <a:r>
              <a:rPr lang="en-US" sz="2800" b="1" dirty="0">
                <a:solidFill>
                  <a:srgbClr val="2A2A2A"/>
                </a:solidFill>
                <a:latin typeface="Arial" panose="020B0604020202020204" pitchFamily="34" charset="0"/>
              </a:rPr>
              <a:t>[ small, low cost, chemical, biological]</a:t>
            </a:r>
            <a:endParaRPr lang="en-US" sz="2800" b="1" dirty="0"/>
          </a:p>
          <a:p>
            <a:br>
              <a:rPr lang="en-US" dirty="0"/>
            </a:br>
            <a:endParaRPr lang="en-US" dirty="0"/>
          </a:p>
        </p:txBody>
      </p:sp>
    </p:spTree>
    <p:extLst>
      <p:ext uri="{BB962C8B-B14F-4D97-AF65-F5344CB8AC3E}">
        <p14:creationId xmlns:p14="http://schemas.microsoft.com/office/powerpoint/2010/main" val="2702514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08331"/>
            <a:ext cx="8382000" cy="1077218"/>
          </a:xfrm>
          <a:prstGeom prst="rect">
            <a:avLst/>
          </a:prstGeom>
        </p:spPr>
        <p:txBody>
          <a:bodyPr wrap="square">
            <a:spAutoFit/>
          </a:bodyPr>
          <a:lstStyle/>
          <a:p>
            <a:r>
              <a:rPr lang="en-US" sz="3200" b="1" dirty="0">
                <a:solidFill>
                  <a:srgbClr val="222222"/>
                </a:solidFill>
                <a:latin typeface="Yanone Kaffeesatz"/>
              </a:rPr>
              <a:t>Bio-sensing Contact Lens Could Someday Measure Blood Glucose, Other Bodily Functions</a:t>
            </a:r>
            <a:endParaRPr lang="en-US" sz="3200" b="1" i="0" dirty="0">
              <a:solidFill>
                <a:srgbClr val="222222"/>
              </a:solidFill>
              <a:effectLst/>
              <a:latin typeface="Yanone Kaffeesatz"/>
            </a:endParaRPr>
          </a:p>
        </p:txBody>
      </p:sp>
      <p:sp>
        <p:nvSpPr>
          <p:cNvPr id="3" name="Rectangle 2"/>
          <p:cNvSpPr/>
          <p:nvPr/>
        </p:nvSpPr>
        <p:spPr>
          <a:xfrm>
            <a:off x="533400" y="2707481"/>
            <a:ext cx="7848600" cy="3046988"/>
          </a:xfrm>
          <a:prstGeom prst="rect">
            <a:avLst/>
          </a:prstGeom>
        </p:spPr>
        <p:txBody>
          <a:bodyPr wrap="square">
            <a:spAutoFit/>
          </a:bodyPr>
          <a:lstStyle/>
          <a:p>
            <a:r>
              <a:rPr lang="en-US" sz="3200" dirty="0">
                <a:solidFill>
                  <a:srgbClr val="222222"/>
                </a:solidFill>
                <a:latin typeface="Verdana" panose="020B0604030504040204" pitchFamily="34" charset="0"/>
              </a:rPr>
              <a:t>“Transparent biosensors embedded into contact lenses could soon allow doctors and patients to monitor blood glucose levels and a host of other telltale signs of disease without invasive tests.”.</a:t>
            </a:r>
            <a:endParaRPr lang="en-US" sz="3200" dirty="0"/>
          </a:p>
        </p:txBody>
      </p:sp>
      <p:sp>
        <p:nvSpPr>
          <p:cNvPr id="6" name="Rectangle 5"/>
          <p:cNvSpPr/>
          <p:nvPr/>
        </p:nvSpPr>
        <p:spPr>
          <a:xfrm>
            <a:off x="359664" y="798558"/>
            <a:ext cx="8424672" cy="97536"/>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8" name="Rectangle 7"/>
          <p:cNvSpPr/>
          <p:nvPr/>
        </p:nvSpPr>
        <p:spPr>
          <a:xfrm>
            <a:off x="2594544" y="152400"/>
            <a:ext cx="3954930" cy="646331"/>
          </a:xfrm>
          <a:prstGeom prst="rect">
            <a:avLst/>
          </a:prstGeom>
        </p:spPr>
        <p:txBody>
          <a:bodyPr wrap="none">
            <a:spAutoFit/>
          </a:bodyPr>
          <a:lstStyle/>
          <a:p>
            <a:pPr algn="ctr"/>
            <a:r>
              <a:rPr lang="en-US" sz="3600" b="1" dirty="0">
                <a:solidFill>
                  <a:srgbClr val="FF0000"/>
                </a:solidFill>
              </a:rPr>
              <a:t>Sensors – Future</a:t>
            </a:r>
          </a:p>
        </p:txBody>
      </p:sp>
    </p:spTree>
    <p:extLst>
      <p:ext uri="{BB962C8B-B14F-4D97-AF65-F5344CB8AC3E}">
        <p14:creationId xmlns:p14="http://schemas.microsoft.com/office/powerpoint/2010/main" val="2714815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590800"/>
            <a:ext cx="8077200" cy="2246769"/>
          </a:xfrm>
          <a:prstGeom prst="rect">
            <a:avLst/>
          </a:prstGeom>
        </p:spPr>
        <p:txBody>
          <a:bodyPr wrap="square">
            <a:spAutoFit/>
          </a:bodyPr>
          <a:lstStyle/>
          <a:p>
            <a:r>
              <a:rPr lang="en-US" sz="2800" dirty="0">
                <a:solidFill>
                  <a:srgbClr val="333333"/>
                </a:solidFill>
                <a:latin typeface="PublicoText"/>
              </a:rPr>
              <a:t>But what if there was a way to trigger the body to produce insulin on demand? That's exactly what a team of scientists from China has done by creating a system that uses a smartphone to direct engineered cells to produce insulin when needed</a:t>
            </a:r>
            <a:r>
              <a:rPr lang="en-US" dirty="0">
                <a:solidFill>
                  <a:srgbClr val="333333"/>
                </a:solidFill>
                <a:latin typeface="PublicoText"/>
              </a:rPr>
              <a:t>.</a:t>
            </a:r>
            <a:endParaRPr lang="en-US" dirty="0"/>
          </a:p>
        </p:txBody>
      </p:sp>
      <p:sp>
        <p:nvSpPr>
          <p:cNvPr id="3" name="Rectangle 2"/>
          <p:cNvSpPr/>
          <p:nvPr/>
        </p:nvSpPr>
        <p:spPr>
          <a:xfrm>
            <a:off x="457200" y="1143000"/>
            <a:ext cx="8077200" cy="1077218"/>
          </a:xfrm>
          <a:prstGeom prst="rect">
            <a:avLst/>
          </a:prstGeom>
        </p:spPr>
        <p:txBody>
          <a:bodyPr wrap="square">
            <a:spAutoFit/>
          </a:bodyPr>
          <a:lstStyle/>
          <a:p>
            <a:r>
              <a:rPr lang="en-US" sz="3200" b="1" dirty="0">
                <a:solidFill>
                  <a:srgbClr val="000000"/>
                </a:solidFill>
                <a:latin typeface="MarrSans"/>
              </a:rPr>
              <a:t>Forget shots – diabetes smartphone app tells cells when to produce insulin</a:t>
            </a:r>
            <a:endParaRPr lang="en-US" sz="3200" b="1" i="0" dirty="0">
              <a:solidFill>
                <a:srgbClr val="000000"/>
              </a:solidFill>
              <a:effectLst/>
              <a:latin typeface="MarrSans"/>
            </a:endParaRPr>
          </a:p>
        </p:txBody>
      </p:sp>
      <p:sp>
        <p:nvSpPr>
          <p:cNvPr id="26" name="Rectangle 25"/>
          <p:cNvSpPr/>
          <p:nvPr/>
        </p:nvSpPr>
        <p:spPr>
          <a:xfrm>
            <a:off x="359663" y="4923472"/>
            <a:ext cx="8393955" cy="1477328"/>
          </a:xfrm>
          <a:prstGeom prst="rect">
            <a:avLst/>
          </a:prstGeom>
        </p:spPr>
        <p:txBody>
          <a:bodyPr wrap="square">
            <a:spAutoFit/>
          </a:bodyPr>
          <a:lstStyle/>
          <a:p>
            <a:r>
              <a:rPr lang="en-US" dirty="0">
                <a:solidFill>
                  <a:srgbClr val="333333"/>
                </a:solidFill>
                <a:latin typeface="PublicoText"/>
              </a:rPr>
              <a:t>Led by East China Normal University's </a:t>
            </a:r>
            <a:r>
              <a:rPr lang="en-US" dirty="0" err="1">
                <a:solidFill>
                  <a:srgbClr val="333333"/>
                </a:solidFill>
                <a:latin typeface="PublicoText"/>
              </a:rPr>
              <a:t>Haifeng</a:t>
            </a:r>
            <a:r>
              <a:rPr lang="en-US" dirty="0">
                <a:solidFill>
                  <a:srgbClr val="333333"/>
                </a:solidFill>
                <a:latin typeface="PublicoText"/>
              </a:rPr>
              <a:t> Ye, the solution is inspired by smart home systems and marries telecommunications technology with two emerging fields of medicine: cell-based therapy and </a:t>
            </a:r>
            <a:r>
              <a:rPr lang="en-US" dirty="0" err="1">
                <a:solidFill>
                  <a:srgbClr val="333333"/>
                </a:solidFill>
                <a:latin typeface="PublicoText"/>
              </a:rPr>
              <a:t>optogenetics</a:t>
            </a:r>
            <a:r>
              <a:rPr lang="en-US" dirty="0">
                <a:solidFill>
                  <a:srgbClr val="333333"/>
                </a:solidFill>
                <a:latin typeface="PublicoText"/>
              </a:rPr>
              <a:t>, a technique that makes use of light to regulate cellular activity and one that has been used in a variety of novel experiments to </a:t>
            </a:r>
            <a:r>
              <a:rPr lang="en-US" dirty="0">
                <a:solidFill>
                  <a:srgbClr val="333333"/>
                </a:solidFill>
                <a:latin typeface="PublicoText"/>
                <a:hlinkClick r:id="rId2"/>
              </a:rPr>
              <a:t>restore heart rhythms</a:t>
            </a:r>
            <a:r>
              <a:rPr lang="en-US" dirty="0">
                <a:solidFill>
                  <a:srgbClr val="333333"/>
                </a:solidFill>
                <a:latin typeface="PublicoText"/>
              </a:rPr>
              <a:t>, </a:t>
            </a:r>
            <a:r>
              <a:rPr lang="en-US" dirty="0">
                <a:solidFill>
                  <a:srgbClr val="333333"/>
                </a:solidFill>
                <a:latin typeface="PublicoText"/>
                <a:hlinkClick r:id="rId3"/>
              </a:rPr>
              <a:t>reverse blindness</a:t>
            </a:r>
            <a:r>
              <a:rPr lang="en-US" dirty="0">
                <a:solidFill>
                  <a:srgbClr val="333333"/>
                </a:solidFill>
                <a:latin typeface="PublicoText"/>
              </a:rPr>
              <a:t> </a:t>
            </a:r>
            <a:endParaRPr lang="en-US" dirty="0"/>
          </a:p>
        </p:txBody>
      </p:sp>
      <p:sp>
        <p:nvSpPr>
          <p:cNvPr id="47" name="Rectangle 46"/>
          <p:cNvSpPr/>
          <p:nvPr/>
        </p:nvSpPr>
        <p:spPr>
          <a:xfrm>
            <a:off x="359664" y="798558"/>
            <a:ext cx="8424672" cy="97536"/>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81000"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49" name="Rectangle 48"/>
          <p:cNvSpPr/>
          <p:nvPr/>
        </p:nvSpPr>
        <p:spPr>
          <a:xfrm>
            <a:off x="2594544" y="152400"/>
            <a:ext cx="3954930" cy="646331"/>
          </a:xfrm>
          <a:prstGeom prst="rect">
            <a:avLst/>
          </a:prstGeom>
        </p:spPr>
        <p:txBody>
          <a:bodyPr wrap="none">
            <a:spAutoFit/>
          </a:bodyPr>
          <a:lstStyle/>
          <a:p>
            <a:pPr algn="ctr"/>
            <a:r>
              <a:rPr lang="en-US" sz="3600" b="1" dirty="0">
                <a:solidFill>
                  <a:srgbClr val="FF0000"/>
                </a:solidFill>
              </a:rPr>
              <a:t>Sensors – Future</a:t>
            </a:r>
          </a:p>
        </p:txBody>
      </p:sp>
    </p:spTree>
    <p:extLst>
      <p:ext uri="{BB962C8B-B14F-4D97-AF65-F5344CB8AC3E}">
        <p14:creationId xmlns:p14="http://schemas.microsoft.com/office/powerpoint/2010/main" val="3799927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F8CA1B-6A12-4068-AE99-F8A24D31F5D1}"/>
              </a:ext>
            </a:extLst>
          </p:cNvPr>
          <p:cNvPicPr>
            <a:picLocks noChangeAspect="1"/>
          </p:cNvPicPr>
          <p:nvPr/>
        </p:nvPicPr>
        <p:blipFill>
          <a:blip r:embed="rId3"/>
          <a:stretch>
            <a:fillRect/>
          </a:stretch>
        </p:blipFill>
        <p:spPr>
          <a:xfrm>
            <a:off x="1066800" y="1434057"/>
            <a:ext cx="8057345" cy="4585743"/>
          </a:xfrm>
          <a:prstGeom prst="rect">
            <a:avLst/>
          </a:prstGeom>
        </p:spPr>
      </p:pic>
      <p:sp>
        <p:nvSpPr>
          <p:cNvPr id="3" name="Rectangle 2">
            <a:extLst>
              <a:ext uri="{FF2B5EF4-FFF2-40B4-BE49-F238E27FC236}">
                <a16:creationId xmlns:a16="http://schemas.microsoft.com/office/drawing/2014/main" id="{EE19AB90-AAA9-47BF-8515-DEF58B3D6284}"/>
              </a:ext>
            </a:extLst>
          </p:cNvPr>
          <p:cNvSpPr/>
          <p:nvPr/>
        </p:nvSpPr>
        <p:spPr>
          <a:xfrm>
            <a:off x="359664" y="798558"/>
            <a:ext cx="8424672" cy="97536"/>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931469C-48B7-4C9E-B53D-5CDB1D55D4A4}"/>
              </a:ext>
            </a:extLst>
          </p:cNvPr>
          <p:cNvSpPr/>
          <p:nvPr/>
        </p:nvSpPr>
        <p:spPr>
          <a:xfrm>
            <a:off x="381000"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5" name="Rectangle 4">
            <a:extLst>
              <a:ext uri="{FF2B5EF4-FFF2-40B4-BE49-F238E27FC236}">
                <a16:creationId xmlns:a16="http://schemas.microsoft.com/office/drawing/2014/main" id="{FE0D2FE3-5F08-4552-9342-86F81E5E8665}"/>
              </a:ext>
            </a:extLst>
          </p:cNvPr>
          <p:cNvSpPr/>
          <p:nvPr/>
        </p:nvSpPr>
        <p:spPr>
          <a:xfrm>
            <a:off x="2055936" y="152400"/>
            <a:ext cx="5032148" cy="646331"/>
          </a:xfrm>
          <a:prstGeom prst="rect">
            <a:avLst/>
          </a:prstGeom>
        </p:spPr>
        <p:txBody>
          <a:bodyPr wrap="none">
            <a:spAutoFit/>
          </a:bodyPr>
          <a:lstStyle/>
          <a:p>
            <a:pPr algn="ctr"/>
            <a:r>
              <a:rPr lang="en-US" sz="3600" b="1" dirty="0">
                <a:solidFill>
                  <a:srgbClr val="FF0000"/>
                </a:solidFill>
              </a:rPr>
              <a:t>Sensors – Bookmarks</a:t>
            </a:r>
          </a:p>
        </p:txBody>
      </p:sp>
      <p:sp>
        <p:nvSpPr>
          <p:cNvPr id="6" name="Oval 5">
            <a:extLst>
              <a:ext uri="{FF2B5EF4-FFF2-40B4-BE49-F238E27FC236}">
                <a16:creationId xmlns:a16="http://schemas.microsoft.com/office/drawing/2014/main" id="{723F23E8-BC85-4246-AB27-D7F42CA7488F}"/>
              </a:ext>
            </a:extLst>
          </p:cNvPr>
          <p:cNvSpPr/>
          <p:nvPr/>
        </p:nvSpPr>
        <p:spPr>
          <a:xfrm>
            <a:off x="381000" y="2895600"/>
            <a:ext cx="326136" cy="3261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542F504-6E32-4C34-B69E-9FCF9FAC1C6C}"/>
              </a:ext>
            </a:extLst>
          </p:cNvPr>
          <p:cNvSpPr/>
          <p:nvPr/>
        </p:nvSpPr>
        <p:spPr>
          <a:xfrm>
            <a:off x="381000" y="4114800"/>
            <a:ext cx="326136" cy="3261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6058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96250D-E786-4B90-BB49-5438C8269AA3}"/>
              </a:ext>
            </a:extLst>
          </p:cNvPr>
          <p:cNvPicPr>
            <a:picLocks noChangeAspect="1"/>
          </p:cNvPicPr>
          <p:nvPr/>
        </p:nvPicPr>
        <p:blipFill>
          <a:blip r:embed="rId3"/>
          <a:stretch>
            <a:fillRect/>
          </a:stretch>
        </p:blipFill>
        <p:spPr>
          <a:xfrm>
            <a:off x="1066800" y="1078099"/>
            <a:ext cx="7822548" cy="5246502"/>
          </a:xfrm>
          <a:prstGeom prst="rect">
            <a:avLst/>
          </a:prstGeom>
        </p:spPr>
      </p:pic>
      <p:sp>
        <p:nvSpPr>
          <p:cNvPr id="6" name="Rectangle 5">
            <a:extLst>
              <a:ext uri="{FF2B5EF4-FFF2-40B4-BE49-F238E27FC236}">
                <a16:creationId xmlns:a16="http://schemas.microsoft.com/office/drawing/2014/main" id="{F5456876-4062-4262-851B-3DBA3417B048}"/>
              </a:ext>
            </a:extLst>
          </p:cNvPr>
          <p:cNvSpPr/>
          <p:nvPr/>
        </p:nvSpPr>
        <p:spPr>
          <a:xfrm>
            <a:off x="359664" y="798558"/>
            <a:ext cx="8424672" cy="97536"/>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C84F18-8B25-4A38-9DEA-BAD2189D7FEF}"/>
              </a:ext>
            </a:extLst>
          </p:cNvPr>
          <p:cNvSpPr/>
          <p:nvPr/>
        </p:nvSpPr>
        <p:spPr>
          <a:xfrm>
            <a:off x="381000"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8" name="Rectangle 7">
            <a:extLst>
              <a:ext uri="{FF2B5EF4-FFF2-40B4-BE49-F238E27FC236}">
                <a16:creationId xmlns:a16="http://schemas.microsoft.com/office/drawing/2014/main" id="{753903AF-E28C-490F-99C0-E63CEBA9B5C3}"/>
              </a:ext>
            </a:extLst>
          </p:cNvPr>
          <p:cNvSpPr/>
          <p:nvPr/>
        </p:nvSpPr>
        <p:spPr>
          <a:xfrm>
            <a:off x="2055936" y="152400"/>
            <a:ext cx="5032148" cy="646331"/>
          </a:xfrm>
          <a:prstGeom prst="rect">
            <a:avLst/>
          </a:prstGeom>
        </p:spPr>
        <p:txBody>
          <a:bodyPr wrap="none">
            <a:spAutoFit/>
          </a:bodyPr>
          <a:lstStyle/>
          <a:p>
            <a:pPr algn="ctr"/>
            <a:r>
              <a:rPr lang="en-US" sz="3600" b="1" dirty="0">
                <a:solidFill>
                  <a:srgbClr val="FF0000"/>
                </a:solidFill>
              </a:rPr>
              <a:t>Sensors – Bookmarks</a:t>
            </a:r>
          </a:p>
        </p:txBody>
      </p:sp>
      <p:sp>
        <p:nvSpPr>
          <p:cNvPr id="10" name="Oval 9">
            <a:extLst>
              <a:ext uri="{FF2B5EF4-FFF2-40B4-BE49-F238E27FC236}">
                <a16:creationId xmlns:a16="http://schemas.microsoft.com/office/drawing/2014/main" id="{302D81A0-4688-4B46-B86B-0DD8C3B7A211}"/>
              </a:ext>
            </a:extLst>
          </p:cNvPr>
          <p:cNvSpPr/>
          <p:nvPr/>
        </p:nvSpPr>
        <p:spPr>
          <a:xfrm>
            <a:off x="381000" y="4855464"/>
            <a:ext cx="326136" cy="3261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370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5B755D-69B4-4D34-B9C2-99905759E306}"/>
              </a:ext>
            </a:extLst>
          </p:cNvPr>
          <p:cNvPicPr>
            <a:picLocks noChangeAspect="1"/>
          </p:cNvPicPr>
          <p:nvPr/>
        </p:nvPicPr>
        <p:blipFill>
          <a:blip r:embed="rId2"/>
          <a:stretch>
            <a:fillRect/>
          </a:stretch>
        </p:blipFill>
        <p:spPr>
          <a:xfrm>
            <a:off x="89869" y="1773937"/>
            <a:ext cx="9022048" cy="3331463"/>
          </a:xfrm>
          <a:prstGeom prst="rect">
            <a:avLst/>
          </a:prstGeom>
        </p:spPr>
      </p:pic>
      <p:sp>
        <p:nvSpPr>
          <p:cNvPr id="6" name="Rectangle 5">
            <a:extLst>
              <a:ext uri="{FF2B5EF4-FFF2-40B4-BE49-F238E27FC236}">
                <a16:creationId xmlns:a16="http://schemas.microsoft.com/office/drawing/2014/main" id="{0F6F1E00-46D0-4C38-8482-56BC654BABE9}"/>
              </a:ext>
            </a:extLst>
          </p:cNvPr>
          <p:cNvSpPr/>
          <p:nvPr/>
        </p:nvSpPr>
        <p:spPr>
          <a:xfrm>
            <a:off x="359664" y="798558"/>
            <a:ext cx="8424672" cy="97536"/>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FD1DD4-5796-4089-87CC-94890292CCF5}"/>
              </a:ext>
            </a:extLst>
          </p:cNvPr>
          <p:cNvSpPr/>
          <p:nvPr/>
        </p:nvSpPr>
        <p:spPr>
          <a:xfrm>
            <a:off x="381000"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8" name="Rectangle 7">
            <a:extLst>
              <a:ext uri="{FF2B5EF4-FFF2-40B4-BE49-F238E27FC236}">
                <a16:creationId xmlns:a16="http://schemas.microsoft.com/office/drawing/2014/main" id="{88C8AF87-F9F9-49C2-9735-500B3201ADF4}"/>
              </a:ext>
            </a:extLst>
          </p:cNvPr>
          <p:cNvSpPr/>
          <p:nvPr/>
        </p:nvSpPr>
        <p:spPr>
          <a:xfrm>
            <a:off x="2055936" y="152400"/>
            <a:ext cx="5032148" cy="646331"/>
          </a:xfrm>
          <a:prstGeom prst="rect">
            <a:avLst/>
          </a:prstGeom>
        </p:spPr>
        <p:txBody>
          <a:bodyPr wrap="none">
            <a:spAutoFit/>
          </a:bodyPr>
          <a:lstStyle/>
          <a:p>
            <a:pPr algn="ctr"/>
            <a:r>
              <a:rPr lang="en-US" sz="3600" b="1" dirty="0">
                <a:solidFill>
                  <a:srgbClr val="FF0000"/>
                </a:solidFill>
              </a:rPr>
              <a:t>Sensors – Bookmarks</a:t>
            </a:r>
          </a:p>
        </p:txBody>
      </p:sp>
      <p:sp>
        <p:nvSpPr>
          <p:cNvPr id="9" name="Oval 8">
            <a:extLst>
              <a:ext uri="{FF2B5EF4-FFF2-40B4-BE49-F238E27FC236}">
                <a16:creationId xmlns:a16="http://schemas.microsoft.com/office/drawing/2014/main" id="{33B7F072-DF71-4BD1-9494-1B39D44DCBF0}"/>
              </a:ext>
            </a:extLst>
          </p:cNvPr>
          <p:cNvSpPr/>
          <p:nvPr/>
        </p:nvSpPr>
        <p:spPr>
          <a:xfrm>
            <a:off x="7827264" y="3886200"/>
            <a:ext cx="326136" cy="3261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4928BE4-C2B0-446A-93A4-B481B083D046}"/>
              </a:ext>
            </a:extLst>
          </p:cNvPr>
          <p:cNvSpPr/>
          <p:nvPr/>
        </p:nvSpPr>
        <p:spPr>
          <a:xfrm>
            <a:off x="7827264" y="3276600"/>
            <a:ext cx="326136" cy="3261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339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B1F891-3AE3-4D0F-B4FC-0FAC44B99D2A}"/>
              </a:ext>
            </a:extLst>
          </p:cNvPr>
          <p:cNvPicPr>
            <a:picLocks noChangeAspect="1"/>
          </p:cNvPicPr>
          <p:nvPr/>
        </p:nvPicPr>
        <p:blipFill>
          <a:blip r:embed="rId3"/>
          <a:stretch>
            <a:fillRect/>
          </a:stretch>
        </p:blipFill>
        <p:spPr>
          <a:xfrm>
            <a:off x="1585912" y="1066800"/>
            <a:ext cx="6046788" cy="1234432"/>
          </a:xfrm>
          <a:prstGeom prst="rect">
            <a:avLst/>
          </a:prstGeom>
        </p:spPr>
      </p:pic>
      <p:pic>
        <p:nvPicPr>
          <p:cNvPr id="3" name="Picture 2">
            <a:extLst>
              <a:ext uri="{FF2B5EF4-FFF2-40B4-BE49-F238E27FC236}">
                <a16:creationId xmlns:a16="http://schemas.microsoft.com/office/drawing/2014/main" id="{2614E2E1-5B89-4A85-A5D4-85F0AA9B2E73}"/>
              </a:ext>
            </a:extLst>
          </p:cNvPr>
          <p:cNvPicPr>
            <a:picLocks noChangeAspect="1"/>
          </p:cNvPicPr>
          <p:nvPr/>
        </p:nvPicPr>
        <p:blipFill>
          <a:blip r:embed="rId4"/>
          <a:stretch>
            <a:fillRect/>
          </a:stretch>
        </p:blipFill>
        <p:spPr>
          <a:xfrm>
            <a:off x="615949" y="2623279"/>
            <a:ext cx="8406607" cy="2634521"/>
          </a:xfrm>
          <a:prstGeom prst="rect">
            <a:avLst/>
          </a:prstGeom>
        </p:spPr>
      </p:pic>
      <p:sp>
        <p:nvSpPr>
          <p:cNvPr id="4" name="Rectangle 3">
            <a:extLst>
              <a:ext uri="{FF2B5EF4-FFF2-40B4-BE49-F238E27FC236}">
                <a16:creationId xmlns:a16="http://schemas.microsoft.com/office/drawing/2014/main" id="{F7911F97-E0B4-4E76-8918-E5733A0EC3C5}"/>
              </a:ext>
            </a:extLst>
          </p:cNvPr>
          <p:cNvSpPr/>
          <p:nvPr/>
        </p:nvSpPr>
        <p:spPr>
          <a:xfrm>
            <a:off x="359664" y="798558"/>
            <a:ext cx="8424672" cy="97536"/>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AB9C4F6-E589-457B-A021-8E1CA08AD48F}"/>
              </a:ext>
            </a:extLst>
          </p:cNvPr>
          <p:cNvSpPr/>
          <p:nvPr/>
        </p:nvSpPr>
        <p:spPr>
          <a:xfrm>
            <a:off x="381000"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6" name="Rectangle 5">
            <a:extLst>
              <a:ext uri="{FF2B5EF4-FFF2-40B4-BE49-F238E27FC236}">
                <a16:creationId xmlns:a16="http://schemas.microsoft.com/office/drawing/2014/main" id="{B432CD36-A24C-45F8-90B6-A1D50F491ACD}"/>
              </a:ext>
            </a:extLst>
          </p:cNvPr>
          <p:cNvSpPr/>
          <p:nvPr/>
        </p:nvSpPr>
        <p:spPr>
          <a:xfrm>
            <a:off x="2055936" y="152400"/>
            <a:ext cx="5032148" cy="646331"/>
          </a:xfrm>
          <a:prstGeom prst="rect">
            <a:avLst/>
          </a:prstGeom>
        </p:spPr>
        <p:txBody>
          <a:bodyPr wrap="none">
            <a:spAutoFit/>
          </a:bodyPr>
          <a:lstStyle/>
          <a:p>
            <a:pPr algn="ctr"/>
            <a:r>
              <a:rPr lang="en-US" sz="3600" b="1" dirty="0">
                <a:solidFill>
                  <a:srgbClr val="FF0000"/>
                </a:solidFill>
              </a:rPr>
              <a:t>Sensors – Bookmarks</a:t>
            </a:r>
          </a:p>
        </p:txBody>
      </p:sp>
    </p:spTree>
    <p:extLst>
      <p:ext uri="{BB962C8B-B14F-4D97-AF65-F5344CB8AC3E}">
        <p14:creationId xmlns:p14="http://schemas.microsoft.com/office/powerpoint/2010/main" val="1750564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664" y="798558"/>
            <a:ext cx="8424672" cy="97536"/>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81000"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5" name="Rectangle 4"/>
          <p:cNvSpPr/>
          <p:nvPr/>
        </p:nvSpPr>
        <p:spPr>
          <a:xfrm>
            <a:off x="2594544" y="152400"/>
            <a:ext cx="3954930" cy="646331"/>
          </a:xfrm>
          <a:prstGeom prst="rect">
            <a:avLst/>
          </a:prstGeom>
        </p:spPr>
        <p:txBody>
          <a:bodyPr wrap="none">
            <a:spAutoFit/>
          </a:bodyPr>
          <a:lstStyle/>
          <a:p>
            <a:pPr algn="ctr"/>
            <a:r>
              <a:rPr lang="en-US" sz="3600" b="1" dirty="0">
                <a:solidFill>
                  <a:srgbClr val="FF0000"/>
                </a:solidFill>
              </a:rPr>
              <a:t>Sensors – Future</a:t>
            </a:r>
          </a:p>
        </p:txBody>
      </p:sp>
      <p:sp>
        <p:nvSpPr>
          <p:cNvPr id="1046" name="Rectangle 1045"/>
          <p:cNvSpPr/>
          <p:nvPr/>
        </p:nvSpPr>
        <p:spPr>
          <a:xfrm>
            <a:off x="533399" y="1219200"/>
            <a:ext cx="8220219" cy="5509200"/>
          </a:xfrm>
          <a:prstGeom prst="rect">
            <a:avLst/>
          </a:prstGeom>
        </p:spPr>
        <p:txBody>
          <a:bodyPr wrap="square">
            <a:spAutoFit/>
          </a:bodyPr>
          <a:lstStyle/>
          <a:p>
            <a:r>
              <a:rPr lang="en-US" sz="3200" dirty="0" err="1">
                <a:solidFill>
                  <a:srgbClr val="000000"/>
                </a:solidFill>
                <a:latin typeface="Segoe UI" panose="020B0502040204020203" pitchFamily="34" charset="0"/>
              </a:rPr>
              <a:t>Neuralink’s</a:t>
            </a:r>
            <a:r>
              <a:rPr lang="en-US" sz="3200" dirty="0">
                <a:solidFill>
                  <a:srgbClr val="000000"/>
                </a:solidFill>
                <a:latin typeface="Segoe UI" panose="020B0502040204020203" pitchFamily="34" charset="0"/>
              </a:rPr>
              <a:t> </a:t>
            </a:r>
            <a:r>
              <a:rPr lang="en-US" sz="3200" i="1" dirty="0">
                <a:solidFill>
                  <a:srgbClr val="000000"/>
                </a:solidFill>
                <a:latin typeface="Segoe UI" panose="020B0502040204020203" pitchFamily="34" charset="0"/>
              </a:rPr>
              <a:t>“whole brain interface”</a:t>
            </a:r>
            <a:r>
              <a:rPr lang="en-US" sz="3200" dirty="0">
                <a:solidFill>
                  <a:srgbClr val="000000"/>
                </a:solidFill>
                <a:latin typeface="Segoe UI" panose="020B0502040204020203" pitchFamily="34" charset="0"/>
              </a:rPr>
              <a:t> will use tiny brain electrodes that will eventually allow us to communicate wirelessly with the world, and to share our exact thoughts and visions without having to use spoken or written language. The brain could also learn faster and have access to all the world’s knowledge.</a:t>
            </a:r>
          </a:p>
          <a:p>
            <a:r>
              <a:rPr lang="en-US" sz="3200" i="1" dirty="0">
                <a:solidFill>
                  <a:srgbClr val="000000"/>
                </a:solidFill>
                <a:latin typeface="Segoe UI" panose="020B0502040204020203" pitchFamily="34" charset="0"/>
              </a:rPr>
              <a:t>“I think we are about eight to ten years away from this being usable by people with no disability,”</a:t>
            </a:r>
            <a:r>
              <a:rPr lang="en-US" sz="3200" dirty="0">
                <a:solidFill>
                  <a:srgbClr val="000000"/>
                </a:solidFill>
                <a:latin typeface="Segoe UI" panose="020B0502040204020203" pitchFamily="34" charset="0"/>
              </a:rPr>
              <a:t> Musk said  (I hope not!)</a:t>
            </a:r>
            <a:endParaRPr lang="en-US" sz="32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782911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664" y="798558"/>
            <a:ext cx="8424672" cy="97536"/>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81000"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4" name="Rectangle 3"/>
          <p:cNvSpPr/>
          <p:nvPr/>
        </p:nvSpPr>
        <p:spPr>
          <a:xfrm>
            <a:off x="1748161" y="152400"/>
            <a:ext cx="5647700" cy="646331"/>
          </a:xfrm>
          <a:prstGeom prst="rect">
            <a:avLst/>
          </a:prstGeom>
        </p:spPr>
        <p:txBody>
          <a:bodyPr wrap="none">
            <a:spAutoFit/>
          </a:bodyPr>
          <a:lstStyle/>
          <a:p>
            <a:pPr algn="ctr"/>
            <a:r>
              <a:rPr lang="en-US" sz="3600" b="1" dirty="0">
                <a:solidFill>
                  <a:srgbClr val="FF0000"/>
                </a:solidFill>
              </a:rPr>
              <a:t>Sensors – Future for you</a:t>
            </a:r>
          </a:p>
        </p:txBody>
      </p:sp>
      <p:sp>
        <p:nvSpPr>
          <p:cNvPr id="5" name="TextBox 4"/>
          <p:cNvSpPr txBox="1"/>
          <p:nvPr/>
        </p:nvSpPr>
        <p:spPr>
          <a:xfrm>
            <a:off x="3810000" y="2895600"/>
            <a:ext cx="1676400" cy="1785104"/>
          </a:xfrm>
          <a:prstGeom prst="rect">
            <a:avLst/>
          </a:prstGeom>
          <a:noFill/>
        </p:spPr>
        <p:txBody>
          <a:bodyPr wrap="square" rtlCol="0">
            <a:spAutoFit/>
          </a:bodyPr>
          <a:lstStyle/>
          <a:p>
            <a:r>
              <a:rPr lang="en-US" sz="11000" dirty="0"/>
              <a:t>?</a:t>
            </a:r>
          </a:p>
        </p:txBody>
      </p:sp>
    </p:spTree>
    <p:extLst>
      <p:ext uri="{BB962C8B-B14F-4D97-AF65-F5344CB8AC3E}">
        <p14:creationId xmlns:p14="http://schemas.microsoft.com/office/powerpoint/2010/main" val="4152980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581" y="6858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txBox="1">
            <a:spLocks/>
          </p:cNvSpPr>
          <p:nvPr/>
        </p:nvSpPr>
        <p:spPr>
          <a:xfrm>
            <a:off x="457200" y="792480"/>
            <a:ext cx="8534400" cy="457168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r>
              <a:rPr lang="en-US" sz="4400" dirty="0"/>
              <a:t>Weights and Measures</a:t>
            </a:r>
          </a:p>
          <a:p>
            <a:pPr eaLnBrk="1" hangingPunct="1"/>
            <a:r>
              <a:rPr lang="en-US" sz="4400" dirty="0"/>
              <a:t>Time (Calendars~ 4000 -3000 BC , Sundials, </a:t>
            </a:r>
            <a:r>
              <a:rPr lang="en-US" sz="4400" dirty="0" err="1"/>
              <a:t>Obelsiks</a:t>
            </a:r>
            <a:r>
              <a:rPr lang="en-US" sz="4400" dirty="0"/>
              <a:t>, Clocks 2000 BC)</a:t>
            </a:r>
          </a:p>
          <a:p>
            <a:pPr eaLnBrk="1" hangingPunct="1"/>
            <a:r>
              <a:rPr lang="en-US" sz="4400" dirty="0"/>
              <a:t>Navigation (Compass Han Dynasty ( 206 BC – 220 AD )</a:t>
            </a:r>
          </a:p>
          <a:p>
            <a:pPr eaLnBrk="1" hangingPunct="1"/>
            <a:r>
              <a:rPr lang="en-US" sz="4400" dirty="0"/>
              <a:t>Temperature (0 AD - )</a:t>
            </a:r>
          </a:p>
          <a:p>
            <a:pPr eaLnBrk="1" hangingPunct="1"/>
            <a:r>
              <a:rPr lang="en-US" sz="4400" dirty="0"/>
              <a:t>Seismic (123 AD) </a:t>
            </a:r>
          </a:p>
          <a:p>
            <a:pPr eaLnBrk="1" hangingPunct="1"/>
            <a:r>
              <a:rPr lang="en-US" sz="4400" dirty="0"/>
              <a:t>Humidity (1480 AD)</a:t>
            </a:r>
          </a:p>
        </p:txBody>
      </p:sp>
      <p:sp>
        <p:nvSpPr>
          <p:cNvPr id="4" name="Rectangle 3"/>
          <p:cNvSpPr/>
          <p:nvPr/>
        </p:nvSpPr>
        <p:spPr>
          <a:xfrm>
            <a:off x="1752600" y="76200"/>
            <a:ext cx="5596405" cy="646331"/>
          </a:xfrm>
          <a:prstGeom prst="rect">
            <a:avLst/>
          </a:prstGeom>
        </p:spPr>
        <p:txBody>
          <a:bodyPr wrap="none">
            <a:spAutoFit/>
          </a:bodyPr>
          <a:lstStyle/>
          <a:p>
            <a:pPr algn="ctr"/>
            <a:r>
              <a:rPr lang="en-US" sz="3600" b="1" dirty="0">
                <a:solidFill>
                  <a:srgbClr val="FF0000"/>
                </a:solidFill>
              </a:rPr>
              <a:t>Sensors through History</a:t>
            </a:r>
          </a:p>
        </p:txBody>
      </p:sp>
    </p:spTree>
    <p:extLst>
      <p:ext uri="{BB962C8B-B14F-4D97-AF65-F5344CB8AC3E}">
        <p14:creationId xmlns:p14="http://schemas.microsoft.com/office/powerpoint/2010/main" val="2150664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581"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457200" y="1066800"/>
            <a:ext cx="8534400" cy="46021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r>
              <a:rPr lang="en-US" sz="3600" dirty="0"/>
              <a:t>Compound Microscope ~ 1600</a:t>
            </a:r>
          </a:p>
          <a:p>
            <a:pPr eaLnBrk="1" hangingPunct="1"/>
            <a:r>
              <a:rPr lang="en-US" sz="3600" dirty="0"/>
              <a:t>Optical Telescope (1608)</a:t>
            </a:r>
          </a:p>
          <a:p>
            <a:pPr eaLnBrk="1" hangingPunct="1"/>
            <a:r>
              <a:rPr lang="en-US" sz="3600" dirty="0"/>
              <a:t>Pressure (barometric)  ~ 1640</a:t>
            </a:r>
          </a:p>
          <a:p>
            <a:pPr eaLnBrk="1" hangingPunct="1"/>
            <a:r>
              <a:rPr lang="en-US" sz="3600" dirty="0"/>
              <a:t>Litmus paper 1800s (Gay </a:t>
            </a:r>
            <a:r>
              <a:rPr lang="en-US" sz="3600" dirty="0" err="1"/>
              <a:t>Lussac</a:t>
            </a:r>
            <a:r>
              <a:rPr lang="en-US" sz="3600" dirty="0"/>
              <a:t>?)</a:t>
            </a:r>
          </a:p>
          <a:p>
            <a:pPr eaLnBrk="1" hangingPunct="1"/>
            <a:r>
              <a:rPr lang="en-US" sz="3600" dirty="0"/>
              <a:t>Photosensitivity (1800)</a:t>
            </a:r>
          </a:p>
          <a:p>
            <a:pPr eaLnBrk="1" hangingPunct="1"/>
            <a:r>
              <a:rPr lang="en-US" sz="3600" dirty="0"/>
              <a:t>Electromagnetic &amp; photovoltaic (1820 - )</a:t>
            </a:r>
          </a:p>
          <a:p>
            <a:pPr eaLnBrk="1" hangingPunct="1"/>
            <a:r>
              <a:rPr lang="en-US" sz="3600" dirty="0"/>
              <a:t>Piezoelectric (1880)</a:t>
            </a:r>
          </a:p>
          <a:p>
            <a:pPr eaLnBrk="1" hangingPunct="1"/>
            <a:r>
              <a:rPr lang="en-US" sz="3600" dirty="0"/>
              <a:t>Radio &amp;Photoelectric (Hertz 1887)</a:t>
            </a:r>
          </a:p>
          <a:p>
            <a:pPr eaLnBrk="1" hangingPunct="1"/>
            <a:r>
              <a:rPr lang="en-US" sz="3600" dirty="0"/>
              <a:t>Radioactivity (1897)</a:t>
            </a:r>
          </a:p>
        </p:txBody>
      </p:sp>
      <p:sp>
        <p:nvSpPr>
          <p:cNvPr id="4" name="Rectangle 3"/>
          <p:cNvSpPr/>
          <p:nvPr/>
        </p:nvSpPr>
        <p:spPr>
          <a:xfrm>
            <a:off x="1773801" y="152400"/>
            <a:ext cx="5596405" cy="646331"/>
          </a:xfrm>
          <a:prstGeom prst="rect">
            <a:avLst/>
          </a:prstGeom>
        </p:spPr>
        <p:txBody>
          <a:bodyPr wrap="none">
            <a:spAutoFit/>
          </a:bodyPr>
          <a:lstStyle/>
          <a:p>
            <a:pPr algn="ctr"/>
            <a:r>
              <a:rPr lang="en-US" sz="3600" b="1" dirty="0">
                <a:solidFill>
                  <a:srgbClr val="FF0000"/>
                </a:solidFill>
              </a:rPr>
              <a:t>Sensors through History</a:t>
            </a:r>
          </a:p>
        </p:txBody>
      </p:sp>
    </p:spTree>
    <p:extLst>
      <p:ext uri="{BB962C8B-B14F-4D97-AF65-F5344CB8AC3E}">
        <p14:creationId xmlns:p14="http://schemas.microsoft.com/office/powerpoint/2010/main" val="975832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581" y="7620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457200" y="1066800"/>
            <a:ext cx="8534400" cy="46021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r>
              <a:rPr lang="en-US" sz="4400" dirty="0"/>
              <a:t>Chemical instrumentation: pH meter , Spectroscopy </a:t>
            </a:r>
            <a:r>
              <a:rPr lang="en-US" sz="4400" dirty="0" err="1"/>
              <a:t>ir</a:t>
            </a:r>
            <a:r>
              <a:rPr lang="en-US" sz="4400" dirty="0"/>
              <a:t> </a:t>
            </a:r>
            <a:r>
              <a:rPr lang="en-US" sz="4400" dirty="0" err="1"/>
              <a:t>uv</a:t>
            </a:r>
            <a:r>
              <a:rPr lang="en-US" sz="4400" dirty="0"/>
              <a:t>, Chromatography, Mass spec, NMR</a:t>
            </a:r>
          </a:p>
          <a:p>
            <a:pPr eaLnBrk="1" hangingPunct="1"/>
            <a:r>
              <a:rPr lang="en-US" sz="4400" dirty="0"/>
              <a:t>Safety: Smoke , CO , hydrocarbon</a:t>
            </a:r>
            <a:br>
              <a:rPr lang="en-US" sz="4400" dirty="0"/>
            </a:br>
            <a:r>
              <a:rPr lang="en-US" sz="4400" dirty="0"/>
              <a:t>detectors (~ 1970 for personal use)</a:t>
            </a:r>
          </a:p>
          <a:p>
            <a:pPr eaLnBrk="1" hangingPunct="1"/>
            <a:r>
              <a:rPr lang="en-US" sz="4400" dirty="0"/>
              <a:t>MEMS (accelerometers) (position and movement sensors in video games and cell phones)</a:t>
            </a:r>
          </a:p>
        </p:txBody>
      </p:sp>
      <p:sp>
        <p:nvSpPr>
          <p:cNvPr id="4" name="Rectangle 3"/>
          <p:cNvSpPr/>
          <p:nvPr/>
        </p:nvSpPr>
        <p:spPr>
          <a:xfrm>
            <a:off x="371986" y="152400"/>
            <a:ext cx="8400056" cy="646331"/>
          </a:xfrm>
          <a:prstGeom prst="rect">
            <a:avLst/>
          </a:prstGeom>
        </p:spPr>
        <p:txBody>
          <a:bodyPr wrap="none">
            <a:spAutoFit/>
          </a:bodyPr>
          <a:lstStyle/>
          <a:p>
            <a:pPr algn="ctr"/>
            <a:r>
              <a:rPr lang="en-US" sz="3600" b="1" dirty="0">
                <a:solidFill>
                  <a:srgbClr val="FF0000"/>
                </a:solidFill>
              </a:rPr>
              <a:t>Sensors through History 20</a:t>
            </a:r>
            <a:r>
              <a:rPr lang="en-US" sz="3600" b="1" baseline="30000" dirty="0">
                <a:solidFill>
                  <a:srgbClr val="FF0000"/>
                </a:solidFill>
              </a:rPr>
              <a:t>th</a:t>
            </a:r>
            <a:r>
              <a:rPr lang="en-US" sz="3600" b="1" dirty="0">
                <a:solidFill>
                  <a:srgbClr val="FF0000"/>
                </a:solidFill>
              </a:rPr>
              <a:t> Century</a:t>
            </a:r>
          </a:p>
        </p:txBody>
      </p:sp>
    </p:spTree>
    <p:extLst>
      <p:ext uri="{BB962C8B-B14F-4D97-AF65-F5344CB8AC3E}">
        <p14:creationId xmlns:p14="http://schemas.microsoft.com/office/powerpoint/2010/main" val="2783522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83181"/>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362200" y="228600"/>
            <a:ext cx="4647426" cy="646331"/>
          </a:xfrm>
          <a:prstGeom prst="rect">
            <a:avLst/>
          </a:prstGeom>
        </p:spPr>
        <p:txBody>
          <a:bodyPr wrap="square">
            <a:spAutoFit/>
          </a:bodyPr>
          <a:lstStyle/>
          <a:p>
            <a:r>
              <a:rPr lang="en-US" sz="3600" b="1" dirty="0">
                <a:solidFill>
                  <a:srgbClr val="FF0000"/>
                </a:solidFill>
              </a:rPr>
              <a:t>Some Early Sensors</a:t>
            </a:r>
            <a:endParaRPr lang="en-US" sz="3600" dirty="0"/>
          </a:p>
        </p:txBody>
      </p:sp>
      <p:sp>
        <p:nvSpPr>
          <p:cNvPr id="4" name="Rectangle 3"/>
          <p:cNvSpPr/>
          <p:nvPr/>
        </p:nvSpPr>
        <p:spPr>
          <a:xfrm>
            <a:off x="2286000" y="3244334"/>
            <a:ext cx="5336269" cy="1446550"/>
          </a:xfrm>
          <a:prstGeom prst="rect">
            <a:avLst/>
          </a:prstGeom>
        </p:spPr>
        <p:txBody>
          <a:bodyPr wrap="none">
            <a:spAutoFit/>
          </a:bodyPr>
          <a:lstStyle/>
          <a:p>
            <a:pPr eaLnBrk="1" hangingPunct="1"/>
            <a:r>
              <a:rPr lang="en-US" sz="4400" b="1" dirty="0"/>
              <a:t>A QUICK LOOK AT </a:t>
            </a:r>
          </a:p>
          <a:p>
            <a:pPr eaLnBrk="1" hangingPunct="1"/>
            <a:r>
              <a:rPr lang="en-US" sz="4400" b="1" dirty="0"/>
              <a:t>SOME EXAMPLES </a:t>
            </a:r>
          </a:p>
        </p:txBody>
      </p:sp>
    </p:spTree>
    <p:extLst>
      <p:ext uri="{BB962C8B-B14F-4D97-AF65-F5344CB8AC3E}">
        <p14:creationId xmlns:p14="http://schemas.microsoft.com/office/powerpoint/2010/main" val="1268410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09812" y="1447800"/>
            <a:ext cx="4524375" cy="2714625"/>
          </a:xfrm>
          <a:prstGeom prst="rect">
            <a:avLst/>
          </a:prstGeom>
        </p:spPr>
      </p:pic>
      <p:sp>
        <p:nvSpPr>
          <p:cNvPr id="3" name="Rectangle 2"/>
          <p:cNvSpPr/>
          <p:nvPr/>
        </p:nvSpPr>
        <p:spPr>
          <a:xfrm>
            <a:off x="533400" y="4321076"/>
            <a:ext cx="7848600" cy="2308324"/>
          </a:xfrm>
          <a:prstGeom prst="rect">
            <a:avLst/>
          </a:prstGeom>
        </p:spPr>
        <p:txBody>
          <a:bodyPr wrap="square">
            <a:spAutoFit/>
          </a:bodyPr>
          <a:lstStyle/>
          <a:p>
            <a:r>
              <a:rPr lang="en-US" sz="2400" dirty="0">
                <a:solidFill>
                  <a:srgbClr val="211B14"/>
                </a:solidFill>
                <a:latin typeface="Arial" panose="020B0604020202020204" pitchFamily="34" charset="0"/>
              </a:rPr>
              <a:t>The easterly orientation of </a:t>
            </a:r>
            <a:r>
              <a:rPr lang="en-US" sz="2400" dirty="0" err="1">
                <a:solidFill>
                  <a:srgbClr val="211B14"/>
                </a:solidFill>
                <a:latin typeface="Arial" panose="020B0604020202020204" pitchFamily="34" charset="0"/>
              </a:rPr>
              <a:t>Mnajdra</a:t>
            </a:r>
            <a:r>
              <a:rPr lang="en-US" sz="2400" dirty="0">
                <a:solidFill>
                  <a:srgbClr val="211B14"/>
                </a:solidFill>
                <a:latin typeface="Arial" panose="020B0604020202020204" pitchFamily="34" charset="0"/>
              </a:rPr>
              <a:t>, Malta 4</a:t>
            </a:r>
            <a:r>
              <a:rPr lang="en-US" sz="2400" baseline="30000" dirty="0">
                <a:solidFill>
                  <a:srgbClr val="211B14"/>
                </a:solidFill>
                <a:latin typeface="Arial" panose="020B0604020202020204" pitchFamily="34" charset="0"/>
              </a:rPr>
              <a:t>th</a:t>
            </a:r>
            <a:r>
              <a:rPr lang="en-US" sz="2400" dirty="0">
                <a:solidFill>
                  <a:srgbClr val="211B14"/>
                </a:solidFill>
                <a:latin typeface="Arial" panose="020B0604020202020204" pitchFamily="34" charset="0"/>
              </a:rPr>
              <a:t> millennium BC temple suggests that the temple may have served as one of the world’s oldest solar calendars. On the Equinox days, a ray of sun enters the temple and lights up its main axis. On the Solstices, sunlight illuminates the entrance chamber’s megaliths</a:t>
            </a:r>
            <a:r>
              <a:rPr lang="en-US" dirty="0">
                <a:solidFill>
                  <a:srgbClr val="211B14"/>
                </a:solidFill>
                <a:latin typeface="Arial" panose="020B0604020202020204" pitchFamily="34" charset="0"/>
              </a:rPr>
              <a:t>.</a:t>
            </a:r>
            <a:endParaRPr lang="en-US" dirty="0"/>
          </a:p>
        </p:txBody>
      </p:sp>
      <p:sp>
        <p:nvSpPr>
          <p:cNvPr id="4" name="Rectangle 3"/>
          <p:cNvSpPr/>
          <p:nvPr/>
        </p:nvSpPr>
        <p:spPr>
          <a:xfrm>
            <a:off x="466581" y="914400"/>
            <a:ext cx="8372619" cy="152400"/>
          </a:xfrm>
          <a:prstGeom prst="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81200" y="381000"/>
            <a:ext cx="5943599" cy="646331"/>
          </a:xfrm>
          <a:prstGeom prst="rect">
            <a:avLst/>
          </a:prstGeom>
        </p:spPr>
        <p:txBody>
          <a:bodyPr wrap="square">
            <a:spAutoFit/>
          </a:bodyPr>
          <a:lstStyle/>
          <a:p>
            <a:r>
              <a:rPr lang="en-US" sz="3600" b="1" dirty="0">
                <a:solidFill>
                  <a:srgbClr val="FF0000"/>
                </a:solidFill>
              </a:rPr>
              <a:t>Some Early Sensors</a:t>
            </a:r>
            <a:endParaRPr lang="en-US" sz="3600" dirty="0"/>
          </a:p>
        </p:txBody>
      </p:sp>
    </p:spTree>
    <p:extLst>
      <p:ext uri="{BB962C8B-B14F-4D97-AF65-F5344CB8AC3E}">
        <p14:creationId xmlns:p14="http://schemas.microsoft.com/office/powerpoint/2010/main" val="1604863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49054</TotalTime>
  <Words>1852</Words>
  <Application>Microsoft Office PowerPoint</Application>
  <PresentationFormat>On-screen Show (4:3)</PresentationFormat>
  <Paragraphs>219</Paragraphs>
  <Slides>47</Slides>
  <Notes>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47</vt:i4>
      </vt:variant>
    </vt:vector>
  </HeadingPairs>
  <TitlesOfParts>
    <vt:vector size="62" baseType="lpstr">
      <vt:lpstr>Arial</vt:lpstr>
      <vt:lpstr>Calibri</vt:lpstr>
      <vt:lpstr>Din Pro</vt:lpstr>
      <vt:lpstr>Georgia</vt:lpstr>
      <vt:lpstr>Helvetica</vt:lpstr>
      <vt:lpstr>Helvetica Neue</vt:lpstr>
      <vt:lpstr>Lato</vt:lpstr>
      <vt:lpstr>MarrSans</vt:lpstr>
      <vt:lpstr>Open Sans</vt:lpstr>
      <vt:lpstr>PublicoText</vt:lpstr>
      <vt:lpstr>Segoe UI</vt:lpstr>
      <vt:lpstr>Source Sans Pro</vt:lpstr>
      <vt:lpstr>Verdana</vt:lpstr>
      <vt:lpstr>Yanone Kaffeesatz</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 FOR CONSULTANTS</dc:title>
  <dc:creator>John</dc:creator>
  <cp:lastModifiedBy>JUohn</cp:lastModifiedBy>
  <cp:revision>205</cp:revision>
  <dcterms:created xsi:type="dcterms:W3CDTF">2014-12-07T14:34:13Z</dcterms:created>
  <dcterms:modified xsi:type="dcterms:W3CDTF">2018-02-07T14:20:33Z</dcterms:modified>
</cp:coreProperties>
</file>