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6"/>
  </p:notesMasterIdLst>
  <p:sldIdLst>
    <p:sldId id="356" r:id="rId2"/>
    <p:sldId id="558" r:id="rId3"/>
    <p:sldId id="559" r:id="rId4"/>
    <p:sldId id="546" r:id="rId5"/>
    <p:sldId id="454" r:id="rId6"/>
    <p:sldId id="561" r:id="rId7"/>
    <p:sldId id="440" r:id="rId8"/>
    <p:sldId id="437" r:id="rId9"/>
    <p:sldId id="446" r:id="rId10"/>
    <p:sldId id="543" r:id="rId11"/>
    <p:sldId id="542" r:id="rId12"/>
    <p:sldId id="548" r:id="rId13"/>
    <p:sldId id="534" r:id="rId14"/>
    <p:sldId id="535" r:id="rId15"/>
    <p:sldId id="538" r:id="rId16"/>
    <p:sldId id="532" r:id="rId17"/>
    <p:sldId id="560" r:id="rId18"/>
    <p:sldId id="553" r:id="rId19"/>
    <p:sldId id="554" r:id="rId20"/>
    <p:sldId id="556" r:id="rId21"/>
    <p:sldId id="527" r:id="rId22"/>
    <p:sldId id="426" r:id="rId23"/>
    <p:sldId id="429" r:id="rId24"/>
    <p:sldId id="557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/>
        <a:cs typeface="ヒラギノ角ゴ ProN W3"/>
        <a:sym typeface="Gill Sans" pitchFamily="-8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C0B"/>
    <a:srgbClr val="74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515" autoAdjust="0"/>
  </p:normalViewPr>
  <p:slideViewPr>
    <p:cSldViewPr>
      <p:cViewPr varScale="1">
        <p:scale>
          <a:sx n="117" d="100"/>
          <a:sy n="11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B841BAC-C793-45DA-9E4D-0A45FF815272}" type="datetime1">
              <a:rPr lang="en-US"/>
              <a:pPr/>
              <a:t>1/9/2019</a:t>
            </a:fld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D505891-FD82-4C9A-A073-12C67ED78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7650" y="1038225"/>
            <a:ext cx="3736975" cy="28035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3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9DFFF-C930-5D47-BD2B-F67DCAB297C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 lIns="92334" tIns="46167" rIns="92334" bIns="46167"/>
          <a:lstStyle/>
          <a:p>
            <a:pPr defTabSz="931743">
              <a:spcBef>
                <a:spcPct val="0"/>
              </a:spcBef>
            </a:pPr>
            <a:endParaRPr lang="en-US"/>
          </a:p>
        </p:txBody>
      </p:sp>
      <p:sp>
        <p:nvSpPr>
          <p:cNvPr id="19354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4" tIns="46167" rIns="92334" bIns="46167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9pPr>
          </a:lstStyle>
          <a:p>
            <a:pPr algn="r" eaLnBrk="1" hangingPunct="1"/>
            <a:fld id="{586C366A-3C51-4C2F-B723-49E340180CDD}" type="slidenum">
              <a:rPr lang="en-U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7</a:t>
            </a:fld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7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4994"/>
          </a:xfrm>
        </p:spPr>
        <p:txBody>
          <a:bodyPr lIns="93707" tIns="46853" rIns="93707" bIns="46853"/>
          <a:lstStyle/>
          <a:p>
            <a:pPr defTabSz="931743"/>
            <a:endParaRPr lang="en-US"/>
          </a:p>
        </p:txBody>
      </p:sp>
      <p:sp>
        <p:nvSpPr>
          <p:cNvPr id="31130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7" tIns="46853" rIns="93707" bIns="46853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9pPr>
          </a:lstStyle>
          <a:p>
            <a:pPr algn="r" eaLnBrk="1" hangingPunct="1"/>
            <a:fld id="{F0918E2B-5FB2-4762-BEE4-DD046660B152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9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9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56F46-FAB1-47BF-9C50-FBA1A891CDE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2" cy="418245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B83A8-C3F5-4278-A50D-43D7113D19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2" cy="418245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174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0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1262-D9B8-4AC5-A98D-BF77D2C6173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EB54-4B59-4B39-8C85-DD129B84AE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727" y="6019800"/>
            <a:ext cx="2507673" cy="1104049"/>
          </a:xfrm>
          <a:prstGeom prst="rect">
            <a:avLst/>
          </a:prstGeom>
          <a:noFill/>
          <a:ln/>
          <a:effectLst>
            <a:glow>
              <a:schemeClr val="accent1">
                <a:alpha val="38000"/>
              </a:schemeClr>
            </a:glow>
            <a:outerShdw dist="35921" dir="2700000" algn="ctr" rotWithShape="0">
              <a:srgbClr val="808080"/>
            </a:outerShdw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21076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73C0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73C0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73C0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73C0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73C0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73C0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jj@kilolabs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Uniqsis%20static%20mixer%20chips.mov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32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harminternational.com/randi-hernandez-1" TargetMode="External"/><Relationship Id="rId2" Type="http://schemas.openxmlformats.org/officeDocument/2006/relationships/hyperlink" Target="https://cen.acs.org/static/about/staff_landing/biobh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chemtrix.com/products/13/CONTRACT-MANUFACTURING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7">
            <a:extLst>
              <a:ext uri="{FF2B5EF4-FFF2-40B4-BE49-F238E27FC236}">
                <a16:creationId xmlns:a16="http://schemas.microsoft.com/office/drawing/2014/main" xmlns="" id="{9070B490-BF40-412B-887D-C170BB08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9573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Flow Chemistry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- an overview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86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Peter J. Joyce </a:t>
            </a:r>
            <a:endParaRPr lang="en-US" sz="1200" dirty="0" smtClean="0"/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Systems Integration </a:t>
            </a:r>
            <a:r>
              <a:rPr lang="en-US" sz="1200" dirty="0"/>
              <a:t>Director </a:t>
            </a:r>
            <a:endParaRPr lang="en-US" sz="1200" dirty="0" smtClean="0"/>
          </a:p>
          <a:p>
            <a:pPr algn="l"/>
            <a:r>
              <a:rPr lang="en-US" sz="1200" dirty="0"/>
              <a:t>Sentinel Process </a:t>
            </a:r>
            <a:r>
              <a:rPr lang="en-US" sz="1200" dirty="0" smtClean="0"/>
              <a:t>Systems </a:t>
            </a:r>
          </a:p>
          <a:p>
            <a:pPr algn="l"/>
            <a:r>
              <a:rPr lang="en-US" sz="1200" dirty="0" smtClean="0"/>
              <a:t>Hatboro, PA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200" dirty="0" smtClean="0">
                <a:hlinkClick r:id="rId3"/>
              </a:rPr>
              <a:t>pjj@kilolabs.com</a:t>
            </a:r>
            <a:endParaRPr lang="en-US" sz="1200" dirty="0" smtClean="0"/>
          </a:p>
          <a:p>
            <a:pPr algn="l"/>
            <a:r>
              <a:rPr lang="en-US" sz="1200" dirty="0" smtClean="0"/>
              <a:t>215-528-2079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Presentation to the </a:t>
            </a:r>
          </a:p>
          <a:p>
            <a:r>
              <a:rPr lang="en-US" sz="2000" dirty="0" smtClean="0"/>
              <a:t>Chemical Consultants Network</a:t>
            </a:r>
          </a:p>
          <a:p>
            <a:r>
              <a:rPr lang="en-US" sz="2000" dirty="0" smtClean="0"/>
              <a:t>Jan 9, 2019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40361"/>
            <a:ext cx="1881188" cy="7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5556"/>
      </p:ext>
    </p:extLst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02504"/>
            <a:ext cx="3333786" cy="2503880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707904" y="548680"/>
            <a:ext cx="4612718" cy="3168352"/>
          </a:xfrm>
          <a:prstGeom prst="roundRect">
            <a:avLst>
              <a:gd name="adj" fmla="val 3727"/>
            </a:avLst>
          </a:prstGeom>
          <a:solidFill>
            <a:schemeClr val="bg1"/>
          </a:solidFill>
          <a:ln w="12700" algn="ctr">
            <a:solidFill>
              <a:srgbClr val="00A5A5"/>
            </a:solidFill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890" name="TextBox 8"/>
          <p:cNvSpPr txBox="1">
            <a:spLocks noChangeArrowheads="1"/>
          </p:cNvSpPr>
          <p:nvPr/>
        </p:nvSpPr>
        <p:spPr bwMode="auto">
          <a:xfrm>
            <a:off x="3851920" y="620688"/>
            <a:ext cx="4464050" cy="274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altLang="en-US" sz="1400" b="1" kern="0" dirty="0">
                <a:solidFill>
                  <a:srgbClr val="00A5A5"/>
                </a:solidFill>
                <a:latin typeface="Calibri" panose="020F0502020204030204" pitchFamily="34" charset="0"/>
              </a:rPr>
              <a:t>Efficient mixing essential in flow chemistry</a:t>
            </a:r>
            <a:endParaRPr kumimoji="0" lang="en-GB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Static glass mixers – can also be used as reactors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Made from borosilicate glass with pre-tempering channels and extended mixing domain. 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Temperature range -80⁰ to 260⁰C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Can withstand up to </a:t>
            </a: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40bar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‘Easy’ standard HPLC screw connectors with Perlast ‘O’-ring sealing system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Different sizes (1.6, 1.0 and 0.27 mL)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2 input [A+B] and 3 input [(A+B)+C] options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GB" altLang="en-US" sz="1200" kern="0" dirty="0">
                <a:latin typeface="Calibri" panose="020F0502020204030204" pitchFamily="34" charset="0"/>
              </a:rPr>
              <a:t>Residence time chips available 15 ml and 20 ml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896" name="Picture 1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72421"/>
            <a:ext cx="2476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9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1" y="4429635"/>
            <a:ext cx="1582064" cy="1404937"/>
          </a:xfrm>
          <a:prstGeom prst="rect">
            <a:avLst/>
          </a:prstGeom>
          <a:noFill/>
          <a:ln w="15875" algn="ctr">
            <a:solidFill>
              <a:srgbClr val="00A5A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98" name="Text Box 4"/>
          <p:cNvSpPr txBox="1">
            <a:spLocks noChangeArrowheads="1"/>
          </p:cNvSpPr>
          <p:nvPr/>
        </p:nvSpPr>
        <p:spPr bwMode="auto">
          <a:xfrm>
            <a:off x="34925" y="9525"/>
            <a:ext cx="7993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A5A5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Glass Static Mixer/Reactor Chips</a:t>
            </a:r>
            <a:endParaRPr kumimoji="0" lang="en-US" altLang="en-US" sz="1900" b="1" i="0" u="none" strike="noStrike" kern="0" cap="none" spc="0" normalizeH="0" baseline="0" noProof="0" dirty="0">
              <a:ln>
                <a:noFill/>
              </a:ln>
              <a:solidFill>
                <a:srgbClr val="00A5A5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0" y="385763"/>
            <a:ext cx="8097838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0" name="Picture 3" descr="Uniqsis Word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115888"/>
            <a:ext cx="792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1" name="Line 21"/>
          <p:cNvSpPr>
            <a:spLocks noChangeShapeType="1"/>
          </p:cNvSpPr>
          <p:nvPr/>
        </p:nvSpPr>
        <p:spPr bwMode="auto">
          <a:xfrm flipV="1">
            <a:off x="1835150" y="3148908"/>
            <a:ext cx="0" cy="1295400"/>
          </a:xfrm>
          <a:prstGeom prst="line">
            <a:avLst/>
          </a:prstGeom>
          <a:noFill/>
          <a:ln w="19050">
            <a:solidFill>
              <a:srgbClr val="00A5A5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7" y="4077071"/>
            <a:ext cx="1238254" cy="2390509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51478" y="6535740"/>
            <a:ext cx="13436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3" name="Picture 12" descr="Uniqsis_logo_CMYK">
            <a:extLst>
              <a:ext uri="{FF2B5EF4-FFF2-40B4-BE49-F238E27FC236}">
                <a16:creationId xmlns="" xmlns:a16="http://schemas.microsoft.com/office/drawing/2014/main" id="{F610047E-55F1-4E75-8312-DCA296DB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2450" y="6341066"/>
            <a:ext cx="792163" cy="3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agento Commerce">
            <a:extLst>
              <a:ext uri="{FF2B5EF4-FFF2-40B4-BE49-F238E27FC236}">
                <a16:creationId xmlns="" xmlns:a16="http://schemas.microsoft.com/office/drawing/2014/main" id="{CCCA780B-5C3A-4879-8BD8-D8A8CFF1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" y="6445035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6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3" descr="Uniqsis Word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115888"/>
            <a:ext cx="792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95387" y="548680"/>
            <a:ext cx="7843738" cy="2841618"/>
          </a:xfrm>
          <a:prstGeom prst="roundRect">
            <a:avLst>
              <a:gd name="adj" fmla="val 4466"/>
            </a:avLst>
          </a:prstGeom>
          <a:solidFill>
            <a:schemeClr val="bg1"/>
          </a:solidFill>
          <a:ln>
            <a:solidFill>
              <a:srgbClr val="00A5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898" name="Text Box 4"/>
          <p:cNvSpPr txBox="1">
            <a:spLocks noChangeArrowheads="1"/>
          </p:cNvSpPr>
          <p:nvPr/>
        </p:nvSpPr>
        <p:spPr bwMode="auto">
          <a:xfrm>
            <a:off x="34925" y="9525"/>
            <a:ext cx="7993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A5A5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Coil and fixed bed column reactor options</a:t>
            </a:r>
            <a:endParaRPr kumimoji="0" lang="en-US" altLang="en-US" sz="1900" b="0" i="0" u="none" strike="noStrike" kern="0" cap="none" spc="0" normalizeH="0" baseline="0" noProof="0" dirty="0">
              <a:ln>
                <a:noFill/>
              </a:ln>
              <a:solidFill>
                <a:srgbClr val="00A5A5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0" y="385763"/>
            <a:ext cx="8097838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/>
        </p:blipFill>
        <p:spPr>
          <a:xfrm>
            <a:off x="486004" y="729050"/>
            <a:ext cx="3013571" cy="2347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2"/>
          <a:stretch/>
        </p:blipFill>
        <p:spPr>
          <a:xfrm flipH="1">
            <a:off x="3283062" y="1587133"/>
            <a:ext cx="1609468" cy="1700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19309"/>
          <a:stretch/>
        </p:blipFill>
        <p:spPr>
          <a:xfrm>
            <a:off x="3974777" y="512022"/>
            <a:ext cx="1570661" cy="1494603"/>
          </a:xfrm>
          <a:prstGeom prst="rect">
            <a:avLst/>
          </a:prstGeom>
        </p:spPr>
      </p:pic>
      <p:pic>
        <p:nvPicPr>
          <p:cNvPr id="14" name="Picture 9" descr="Copy of Stills 0310 048"/>
          <p:cNvPicPr>
            <a:picLocks noChangeAspect="1" noChangeArrowheads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87965">
            <a:off x="2740151" y="4152874"/>
            <a:ext cx="2362269" cy="15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" y="3740252"/>
            <a:ext cx="3115676" cy="2340066"/>
          </a:xfrm>
          <a:prstGeom prst="rect">
            <a:avLst/>
          </a:prstGeom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08426" y="3902118"/>
            <a:ext cx="3489411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Selection of Omnifit glass column reactors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Sizes: 10mm, 15mm, 20mm OD x100mm</a:t>
            </a:r>
          </a:p>
          <a:p>
            <a:pPr lvl="0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●"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Adjustable plunger, PTFE/PEEK construction (</a:t>
            </a:r>
            <a:r>
              <a:rPr kumimoji="0" lang="en-GB" alt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1500" b="0" i="0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=150</a:t>
            </a:r>
            <a:r>
              <a:rPr kumimoji="0" lang="en-GB" altLang="en-US" sz="15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 P</a:t>
            </a:r>
            <a:r>
              <a:rPr lang="en-GB" altLang="en-US" sz="1500" kern="0" baseline="-25000" dirty="0">
                <a:latin typeface="Calibri" panose="020F0502020204030204" pitchFamily="34" charset="0"/>
              </a:rPr>
              <a:t>max </a:t>
            </a: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60 bar)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Stainless steel available on request</a:t>
            </a:r>
          </a:p>
        </p:txBody>
      </p:sp>
      <p:sp>
        <p:nvSpPr>
          <p:cNvPr id="122890" name="TextBox 8"/>
          <p:cNvSpPr txBox="1">
            <a:spLocks noChangeArrowheads="1"/>
          </p:cNvSpPr>
          <p:nvPr/>
        </p:nvSpPr>
        <p:spPr bwMode="auto">
          <a:xfrm>
            <a:off x="5378491" y="927169"/>
            <a:ext cx="2719347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Wide selection of coil reactors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Sizes: 2.0ml to 60 ml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Materials: PTFE, PFA, 316L SS, Hastelloy C, Copper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1/16” or 1/8” tubing options available, thin and thick wall options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5387" y="3473889"/>
            <a:ext cx="7843738" cy="2841618"/>
          </a:xfrm>
          <a:prstGeom prst="roundRect">
            <a:avLst>
              <a:gd name="adj" fmla="val 4466"/>
            </a:avLst>
          </a:prstGeom>
          <a:noFill/>
          <a:ln>
            <a:solidFill>
              <a:srgbClr val="00A5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1478" y="6535740"/>
            <a:ext cx="13436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7" name="Picture 16" descr="Uniqsis_logo_CMYK">
            <a:extLst>
              <a:ext uri="{FF2B5EF4-FFF2-40B4-BE49-F238E27FC236}">
                <a16:creationId xmlns="" xmlns:a16="http://schemas.microsoft.com/office/drawing/2014/main" id="{C05E8E62-47AB-4AC3-AA90-5A0903F4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2450" y="6341066"/>
            <a:ext cx="792163" cy="3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agento Commerce">
            <a:extLst>
              <a:ext uri="{FF2B5EF4-FFF2-40B4-BE49-F238E27FC236}">
                <a16:creationId xmlns="" xmlns:a16="http://schemas.microsoft.com/office/drawing/2014/main" id="{E1BC05A4-8FB1-4AD1-A83F-423C84FA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5739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1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Uniqsis-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4" y="914400"/>
            <a:ext cx="440007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niqsis Word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115888"/>
            <a:ext cx="792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385763"/>
            <a:ext cx="8097838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925" y="9525"/>
            <a:ext cx="7993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900" dirty="0">
                <a:solidFill>
                  <a:srgbClr val="00A5A5"/>
                </a:solidFill>
                <a:latin typeface="Calibri" panose="020F0502020204030204" pitchFamily="34" charset="0"/>
              </a:rPr>
              <a:t>Uniqsis </a:t>
            </a:r>
            <a:r>
              <a:rPr lang="en-GB" altLang="en-US" sz="1900" b="1" dirty="0">
                <a:solidFill>
                  <a:srgbClr val="00A5A5"/>
                </a:solidFill>
                <a:latin typeface="Calibri" panose="020F0502020204030204" pitchFamily="34" charset="0"/>
              </a:rPr>
              <a:t>FlowSyn</a:t>
            </a:r>
            <a:r>
              <a:rPr lang="en-GB" altLang="en-US" sz="1900" b="1" baseline="30000" dirty="0">
                <a:solidFill>
                  <a:srgbClr val="00A5A5"/>
                </a:solidFill>
                <a:latin typeface="Calibri" panose="020F0502020204030204" pitchFamily="34" charset="0"/>
              </a:rPr>
              <a:t>™</a:t>
            </a:r>
            <a:r>
              <a:rPr lang="en-GB" altLang="en-US" sz="1900" dirty="0">
                <a:solidFill>
                  <a:srgbClr val="00A5A5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>
                <a:solidFill>
                  <a:srgbClr val="00A5A5"/>
                </a:solidFill>
                <a:latin typeface="Calibri" panose="020F0502020204030204" pitchFamily="34" charset="0"/>
              </a:rPr>
              <a:t>Multi-X</a:t>
            </a:r>
            <a:r>
              <a:rPr lang="en-GB" altLang="en-US" sz="1900" dirty="0">
                <a:solidFill>
                  <a:srgbClr val="00A5A5"/>
                </a:solidFill>
                <a:latin typeface="Calibri" panose="020F0502020204030204" pitchFamily="34" charset="0"/>
              </a:rPr>
              <a:t> flow reactor systems </a:t>
            </a:r>
            <a:endParaRPr lang="en-US" altLang="en-US" sz="1900" dirty="0">
              <a:solidFill>
                <a:srgbClr val="00A5A5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304949" y="4823519"/>
            <a:ext cx="4820001" cy="1878226"/>
            <a:chOff x="3615518" y="751201"/>
            <a:chExt cx="6097974" cy="1878226"/>
          </a:xfrm>
        </p:grpSpPr>
        <p:sp>
          <p:nvSpPr>
            <p:cNvPr id="2" name="Rounded Rectangle 1"/>
            <p:cNvSpPr/>
            <p:nvPr/>
          </p:nvSpPr>
          <p:spPr>
            <a:xfrm>
              <a:off x="3615518" y="751201"/>
              <a:ext cx="6097974" cy="1878226"/>
            </a:xfrm>
            <a:prstGeom prst="roundRect">
              <a:avLst>
                <a:gd name="adj" fmla="val 6893"/>
              </a:avLst>
            </a:prstGeom>
            <a:solidFill>
              <a:schemeClr val="bg1"/>
            </a:solidFill>
            <a:ln w="19050">
              <a:solidFill>
                <a:srgbClr val="00A5A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722904" y="1043983"/>
              <a:ext cx="5742988" cy="129266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30238" indent="-1730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40000"/>
                </a:spcBef>
                <a:buClr>
                  <a:srgbClr val="FF3300"/>
                </a:buClr>
                <a:buFont typeface="Arial" panose="020B0604020202020204" pitchFamily="34" charset="0"/>
                <a:buChar char="●"/>
              </a:pPr>
              <a:r>
                <a:rPr lang="en-GB" altLang="en-US" sz="1500" dirty="0" smtClean="0">
                  <a:latin typeface="Calibri" panose="020F0502020204030204" pitchFamily="34" charset="0"/>
                </a:rPr>
                <a:t>Programs </a:t>
              </a:r>
              <a:r>
                <a:rPr lang="en-GB" altLang="en-US" sz="1500" dirty="0">
                  <a:latin typeface="Calibri" panose="020F0502020204030204" pitchFamily="34" charset="0"/>
                </a:rPr>
                <a:t>up to 10 separate </a:t>
              </a:r>
              <a:r>
                <a:rPr lang="en-GB" altLang="en-US" sz="1500" dirty="0" smtClean="0">
                  <a:latin typeface="Calibri" panose="020F0502020204030204" pitchFamily="34" charset="0"/>
                </a:rPr>
                <a:t>experiments </a:t>
              </a:r>
              <a:endParaRPr lang="en-GB" altLang="en-US" sz="1500" b="1" dirty="0">
                <a:solidFill>
                  <a:srgbClr val="00A5A5"/>
                </a:solidFill>
                <a:latin typeface="Calibri" panose="020F0502020204030204" pitchFamily="34" charset="0"/>
              </a:endParaRPr>
            </a:p>
            <a:p>
              <a:pPr algn="l">
                <a:spcBef>
                  <a:spcPct val="40000"/>
                </a:spcBef>
                <a:buClr>
                  <a:srgbClr val="FF3300"/>
                </a:buClr>
                <a:buFont typeface="Arial" panose="020B0604020202020204" pitchFamily="34" charset="0"/>
                <a:buChar char="●"/>
              </a:pPr>
              <a:r>
                <a:rPr lang="en-GB" altLang="en-US" sz="1500" dirty="0">
                  <a:latin typeface="Calibri" panose="020F0502020204030204" pitchFamily="34" charset="0"/>
                </a:rPr>
                <a:t>Vary </a:t>
              </a:r>
              <a:r>
                <a:rPr lang="en-GB" altLang="en-US" sz="1500" b="1" dirty="0">
                  <a:latin typeface="Calibri" panose="020F0502020204030204" pitchFamily="34" charset="0"/>
                </a:rPr>
                <a:t>flow rates</a:t>
              </a:r>
              <a:r>
                <a:rPr lang="en-GB" altLang="en-US" sz="1500" dirty="0">
                  <a:latin typeface="Calibri" panose="020F0502020204030204" pitchFamily="34" charset="0"/>
                </a:rPr>
                <a:t>, </a:t>
              </a:r>
              <a:r>
                <a:rPr lang="en-GB" altLang="en-US" sz="1500" b="1" dirty="0">
                  <a:latin typeface="Calibri" panose="020F0502020204030204" pitchFamily="34" charset="0"/>
                </a:rPr>
                <a:t>temperatures</a:t>
              </a:r>
              <a:r>
                <a:rPr lang="en-GB" altLang="en-US" sz="1500" dirty="0">
                  <a:latin typeface="Calibri" panose="020F0502020204030204" pitchFamily="34" charset="0"/>
                </a:rPr>
                <a:t>, </a:t>
              </a:r>
              <a:r>
                <a:rPr lang="en-GB" altLang="en-US" sz="1500" b="1" dirty="0">
                  <a:latin typeface="Calibri" panose="020F0502020204030204" pitchFamily="34" charset="0"/>
                </a:rPr>
                <a:t>residence times</a:t>
              </a:r>
            </a:p>
            <a:p>
              <a:pPr algn="l">
                <a:spcBef>
                  <a:spcPct val="40000"/>
                </a:spcBef>
                <a:buClr>
                  <a:srgbClr val="FF3300"/>
                </a:buClr>
                <a:buFont typeface="Arial" panose="020B0604020202020204" pitchFamily="34" charset="0"/>
                <a:buChar char="●"/>
              </a:pPr>
              <a:r>
                <a:rPr lang="en-GB" altLang="en-US" sz="1500" dirty="0">
                  <a:latin typeface="Calibri" panose="020F0502020204030204" pitchFamily="34" charset="0"/>
                </a:rPr>
                <a:t>No additional computer required </a:t>
              </a:r>
            </a:p>
            <a:p>
              <a:pPr algn="l">
                <a:spcBef>
                  <a:spcPct val="40000"/>
                </a:spcBef>
                <a:buClr>
                  <a:srgbClr val="FF3300"/>
                </a:buClr>
                <a:buFont typeface="Arial" panose="020B0604020202020204" pitchFamily="34" charset="0"/>
                <a:buChar char="●"/>
              </a:pPr>
              <a:r>
                <a:rPr lang="en-GB" altLang="en-US" sz="1500" dirty="0" smtClean="0">
                  <a:latin typeface="Calibri" panose="020F0502020204030204" pitchFamily="34" charset="0"/>
                </a:rPr>
                <a:t>‘</a:t>
              </a:r>
              <a:r>
                <a:rPr lang="en-GB" altLang="en-US" sz="1500" dirty="0">
                  <a:latin typeface="Calibri" panose="020F0502020204030204" pitchFamily="34" charset="0"/>
                </a:rPr>
                <a:t>fractionate’ &amp; ‘optimise’ sample collection </a:t>
              </a:r>
              <a:r>
                <a:rPr lang="en-GB" altLang="en-US" sz="1500" dirty="0" smtClean="0">
                  <a:latin typeface="Calibri" panose="020F0502020204030204" pitchFamily="34" charset="0"/>
                </a:rPr>
                <a:t>modes</a:t>
              </a:r>
              <a:endParaRPr lang="en-GB" altLang="en-US" sz="15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88066" name="Picture 2" descr="ALF 19f logger graphic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25" y="1950198"/>
            <a:ext cx="4488216" cy="27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85142" y="6535740"/>
            <a:ext cx="127631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2" name="Picture 2" descr="Magento Commerce">
            <a:extLst>
              <a:ext uri="{FF2B5EF4-FFF2-40B4-BE49-F238E27FC236}">
                <a16:creationId xmlns="" xmlns:a16="http://schemas.microsoft.com/office/drawing/2014/main" id="{01877C2B-7C82-4CAD-90DE-63617B27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5739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niqsis_logo_CMYK">
            <a:extLst>
              <a:ext uri="{FF2B5EF4-FFF2-40B4-BE49-F238E27FC236}">
                <a16:creationId xmlns="" xmlns:a16="http://schemas.microsoft.com/office/drawing/2014/main" id="{846D6C1F-A5EE-4D0D-83A3-C7700944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7988" y="6270826"/>
            <a:ext cx="936625" cy="4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8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1223963" y="3871913"/>
            <a:ext cx="6697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223963" y="387191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V="1">
            <a:off x="2952750" y="12795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2952750" y="1279525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5329238" y="12795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5329238" y="3871913"/>
            <a:ext cx="248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1301750" y="1262063"/>
            <a:ext cx="3019425" cy="2632075"/>
          </a:xfrm>
          <a:custGeom>
            <a:avLst/>
            <a:gdLst>
              <a:gd name="T0" fmla="*/ 0 w 1902"/>
              <a:gd name="T1" fmla="*/ 2147483647 h 1658"/>
              <a:gd name="T2" fmla="*/ 2147483647 w 1902"/>
              <a:gd name="T3" fmla="*/ 2147483647 h 1658"/>
              <a:gd name="T4" fmla="*/ 2147483647 w 1902"/>
              <a:gd name="T5" fmla="*/ 2147483647 h 1658"/>
              <a:gd name="T6" fmla="*/ 2147483647 w 1902"/>
              <a:gd name="T7" fmla="*/ 2147483647 h 1658"/>
              <a:gd name="T8" fmla="*/ 2147483647 w 1902"/>
              <a:gd name="T9" fmla="*/ 2147483647 h 1658"/>
              <a:gd name="T10" fmla="*/ 2147483647 w 1902"/>
              <a:gd name="T11" fmla="*/ 2147483647 h 1658"/>
              <a:gd name="T12" fmla="*/ 2147483647 w 1902"/>
              <a:gd name="T13" fmla="*/ 2147483647 h 1658"/>
              <a:gd name="T14" fmla="*/ 2147483647 w 1902"/>
              <a:gd name="T15" fmla="*/ 2147483647 h 1658"/>
              <a:gd name="T16" fmla="*/ 2147483647 w 1902"/>
              <a:gd name="T17" fmla="*/ 2147483647 h 16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2"/>
              <a:gd name="T28" fmla="*/ 0 h 1658"/>
              <a:gd name="T29" fmla="*/ 1902 w 1902"/>
              <a:gd name="T30" fmla="*/ 1658 h 16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2" h="1658">
                <a:moveTo>
                  <a:pt x="0" y="1645"/>
                </a:moveTo>
                <a:cubicBezTo>
                  <a:pt x="89" y="1641"/>
                  <a:pt x="386" y="1658"/>
                  <a:pt x="532" y="1623"/>
                </a:cubicBezTo>
                <a:cubicBezTo>
                  <a:pt x="678" y="1588"/>
                  <a:pt x="792" y="1554"/>
                  <a:pt x="875" y="1435"/>
                </a:cubicBezTo>
                <a:cubicBezTo>
                  <a:pt x="958" y="1316"/>
                  <a:pt x="989" y="1076"/>
                  <a:pt x="1030" y="909"/>
                </a:cubicBezTo>
                <a:cubicBezTo>
                  <a:pt x="1071" y="742"/>
                  <a:pt x="1080" y="559"/>
                  <a:pt x="1119" y="432"/>
                </a:cubicBezTo>
                <a:cubicBezTo>
                  <a:pt x="1158" y="305"/>
                  <a:pt x="1207" y="218"/>
                  <a:pt x="1263" y="150"/>
                </a:cubicBezTo>
                <a:cubicBezTo>
                  <a:pt x="1319" y="82"/>
                  <a:pt x="1387" y="46"/>
                  <a:pt x="1456" y="23"/>
                </a:cubicBezTo>
                <a:cubicBezTo>
                  <a:pt x="1525" y="0"/>
                  <a:pt x="1601" y="13"/>
                  <a:pt x="1675" y="11"/>
                </a:cubicBezTo>
                <a:cubicBezTo>
                  <a:pt x="1749" y="9"/>
                  <a:pt x="1864" y="11"/>
                  <a:pt x="1902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Freeform 10"/>
          <p:cNvSpPr>
            <a:spLocks/>
          </p:cNvSpPr>
          <p:nvPr/>
        </p:nvSpPr>
        <p:spPr bwMode="auto">
          <a:xfrm flipH="1">
            <a:off x="3971925" y="1260475"/>
            <a:ext cx="3019425" cy="2632075"/>
          </a:xfrm>
          <a:custGeom>
            <a:avLst/>
            <a:gdLst>
              <a:gd name="T0" fmla="*/ 0 w 1902"/>
              <a:gd name="T1" fmla="*/ 2147483647 h 1658"/>
              <a:gd name="T2" fmla="*/ 2147483647 w 1902"/>
              <a:gd name="T3" fmla="*/ 2147483647 h 1658"/>
              <a:gd name="T4" fmla="*/ 2147483647 w 1902"/>
              <a:gd name="T5" fmla="*/ 2147483647 h 1658"/>
              <a:gd name="T6" fmla="*/ 2147483647 w 1902"/>
              <a:gd name="T7" fmla="*/ 2147483647 h 1658"/>
              <a:gd name="T8" fmla="*/ 2147483647 w 1902"/>
              <a:gd name="T9" fmla="*/ 2147483647 h 1658"/>
              <a:gd name="T10" fmla="*/ 2147483647 w 1902"/>
              <a:gd name="T11" fmla="*/ 2147483647 h 1658"/>
              <a:gd name="T12" fmla="*/ 2147483647 w 1902"/>
              <a:gd name="T13" fmla="*/ 2147483647 h 1658"/>
              <a:gd name="T14" fmla="*/ 2147483647 w 1902"/>
              <a:gd name="T15" fmla="*/ 2147483647 h 1658"/>
              <a:gd name="T16" fmla="*/ 2147483647 w 1902"/>
              <a:gd name="T17" fmla="*/ 2147483647 h 16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2"/>
              <a:gd name="T28" fmla="*/ 0 h 1658"/>
              <a:gd name="T29" fmla="*/ 1902 w 1902"/>
              <a:gd name="T30" fmla="*/ 1658 h 16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2" h="1658">
                <a:moveTo>
                  <a:pt x="0" y="1645"/>
                </a:moveTo>
                <a:cubicBezTo>
                  <a:pt x="89" y="1641"/>
                  <a:pt x="386" y="1658"/>
                  <a:pt x="532" y="1623"/>
                </a:cubicBezTo>
                <a:cubicBezTo>
                  <a:pt x="678" y="1588"/>
                  <a:pt x="792" y="1554"/>
                  <a:pt x="875" y="1435"/>
                </a:cubicBezTo>
                <a:cubicBezTo>
                  <a:pt x="958" y="1316"/>
                  <a:pt x="989" y="1076"/>
                  <a:pt x="1030" y="909"/>
                </a:cubicBezTo>
                <a:cubicBezTo>
                  <a:pt x="1071" y="742"/>
                  <a:pt x="1080" y="559"/>
                  <a:pt x="1119" y="432"/>
                </a:cubicBezTo>
                <a:cubicBezTo>
                  <a:pt x="1158" y="305"/>
                  <a:pt x="1207" y="218"/>
                  <a:pt x="1263" y="150"/>
                </a:cubicBezTo>
                <a:cubicBezTo>
                  <a:pt x="1319" y="82"/>
                  <a:pt x="1387" y="46"/>
                  <a:pt x="1456" y="23"/>
                </a:cubicBezTo>
                <a:cubicBezTo>
                  <a:pt x="1525" y="0"/>
                  <a:pt x="1601" y="13"/>
                  <a:pt x="1675" y="11"/>
                </a:cubicBezTo>
                <a:cubicBezTo>
                  <a:pt x="1749" y="9"/>
                  <a:pt x="1864" y="11"/>
                  <a:pt x="1902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2952750" y="919163"/>
            <a:ext cx="0" cy="352901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334000" y="900113"/>
            <a:ext cx="0" cy="352901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2952750" y="4391025"/>
            <a:ext cx="2376488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3790950" y="4206875"/>
            <a:ext cx="749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 + B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963738" y="919163"/>
            <a:ext cx="4454525" cy="5005387"/>
            <a:chOff x="1237" y="579"/>
            <a:chExt cx="2806" cy="3153"/>
          </a:xfrm>
        </p:grpSpPr>
        <p:sp>
          <p:nvSpPr>
            <p:cNvPr id="24603" name="Line 16"/>
            <p:cNvSpPr>
              <a:spLocks noChangeShapeType="1"/>
            </p:cNvSpPr>
            <p:nvPr/>
          </p:nvSpPr>
          <p:spPr bwMode="auto">
            <a:xfrm>
              <a:off x="1237" y="579"/>
              <a:ext cx="0" cy="3153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4" name="Line 17"/>
            <p:cNvSpPr>
              <a:spLocks noChangeShapeType="1"/>
            </p:cNvSpPr>
            <p:nvPr/>
          </p:nvSpPr>
          <p:spPr bwMode="auto">
            <a:xfrm>
              <a:off x="4043" y="579"/>
              <a:ext cx="0" cy="3153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2027238" y="392271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pre-</a:t>
            </a:r>
          </a:p>
          <a:p>
            <a:pPr algn="ctr"/>
            <a:r>
              <a:rPr lang="en-GB"/>
              <a:t>collect</a:t>
            </a:r>
            <a:endParaRPr lang="en-US"/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5468938" y="3932238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post-</a:t>
            </a:r>
          </a:p>
          <a:p>
            <a:pPr algn="ctr"/>
            <a:r>
              <a:rPr lang="en-GB"/>
              <a:t>collect</a:t>
            </a:r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54213" y="5592763"/>
            <a:ext cx="4464050" cy="366712"/>
            <a:chOff x="1231" y="3523"/>
            <a:chExt cx="2812" cy="231"/>
          </a:xfrm>
        </p:grpSpPr>
        <p:sp>
          <p:nvSpPr>
            <p:cNvPr id="24601" name="Line 21"/>
            <p:cNvSpPr>
              <a:spLocks noChangeShapeType="1"/>
            </p:cNvSpPr>
            <p:nvPr/>
          </p:nvSpPr>
          <p:spPr bwMode="auto">
            <a:xfrm flipV="1">
              <a:off x="1231" y="3658"/>
              <a:ext cx="2812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Text Box 22"/>
            <p:cNvSpPr txBox="1">
              <a:spLocks noChangeArrowheads="1"/>
            </p:cNvSpPr>
            <p:nvPr/>
          </p:nvSpPr>
          <p:spPr bwMode="auto">
            <a:xfrm>
              <a:off x="2044" y="3523"/>
              <a:ext cx="128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 + B + pre + post</a:t>
              </a:r>
              <a:endParaRPr lang="en-US"/>
            </a:p>
          </p:txBody>
        </p:sp>
      </p:grp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7856538" y="36782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Time</a:t>
            </a:r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 flipV="1">
            <a:off x="1258888" y="90805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6" name="Text Box 25"/>
          <p:cNvSpPr txBox="1">
            <a:spLocks noChangeArrowheads="1"/>
          </p:cNvSpPr>
          <p:nvPr/>
        </p:nvSpPr>
        <p:spPr bwMode="auto">
          <a:xfrm>
            <a:off x="395288" y="1989138"/>
            <a:ext cx="801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Conc</a:t>
            </a:r>
            <a:r>
              <a:rPr lang="en-GB" baseline="30000"/>
              <a:t>n</a:t>
            </a:r>
            <a:endParaRPr lang="en-US"/>
          </a:p>
        </p:txBody>
      </p:sp>
      <p:pic>
        <p:nvPicPr>
          <p:cNvPr id="127002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5" r="2145"/>
          <a:stretch>
            <a:fillRect/>
          </a:stretch>
        </p:blipFill>
        <p:spPr bwMode="auto">
          <a:xfrm>
            <a:off x="152400" y="895350"/>
            <a:ext cx="8610600" cy="564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7" descr="Uniqsis_logo_CMY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6167438"/>
            <a:ext cx="1223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04" name="Text Box 28"/>
          <p:cNvSpPr txBox="1">
            <a:spLocks noChangeArrowheads="1"/>
          </p:cNvSpPr>
          <p:nvPr/>
        </p:nvSpPr>
        <p:spPr bwMode="auto">
          <a:xfrm>
            <a:off x="68263" y="39688"/>
            <a:ext cx="8996362" cy="3968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Collect All: Positive Pre- and Post-collect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0" y="487363"/>
            <a:ext cx="9144000" cy="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951478" y="6535740"/>
            <a:ext cx="13436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0" name="Picture 2" descr="Magento Commerce">
            <a:extLst>
              <a:ext uri="{FF2B5EF4-FFF2-40B4-BE49-F238E27FC236}">
                <a16:creationId xmlns="" xmlns:a16="http://schemas.microsoft.com/office/drawing/2014/main" id="{2B68B1EF-6AAD-4036-B10D-A9EAECD1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" y="6445035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1347788" y="3681413"/>
            <a:ext cx="6697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347788" y="368141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3076575" y="10890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3076575" y="1089025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453063" y="10890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5453063" y="3681413"/>
            <a:ext cx="248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8" name="Freeform 9"/>
          <p:cNvSpPr>
            <a:spLocks/>
          </p:cNvSpPr>
          <p:nvPr/>
        </p:nvSpPr>
        <p:spPr bwMode="auto">
          <a:xfrm>
            <a:off x="1425575" y="1071563"/>
            <a:ext cx="3019425" cy="2632075"/>
          </a:xfrm>
          <a:custGeom>
            <a:avLst/>
            <a:gdLst>
              <a:gd name="T0" fmla="*/ 0 w 1902"/>
              <a:gd name="T1" fmla="*/ 2147483647 h 1658"/>
              <a:gd name="T2" fmla="*/ 2147483647 w 1902"/>
              <a:gd name="T3" fmla="*/ 2147483647 h 1658"/>
              <a:gd name="T4" fmla="*/ 2147483647 w 1902"/>
              <a:gd name="T5" fmla="*/ 2147483647 h 1658"/>
              <a:gd name="T6" fmla="*/ 2147483647 w 1902"/>
              <a:gd name="T7" fmla="*/ 2147483647 h 1658"/>
              <a:gd name="T8" fmla="*/ 2147483647 w 1902"/>
              <a:gd name="T9" fmla="*/ 2147483647 h 1658"/>
              <a:gd name="T10" fmla="*/ 2147483647 w 1902"/>
              <a:gd name="T11" fmla="*/ 2147483647 h 1658"/>
              <a:gd name="T12" fmla="*/ 2147483647 w 1902"/>
              <a:gd name="T13" fmla="*/ 2147483647 h 1658"/>
              <a:gd name="T14" fmla="*/ 2147483647 w 1902"/>
              <a:gd name="T15" fmla="*/ 2147483647 h 1658"/>
              <a:gd name="T16" fmla="*/ 2147483647 w 1902"/>
              <a:gd name="T17" fmla="*/ 2147483647 h 16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2"/>
              <a:gd name="T28" fmla="*/ 0 h 1658"/>
              <a:gd name="T29" fmla="*/ 1902 w 1902"/>
              <a:gd name="T30" fmla="*/ 1658 h 16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2" h="1658">
                <a:moveTo>
                  <a:pt x="0" y="1645"/>
                </a:moveTo>
                <a:cubicBezTo>
                  <a:pt x="89" y="1641"/>
                  <a:pt x="386" y="1658"/>
                  <a:pt x="532" y="1623"/>
                </a:cubicBezTo>
                <a:cubicBezTo>
                  <a:pt x="678" y="1588"/>
                  <a:pt x="792" y="1554"/>
                  <a:pt x="875" y="1435"/>
                </a:cubicBezTo>
                <a:cubicBezTo>
                  <a:pt x="958" y="1316"/>
                  <a:pt x="989" y="1076"/>
                  <a:pt x="1030" y="909"/>
                </a:cubicBezTo>
                <a:cubicBezTo>
                  <a:pt x="1071" y="742"/>
                  <a:pt x="1080" y="559"/>
                  <a:pt x="1119" y="432"/>
                </a:cubicBezTo>
                <a:cubicBezTo>
                  <a:pt x="1158" y="305"/>
                  <a:pt x="1207" y="218"/>
                  <a:pt x="1263" y="150"/>
                </a:cubicBezTo>
                <a:cubicBezTo>
                  <a:pt x="1319" y="82"/>
                  <a:pt x="1387" y="46"/>
                  <a:pt x="1456" y="23"/>
                </a:cubicBezTo>
                <a:cubicBezTo>
                  <a:pt x="1525" y="0"/>
                  <a:pt x="1601" y="13"/>
                  <a:pt x="1675" y="11"/>
                </a:cubicBezTo>
                <a:cubicBezTo>
                  <a:pt x="1749" y="9"/>
                  <a:pt x="1864" y="11"/>
                  <a:pt x="1902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" name="Freeform 10"/>
          <p:cNvSpPr>
            <a:spLocks/>
          </p:cNvSpPr>
          <p:nvPr/>
        </p:nvSpPr>
        <p:spPr bwMode="auto">
          <a:xfrm flipH="1">
            <a:off x="4095750" y="1069975"/>
            <a:ext cx="3019425" cy="2632075"/>
          </a:xfrm>
          <a:custGeom>
            <a:avLst/>
            <a:gdLst>
              <a:gd name="T0" fmla="*/ 0 w 1902"/>
              <a:gd name="T1" fmla="*/ 2147483647 h 1658"/>
              <a:gd name="T2" fmla="*/ 2147483647 w 1902"/>
              <a:gd name="T3" fmla="*/ 2147483647 h 1658"/>
              <a:gd name="T4" fmla="*/ 2147483647 w 1902"/>
              <a:gd name="T5" fmla="*/ 2147483647 h 1658"/>
              <a:gd name="T6" fmla="*/ 2147483647 w 1902"/>
              <a:gd name="T7" fmla="*/ 2147483647 h 1658"/>
              <a:gd name="T8" fmla="*/ 2147483647 w 1902"/>
              <a:gd name="T9" fmla="*/ 2147483647 h 1658"/>
              <a:gd name="T10" fmla="*/ 2147483647 w 1902"/>
              <a:gd name="T11" fmla="*/ 2147483647 h 1658"/>
              <a:gd name="T12" fmla="*/ 2147483647 w 1902"/>
              <a:gd name="T13" fmla="*/ 2147483647 h 1658"/>
              <a:gd name="T14" fmla="*/ 2147483647 w 1902"/>
              <a:gd name="T15" fmla="*/ 2147483647 h 1658"/>
              <a:gd name="T16" fmla="*/ 2147483647 w 1902"/>
              <a:gd name="T17" fmla="*/ 2147483647 h 16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2"/>
              <a:gd name="T28" fmla="*/ 0 h 1658"/>
              <a:gd name="T29" fmla="*/ 1902 w 1902"/>
              <a:gd name="T30" fmla="*/ 1658 h 16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2" h="1658">
                <a:moveTo>
                  <a:pt x="0" y="1645"/>
                </a:moveTo>
                <a:cubicBezTo>
                  <a:pt x="89" y="1641"/>
                  <a:pt x="386" y="1658"/>
                  <a:pt x="532" y="1623"/>
                </a:cubicBezTo>
                <a:cubicBezTo>
                  <a:pt x="678" y="1588"/>
                  <a:pt x="792" y="1554"/>
                  <a:pt x="875" y="1435"/>
                </a:cubicBezTo>
                <a:cubicBezTo>
                  <a:pt x="958" y="1316"/>
                  <a:pt x="989" y="1076"/>
                  <a:pt x="1030" y="909"/>
                </a:cubicBezTo>
                <a:cubicBezTo>
                  <a:pt x="1071" y="742"/>
                  <a:pt x="1080" y="559"/>
                  <a:pt x="1119" y="432"/>
                </a:cubicBezTo>
                <a:cubicBezTo>
                  <a:pt x="1158" y="305"/>
                  <a:pt x="1207" y="218"/>
                  <a:pt x="1263" y="150"/>
                </a:cubicBezTo>
                <a:cubicBezTo>
                  <a:pt x="1319" y="82"/>
                  <a:pt x="1387" y="46"/>
                  <a:pt x="1456" y="23"/>
                </a:cubicBezTo>
                <a:cubicBezTo>
                  <a:pt x="1525" y="0"/>
                  <a:pt x="1601" y="13"/>
                  <a:pt x="1675" y="11"/>
                </a:cubicBezTo>
                <a:cubicBezTo>
                  <a:pt x="1749" y="9"/>
                  <a:pt x="1864" y="11"/>
                  <a:pt x="1902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3076575" y="728663"/>
            <a:ext cx="0" cy="352901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457825" y="709613"/>
            <a:ext cx="0" cy="3529012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3076575" y="4200525"/>
            <a:ext cx="2376488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3914775" y="4016375"/>
            <a:ext cx="749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 + B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32225" y="728663"/>
            <a:ext cx="863600" cy="5005387"/>
            <a:chOff x="2414" y="459"/>
            <a:chExt cx="544" cy="3153"/>
          </a:xfrm>
        </p:grpSpPr>
        <p:sp>
          <p:nvSpPr>
            <p:cNvPr id="25627" name="Line 16"/>
            <p:cNvSpPr>
              <a:spLocks noChangeShapeType="1"/>
            </p:cNvSpPr>
            <p:nvPr/>
          </p:nvSpPr>
          <p:spPr bwMode="auto">
            <a:xfrm>
              <a:off x="2414" y="459"/>
              <a:ext cx="0" cy="315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Line 17"/>
            <p:cNvSpPr>
              <a:spLocks noChangeShapeType="1"/>
            </p:cNvSpPr>
            <p:nvPr/>
          </p:nvSpPr>
          <p:spPr bwMode="auto">
            <a:xfrm>
              <a:off x="2958" y="459"/>
              <a:ext cx="0" cy="315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3028950" y="357981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pre-</a:t>
            </a:r>
          </a:p>
          <a:p>
            <a:pPr algn="ctr"/>
            <a:r>
              <a:rPr lang="en-GB"/>
              <a:t>collect</a:t>
            </a:r>
            <a:endParaRPr lang="en-US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4641850" y="3582988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post-</a:t>
            </a:r>
          </a:p>
          <a:p>
            <a:pPr algn="ctr"/>
            <a:r>
              <a:rPr lang="en-GB"/>
              <a:t>collect</a:t>
            </a:r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368675" y="5543550"/>
            <a:ext cx="1917700" cy="606425"/>
            <a:chOff x="2122" y="3492"/>
            <a:chExt cx="1208" cy="382"/>
          </a:xfrm>
        </p:grpSpPr>
        <p:sp>
          <p:nvSpPr>
            <p:cNvPr id="25625" name="Text Box 21"/>
            <p:cNvSpPr txBox="1">
              <a:spLocks noChangeArrowheads="1"/>
            </p:cNvSpPr>
            <p:nvPr/>
          </p:nvSpPr>
          <p:spPr bwMode="auto">
            <a:xfrm>
              <a:off x="2122" y="3643"/>
              <a:ext cx="120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 + B - pre - post</a:t>
              </a:r>
              <a:endParaRPr lang="en-US"/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>
              <a:off x="2414" y="3492"/>
              <a:ext cx="5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18" name="Text Box 23"/>
          <p:cNvSpPr txBox="1">
            <a:spLocks noChangeArrowheads="1"/>
          </p:cNvSpPr>
          <p:nvPr/>
        </p:nvSpPr>
        <p:spPr bwMode="auto">
          <a:xfrm>
            <a:off x="7932738" y="3487738"/>
            <a:ext cx="692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Time</a:t>
            </a:r>
            <a:endParaRPr lang="en-US"/>
          </a:p>
        </p:txBody>
      </p:sp>
      <p:sp>
        <p:nvSpPr>
          <p:cNvPr id="25619" name="Text Box 24"/>
          <p:cNvSpPr txBox="1">
            <a:spLocks noChangeArrowheads="1"/>
          </p:cNvSpPr>
          <p:nvPr/>
        </p:nvSpPr>
        <p:spPr bwMode="auto">
          <a:xfrm>
            <a:off x="519113" y="1798638"/>
            <a:ext cx="801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Conc</a:t>
            </a:r>
            <a:r>
              <a:rPr lang="en-GB" baseline="30000"/>
              <a:t>n</a:t>
            </a:r>
            <a:endParaRPr lang="en-US"/>
          </a:p>
        </p:txBody>
      </p:sp>
      <p:sp>
        <p:nvSpPr>
          <p:cNvPr id="25620" name="Line 25"/>
          <p:cNvSpPr>
            <a:spLocks noChangeShapeType="1"/>
          </p:cNvSpPr>
          <p:nvPr/>
        </p:nvSpPr>
        <p:spPr bwMode="auto">
          <a:xfrm flipV="1">
            <a:off x="1382713" y="71755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29050" name="Picture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658" y="609601"/>
            <a:ext cx="8472488" cy="592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7" descr="Uniqsis_logo_CMY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6167438"/>
            <a:ext cx="1223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68263" y="39688"/>
            <a:ext cx="8996362" cy="3968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Collect Only Steady State: Negative Pre- and Post-collect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0" y="487363"/>
            <a:ext cx="9144000" cy="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951478" y="6535740"/>
            <a:ext cx="13436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0" name="Picture 2" descr="Magento Commerce">
            <a:extLst>
              <a:ext uri="{FF2B5EF4-FFF2-40B4-BE49-F238E27FC236}">
                <a16:creationId xmlns="" xmlns:a16="http://schemas.microsoft.com/office/drawing/2014/main" id="{F0E42066-6CCE-4353-8759-386AF996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" y="6445035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3132" y="219998"/>
            <a:ext cx="381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PhotoSyn Photochemical reactor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33" y="1166849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/>
              <a:t>Blue light LED’s hemispherical arrays peaking 455 nm  (range </a:t>
            </a:r>
            <a:r>
              <a:rPr lang="en-GB" sz="1200" dirty="0" smtClean="0"/>
              <a:t>330  </a:t>
            </a:r>
            <a:r>
              <a:rPr lang="en-GB" sz="1200" dirty="0"/>
              <a:t>to </a:t>
            </a:r>
            <a:r>
              <a:rPr lang="en-GB" sz="1200" dirty="0" smtClean="0"/>
              <a:t>550 </a:t>
            </a:r>
            <a:r>
              <a:rPr lang="en-GB" sz="1200" dirty="0"/>
              <a:t>nm)  720  </a:t>
            </a:r>
            <a:r>
              <a:rPr lang="en-GB" sz="1200" dirty="0" smtClean="0"/>
              <a:t>W</a:t>
            </a:r>
          </a:p>
          <a:p>
            <a:pPr marL="285750" indent="-285750" algn="l"/>
            <a:r>
              <a:rPr lang="en-GB" sz="1200" dirty="0"/>
              <a:t> </a:t>
            </a:r>
            <a:r>
              <a:rPr lang="en-GB" sz="1200" dirty="0" smtClean="0"/>
              <a:t>        </a:t>
            </a:r>
            <a:endParaRPr lang="en-GB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/>
              <a:t>Integral cooling for optics requires water line and input/output for chiller to cool reactor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b="1" dirty="0" smtClean="0"/>
              <a:t>Scale </a:t>
            </a:r>
            <a:r>
              <a:rPr lang="en-GB" sz="1200" b="1" dirty="0"/>
              <a:t>up</a:t>
            </a:r>
            <a:r>
              <a:rPr lang="en-GB" sz="1200" dirty="0"/>
              <a:t> route with larger reactor coil (high power)</a:t>
            </a:r>
          </a:p>
          <a:p>
            <a:pPr algn="l"/>
            <a:endParaRPr lang="en-GB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/>
              <a:t>Suitable for </a:t>
            </a:r>
            <a:r>
              <a:rPr lang="en-GB" sz="1200" dirty="0" err="1"/>
              <a:t>photoredox</a:t>
            </a:r>
            <a:r>
              <a:rPr lang="en-GB" sz="1200" dirty="0"/>
              <a:t>/photocatalysis applications 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995936" y="6381328"/>
            <a:ext cx="12763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100" kern="0" dirty="0">
                <a:solidFill>
                  <a:srgbClr val="B2B2B2"/>
                </a:solidFill>
                <a:latin typeface="Calibri" panose="020F0502020204030204" pitchFamily="34" charset="0"/>
              </a:rPr>
              <a:t>©</a:t>
            </a:r>
            <a:r>
              <a:rPr lang="en-US" altLang="en-US" sz="1100" kern="0" dirty="0">
                <a:solidFill>
                  <a:srgbClr val="B2B2B2"/>
                </a:solidFill>
                <a:latin typeface="Calibri" panose="020F0502020204030204" pitchFamily="34" charset="0"/>
              </a:rPr>
              <a:t> Uniqsis Ltd 2017</a:t>
            </a:r>
            <a:endParaRPr lang="en-GB" sz="1100" dirty="0"/>
          </a:p>
        </p:txBody>
      </p:sp>
      <p:pic>
        <p:nvPicPr>
          <p:cNvPr id="8" name="Picture 4" descr="Uniqsis_logo_CMYK">
            <a:extLst>
              <a:ext uri="{FF2B5EF4-FFF2-40B4-BE49-F238E27FC236}">
                <a16:creationId xmlns="" xmlns:a16="http://schemas.microsoft.com/office/drawing/2014/main" id="{F5641C15-FE67-4613-BF2F-DA56405C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6165850"/>
            <a:ext cx="11525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8A13ADE-8BD4-4A8A-B08C-8C792D0F7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7" y="3126228"/>
            <a:ext cx="1886847" cy="2628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416B3B5-5035-421E-92D4-A5904AF7D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76" y="3645024"/>
            <a:ext cx="2422106" cy="1694263"/>
          </a:xfrm>
          <a:prstGeom prst="rect">
            <a:avLst/>
          </a:prstGeom>
        </p:spPr>
      </p:pic>
      <p:pic>
        <p:nvPicPr>
          <p:cNvPr id="3074" name="Picture 2" descr="image004">
            <a:extLst>
              <a:ext uri="{FF2B5EF4-FFF2-40B4-BE49-F238E27FC236}">
                <a16:creationId xmlns="" xmlns:a16="http://schemas.microsoft.com/office/drawing/2014/main" id="{5DA200CD-31BF-477D-B335-089BAA41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002859"/>
            <a:ext cx="2133600" cy="26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gento Commerce">
            <a:extLst>
              <a:ext uri="{FF2B5EF4-FFF2-40B4-BE49-F238E27FC236}">
                <a16:creationId xmlns="" xmlns:a16="http://schemas.microsoft.com/office/drawing/2014/main" id="{447DEA91-858E-42A2-8334-246F2DAB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" y="6445035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86030" y="750413"/>
            <a:ext cx="8163697" cy="2055306"/>
          </a:xfrm>
          <a:prstGeom prst="roundRect">
            <a:avLst>
              <a:gd name="adj" fmla="val 2369"/>
            </a:avLst>
          </a:prstGeom>
          <a:solidFill>
            <a:schemeClr val="bg1"/>
          </a:solidFill>
          <a:ln w="15875" algn="ctr">
            <a:solidFill>
              <a:srgbClr val="00A5A5"/>
            </a:solidFill>
            <a:round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3" descr="Uniqsis Word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115888"/>
            <a:ext cx="792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385763"/>
            <a:ext cx="8097838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925" y="9525"/>
            <a:ext cx="7993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900" dirty="0">
                <a:solidFill>
                  <a:srgbClr val="00A5A5"/>
                </a:solidFill>
                <a:latin typeface="Calibri" panose="020F0502020204030204" pitchFamily="34" charset="0"/>
              </a:rPr>
              <a:t>In-line </a:t>
            </a:r>
            <a:r>
              <a:rPr lang="en-GB" altLang="en-US" sz="1900" b="1" dirty="0">
                <a:solidFill>
                  <a:srgbClr val="00A5A5"/>
                </a:solidFill>
                <a:latin typeface="Calibri" panose="020F0502020204030204" pitchFamily="34" charset="0"/>
              </a:rPr>
              <a:t>UV-Vis</a:t>
            </a:r>
            <a:r>
              <a:rPr lang="en-GB" altLang="en-US" sz="1900" dirty="0">
                <a:solidFill>
                  <a:srgbClr val="00A5A5"/>
                </a:solidFill>
                <a:latin typeface="Calibri" panose="020F0502020204030204" pitchFamily="34" charset="0"/>
              </a:rPr>
              <a:t> detector – monitor steady state</a:t>
            </a:r>
            <a:endParaRPr lang="en-US" altLang="en-US" sz="1900" dirty="0">
              <a:solidFill>
                <a:srgbClr val="00A5A5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6207" y="819094"/>
            <a:ext cx="7713615" cy="211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18800">
            <a:spAutoFit/>
          </a:bodyPr>
          <a:lstStyle>
            <a:lvl1pPr marL="180975" indent="-180975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dirty="0">
                <a:latin typeface="Calibri" panose="020F0502020204030204" pitchFamily="34" charset="0"/>
              </a:rPr>
              <a:t>Short path length, </a:t>
            </a:r>
            <a:r>
              <a:rPr lang="en-GB" altLang="en-US" sz="1200" b="1" dirty="0">
                <a:latin typeface="Calibri" panose="020F0502020204030204" pitchFamily="34" charset="0"/>
              </a:rPr>
              <a:t>in-line high pressure flow cell </a:t>
            </a:r>
            <a:r>
              <a:rPr lang="en-GB" altLang="en-US" sz="1200" dirty="0">
                <a:latin typeface="Calibri" panose="020F0502020204030204" pitchFamily="34" charset="0"/>
              </a:rPr>
              <a:t>uses PFA reactor tubing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dirty="0">
                <a:latin typeface="Calibri" panose="020F0502020204030204" pitchFamily="34" charset="0"/>
              </a:rPr>
              <a:t>Fibre optic connections permit positioning anywhere in the flow path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dirty="0">
                <a:latin typeface="Calibri" panose="020F0502020204030204" pitchFamily="34" charset="0"/>
              </a:rPr>
              <a:t>Range: </a:t>
            </a:r>
            <a:r>
              <a:rPr lang="en-GB" altLang="en-US" sz="1200" b="1" dirty="0">
                <a:latin typeface="Calibri" panose="020F0502020204030204" pitchFamily="34" charset="0"/>
              </a:rPr>
              <a:t>220-860nm</a:t>
            </a:r>
            <a:r>
              <a:rPr lang="en-GB" altLang="en-US" sz="1200" dirty="0">
                <a:latin typeface="Calibri" panose="020F0502020204030204" pitchFamily="34" charset="0"/>
              </a:rPr>
              <a:t>, NIR option available to </a:t>
            </a:r>
            <a:r>
              <a:rPr lang="en-GB" altLang="en-US" sz="1200" b="1" dirty="0">
                <a:latin typeface="Calibri" panose="020F0502020204030204" pitchFamily="34" charset="0"/>
              </a:rPr>
              <a:t>1100nm (0.1  to 3A)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dirty="0">
                <a:latin typeface="Calibri" panose="020F0502020204030204" pitchFamily="34" charset="0"/>
              </a:rPr>
              <a:t>Enhanced 3648 CCD array detector (Full scan 2 seconds) 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b="1" dirty="0">
                <a:latin typeface="Calibri" panose="020F0502020204030204" pitchFamily="34" charset="0"/>
              </a:rPr>
              <a:t>5 user selectable wavelengths </a:t>
            </a:r>
            <a:r>
              <a:rPr lang="en-GB" altLang="en-US" sz="1200" dirty="0">
                <a:latin typeface="Calibri" panose="020F0502020204030204" pitchFamily="34" charset="0"/>
              </a:rPr>
              <a:t>to avoid detector saturation at typical reaction concentrations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1200" dirty="0">
                <a:latin typeface="Calibri" panose="020F0502020204030204" pitchFamily="34" charset="0"/>
              </a:rPr>
              <a:t>Compact footprint, approx. 20 cm</a:t>
            </a:r>
            <a:r>
              <a:rPr lang="en-GB" altLang="en-US" sz="1200" baseline="30000" dirty="0">
                <a:latin typeface="Calibri" panose="020F0502020204030204" pitchFamily="34" charset="0"/>
              </a:rPr>
              <a:t>3</a:t>
            </a:r>
          </a:p>
          <a:p>
            <a:pPr algn="l" eaLnBrk="1" hangingPunct="1">
              <a:lnSpc>
                <a:spcPct val="120000"/>
              </a:lnSpc>
              <a:spcAft>
                <a:spcPct val="25000"/>
              </a:spcAft>
              <a:buClr>
                <a:srgbClr val="E46C0A"/>
              </a:buClr>
              <a:buSzPct val="130000"/>
              <a:buFont typeface="Arial" panose="020B0604020202020204" pitchFamily="34" charset="0"/>
              <a:buChar char="●"/>
            </a:pPr>
            <a:r>
              <a:rPr lang="en-GB" altLang="en-US" sz="20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Essential for monitoring concentration to achieve steady state</a:t>
            </a:r>
            <a:endParaRPr lang="en-GB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3" y="3340032"/>
            <a:ext cx="4354468" cy="2448193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1478" y="6535740"/>
            <a:ext cx="13436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©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 panose="020F0502020204030204" pitchFamily="34" charset="0"/>
              </a:rPr>
              <a:t> Uniqsis Ltd 2017. </a:t>
            </a:r>
            <a:endParaRPr kumimoji="0" lang="en-GB" altLang="en-US" sz="11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2" name="Picture 11" descr="Uniqsis-090816-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3832859" cy="2874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4" t="74894" r="34045" b="5789"/>
          <a:stretch/>
        </p:blipFill>
        <p:spPr>
          <a:xfrm>
            <a:off x="1259632" y="5373216"/>
            <a:ext cx="1653609" cy="1231033"/>
          </a:xfrm>
          <a:prstGeom prst="rect">
            <a:avLst/>
          </a:prstGeom>
        </p:spPr>
      </p:pic>
      <p:pic>
        <p:nvPicPr>
          <p:cNvPr id="14" name="Picture 13" descr="Uniqsis_logo_CMYK">
            <a:extLst>
              <a:ext uri="{FF2B5EF4-FFF2-40B4-BE49-F238E27FC236}">
                <a16:creationId xmlns="" xmlns:a16="http://schemas.microsoft.com/office/drawing/2014/main" id="{F8C5091B-892E-458E-9661-86AEDBEC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50" y="6341066"/>
            <a:ext cx="792163" cy="3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agento Commerce">
            <a:extLst>
              <a:ext uri="{FF2B5EF4-FFF2-40B4-BE49-F238E27FC236}">
                <a16:creationId xmlns="" xmlns:a16="http://schemas.microsoft.com/office/drawing/2014/main" id="{D35C637C-24C1-4BBA-BCED-B7B70006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" y="6445035"/>
            <a:ext cx="1152128" cy="2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3896732" cy="3282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59" y="609600"/>
            <a:ext cx="552838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Coflore transverse mixing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1702" y="2233157"/>
            <a:ext cx="46509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GB" dirty="0" smtClean="0"/>
          </a:p>
          <a:p>
            <a:pPr marL="182563" indent="-182563" algn="l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Efficient radial mixing </a:t>
            </a:r>
          </a:p>
          <a:p>
            <a:pPr marL="182563" indent="-182563" algn="l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No baffles (self baffling)</a:t>
            </a:r>
          </a:p>
          <a:p>
            <a:pPr marL="182563" indent="-182563" algn="l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No seals or magnetic couplings</a:t>
            </a:r>
          </a:p>
          <a:p>
            <a:pPr marL="182563" indent="-182563" algn="l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No centrifugal effects</a:t>
            </a:r>
          </a:p>
          <a:p>
            <a:pPr marL="182563" indent="-182563" algn="l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No shaft stability problems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525344"/>
            <a:ext cx="186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©AM Technology 2012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9922" y="6525344"/>
            <a:ext cx="169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Patented technology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60032" y="3861048"/>
            <a:ext cx="4037824" cy="2921119"/>
            <a:chOff x="2355922" y="3291880"/>
            <a:chExt cx="4037824" cy="2921119"/>
          </a:xfrm>
        </p:grpSpPr>
        <p:pic>
          <p:nvPicPr>
            <p:cNvPr id="12" name="Picture 2" descr="G:\tube with spr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922" y="3291880"/>
              <a:ext cx="314687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G:\tube with spring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256" y="4052999"/>
              <a:ext cx="3146873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eft-Right Arrow 13"/>
            <p:cNvSpPr/>
            <p:nvPr/>
          </p:nvSpPr>
          <p:spPr>
            <a:xfrm rot="2158997">
              <a:off x="5177594" y="3879914"/>
              <a:ext cx="1216152" cy="484632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Donut 14"/>
          <p:cNvSpPr/>
          <p:nvPr/>
        </p:nvSpPr>
        <p:spPr>
          <a:xfrm>
            <a:off x="4788024" y="1553725"/>
            <a:ext cx="1440000" cy="1440000"/>
          </a:xfrm>
          <a:prstGeom prst="donut">
            <a:avLst>
              <a:gd name="adj" fmla="val 4674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  <a:scene3d>
            <a:camera prst="orthographicFront">
              <a:rot lat="0" lon="600000" rev="0"/>
            </a:camera>
            <a:lightRig rig="threePt" dir="t"/>
          </a:scene3d>
          <a:sp3d extrusionH="1587500" contourW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5312" y="1622188"/>
            <a:ext cx="1260000" cy="1296000"/>
          </a:xfrm>
          <a:prstGeom prst="ellipse">
            <a:avLst/>
          </a:prstGeom>
          <a:solidFill>
            <a:srgbClr val="92D0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982299" y="2003603"/>
            <a:ext cx="719847" cy="72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600000" rev="0"/>
            </a:camera>
            <a:lightRig rig="threePt" dir="t"/>
          </a:scene3d>
          <a:sp3d extrusionH="996950" contourW="12700">
            <a:bevelT prst="relaxedInset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eft-Right Arrow 17"/>
          <p:cNvSpPr/>
          <p:nvPr/>
        </p:nvSpPr>
        <p:spPr>
          <a:xfrm>
            <a:off x="4955767" y="316039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00200" y="1906077"/>
            <a:ext cx="301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Agitated Cell Reactor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79581" y="3402708"/>
            <a:ext cx="206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Agitated Tube Reactor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97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29 -9.43789E-7 L 0.02379 -9.43789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Coflore ACR – Lab scale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60796" y="2158890"/>
            <a:ext cx="3255620" cy="3978613"/>
            <a:chOff x="3432620" y="2158890"/>
            <a:chExt cx="3255620" cy="3978613"/>
          </a:xfrm>
        </p:grpSpPr>
        <p:pic>
          <p:nvPicPr>
            <p:cNvPr id="3" name="Picture 2" descr="cb.jpg"/>
            <p:cNvPicPr>
              <a:picLocks noChangeAspect="1"/>
            </p:cNvPicPr>
            <p:nvPr/>
          </p:nvPicPr>
          <p:blipFill>
            <a:blip r:embed="rId2" cstate="print"/>
            <a:srcRect l="32269" t="2525" r="35486" b="3600"/>
            <a:stretch>
              <a:fillRect/>
            </a:stretch>
          </p:blipFill>
          <p:spPr>
            <a:xfrm>
              <a:off x="4475168" y="2158890"/>
              <a:ext cx="1741251" cy="39786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5537547" y="3874155"/>
              <a:ext cx="11156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Product flow</a:t>
              </a:r>
              <a:endPara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2620" y="2831942"/>
              <a:ext cx="1031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Reaction cell</a:t>
              </a:r>
              <a:endParaRPr lang="en-GB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32620" y="335699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Inter-stage channel</a:t>
              </a:r>
              <a:endParaRPr lang="en-GB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0720" y="2328413"/>
              <a:ext cx="793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Discharge</a:t>
              </a:r>
              <a:endParaRPr lang="en-GB" sz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43491" y="2525281"/>
              <a:ext cx="544749" cy="3190672"/>
            </a:xfrm>
            <a:custGeom>
              <a:avLst/>
              <a:gdLst>
                <a:gd name="connsiteX0" fmla="*/ 544749 w 544749"/>
                <a:gd name="connsiteY0" fmla="*/ 3190672 h 3190672"/>
                <a:gd name="connsiteX1" fmla="*/ 107004 w 544749"/>
                <a:gd name="connsiteY1" fmla="*/ 2996119 h 3190672"/>
                <a:gd name="connsiteX2" fmla="*/ 496111 w 544749"/>
                <a:gd name="connsiteY2" fmla="*/ 2704290 h 3190672"/>
                <a:gd name="connsiteX3" fmla="*/ 77821 w 544749"/>
                <a:gd name="connsiteY3" fmla="*/ 2373549 h 3190672"/>
                <a:gd name="connsiteX4" fmla="*/ 505838 w 544749"/>
                <a:gd name="connsiteY4" fmla="*/ 2101175 h 3190672"/>
                <a:gd name="connsiteX5" fmla="*/ 107004 w 544749"/>
                <a:gd name="connsiteY5" fmla="*/ 1770434 h 3190672"/>
                <a:gd name="connsiteX6" fmla="*/ 466928 w 544749"/>
                <a:gd name="connsiteY6" fmla="*/ 1488332 h 3190672"/>
                <a:gd name="connsiteX7" fmla="*/ 97277 w 544749"/>
                <a:gd name="connsiteY7" fmla="*/ 1147864 h 3190672"/>
                <a:gd name="connsiteX8" fmla="*/ 496111 w 544749"/>
                <a:gd name="connsiteY8" fmla="*/ 856034 h 3190672"/>
                <a:gd name="connsiteX9" fmla="*/ 107004 w 544749"/>
                <a:gd name="connsiteY9" fmla="*/ 544749 h 3190672"/>
                <a:gd name="connsiteX10" fmla="*/ 505838 w 544749"/>
                <a:gd name="connsiteY10" fmla="*/ 291830 h 3190672"/>
                <a:gd name="connsiteX11" fmla="*/ 0 w 544749"/>
                <a:gd name="connsiteY11" fmla="*/ 0 h 3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749" h="3190672">
                  <a:moveTo>
                    <a:pt x="544749" y="3190672"/>
                  </a:moveTo>
                  <a:cubicBezTo>
                    <a:pt x="329929" y="3133927"/>
                    <a:pt x="115110" y="3077183"/>
                    <a:pt x="107004" y="2996119"/>
                  </a:cubicBezTo>
                  <a:cubicBezTo>
                    <a:pt x="98898" y="2915055"/>
                    <a:pt x="500975" y="2808052"/>
                    <a:pt x="496111" y="2704290"/>
                  </a:cubicBezTo>
                  <a:cubicBezTo>
                    <a:pt x="491247" y="2600528"/>
                    <a:pt x="76200" y="2474068"/>
                    <a:pt x="77821" y="2373549"/>
                  </a:cubicBezTo>
                  <a:cubicBezTo>
                    <a:pt x="79442" y="2273030"/>
                    <a:pt x="500974" y="2201694"/>
                    <a:pt x="505838" y="2101175"/>
                  </a:cubicBezTo>
                  <a:cubicBezTo>
                    <a:pt x="510702" y="2000656"/>
                    <a:pt x="113489" y="1872574"/>
                    <a:pt x="107004" y="1770434"/>
                  </a:cubicBezTo>
                  <a:cubicBezTo>
                    <a:pt x="100519" y="1668294"/>
                    <a:pt x="468549" y="1592094"/>
                    <a:pt x="466928" y="1488332"/>
                  </a:cubicBezTo>
                  <a:cubicBezTo>
                    <a:pt x="465307" y="1384570"/>
                    <a:pt x="92413" y="1253247"/>
                    <a:pt x="97277" y="1147864"/>
                  </a:cubicBezTo>
                  <a:cubicBezTo>
                    <a:pt x="102141" y="1042481"/>
                    <a:pt x="494490" y="956553"/>
                    <a:pt x="496111" y="856034"/>
                  </a:cubicBezTo>
                  <a:cubicBezTo>
                    <a:pt x="497732" y="755515"/>
                    <a:pt x="105383" y="638783"/>
                    <a:pt x="107004" y="544749"/>
                  </a:cubicBezTo>
                  <a:cubicBezTo>
                    <a:pt x="108625" y="450715"/>
                    <a:pt x="523672" y="382621"/>
                    <a:pt x="505838" y="291830"/>
                  </a:cubicBezTo>
                  <a:cubicBezTo>
                    <a:pt x="488004" y="201039"/>
                    <a:pt x="111868" y="79442"/>
                    <a:pt x="0" y="0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61803" y="5124427"/>
              <a:ext cx="1031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Feed</a:t>
              </a:r>
              <a:endParaRPr lang="en-GB" sz="1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227147" y="2520413"/>
              <a:ext cx="787941" cy="144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89274" y="2974371"/>
              <a:ext cx="648000" cy="144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21180" y="3548302"/>
              <a:ext cx="828000" cy="61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6652" y="5286363"/>
              <a:ext cx="1260000" cy="39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68300" y="1832703"/>
            <a:ext cx="260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Lab scale </a:t>
            </a:r>
          </a:p>
          <a:p>
            <a:r>
              <a:rPr lang="en-GB" dirty="0" smtClean="0"/>
              <a:t>Ten reaction cells cut within a monolithic block</a:t>
            </a:r>
          </a:p>
          <a:p>
            <a:r>
              <a:rPr lang="en-GB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6525344"/>
            <a:ext cx="186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©AM Technology 2012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69922" y="6525344"/>
            <a:ext cx="169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Patented technology</a:t>
            </a:r>
            <a:endParaRPr lang="en-GB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0" y="2996952"/>
            <a:ext cx="3399812" cy="314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75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81" y="0"/>
            <a:ext cx="670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Coflore ATR – Industrial scale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44883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GB" sz="1600" dirty="0" smtClean="0"/>
              <a:t>Operating capacity - 1 to 10 litres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en-GB" sz="1600" dirty="0" smtClean="0"/>
              <a:t>10 temperature zones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475" y="1520668"/>
            <a:ext cx="755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Industrial scale Coflore systems use the same mixing technique but the reaction cells are expanded into long tubes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9420" y="4467815"/>
            <a:ext cx="1366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Patents pending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525344"/>
            <a:ext cx="186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©AM Technology 2012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69922" y="6525344"/>
            <a:ext cx="169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Patented technology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9677" r="16612"/>
          <a:stretch/>
        </p:blipFill>
        <p:spPr>
          <a:xfrm>
            <a:off x="4678136" y="2573295"/>
            <a:ext cx="3680781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79" y="1212003"/>
            <a:ext cx="4691384" cy="4400715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52400" y="304800"/>
            <a:ext cx="9143999" cy="561975"/>
          </a:xfrm>
          <a:prstGeom prst="rect">
            <a:avLst/>
          </a:prstGeom>
        </p:spPr>
        <p:txBody>
          <a:bodyPr vert="horz" lIns="35707" tIns="35707" rIns="35707" bIns="35707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3C0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Futura Medium"/>
              </a:rPr>
              <a:t>Energy </a:t>
            </a:r>
            <a:r>
              <a:rPr lang="en-US" dirty="0" smtClean="0">
                <a:latin typeface="Futura Medium"/>
              </a:rPr>
              <a:t>dissipation in Spinning Disk Reactors</a:t>
            </a:r>
            <a:endParaRPr lang="en-US" dirty="0">
              <a:latin typeface="Futura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931932"/>
            <a:ext cx="5834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Meeuwse</a:t>
            </a:r>
            <a:r>
              <a:rPr lang="en-US" sz="1400" dirty="0"/>
              <a:t>, M., van der </a:t>
            </a:r>
            <a:r>
              <a:rPr lang="en-US" sz="1400" dirty="0" err="1"/>
              <a:t>Schaaf</a:t>
            </a:r>
            <a:r>
              <a:rPr lang="en-US" sz="1400" dirty="0"/>
              <a:t>, J. and Schouten, J. C. (2012), Multistage rotor-stator spinning disc reactor. </a:t>
            </a:r>
            <a:r>
              <a:rPr lang="en-US" sz="1400" dirty="0" err="1"/>
              <a:t>AIChE</a:t>
            </a:r>
            <a:r>
              <a:rPr lang="en-US" sz="1400" dirty="0"/>
              <a:t> J., 58: 247–255. </a:t>
            </a:r>
            <a:r>
              <a:rPr lang="en-US" sz="1400" dirty="0" err="1"/>
              <a:t>doi</a:t>
            </a:r>
            <a:r>
              <a:rPr lang="en-US" sz="1400" dirty="0"/>
              <a:t>: 10.1002/aic.12586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9812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Similar in Energy Dissipation to </a:t>
            </a:r>
            <a:r>
              <a:rPr lang="en-US" sz="2000" dirty="0" err="1"/>
              <a:t>Microreactors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Heat Transfer is not tied to Mass Transfer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Mixing is not controlled by the net flow</a:t>
            </a:r>
          </a:p>
        </p:txBody>
      </p:sp>
    </p:spTree>
    <p:extLst>
      <p:ext uri="{BB962C8B-B14F-4D97-AF65-F5344CB8AC3E}">
        <p14:creationId xmlns:p14="http://schemas.microsoft.com/office/powerpoint/2010/main" val="40392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2" name="Group 4"/>
          <p:cNvGrpSpPr>
            <a:grpSpLocks/>
          </p:cNvGrpSpPr>
          <p:nvPr/>
        </p:nvGrpSpPr>
        <p:grpSpPr bwMode="auto">
          <a:xfrm>
            <a:off x="1600200" y="152400"/>
            <a:ext cx="6051842" cy="1429304"/>
            <a:chOff x="1248" y="471"/>
            <a:chExt cx="3220" cy="668"/>
          </a:xfrm>
        </p:grpSpPr>
        <p:pic>
          <p:nvPicPr>
            <p:cNvPr id="196613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480"/>
              <a:ext cx="187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614" name="Rectangle 2"/>
            <p:cNvSpPr>
              <a:spLocks/>
            </p:cNvSpPr>
            <p:nvPr/>
          </p:nvSpPr>
          <p:spPr bwMode="auto">
            <a:xfrm>
              <a:off x="1457" y="679"/>
              <a:ext cx="3011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400" dirty="0" err="1">
                  <a:solidFill>
                    <a:srgbClr val="02255F"/>
                  </a:solidFill>
                  <a:latin typeface="Franklin Gothic Medium" pitchFamily="34" charset="0"/>
                  <a:ea typeface="MS PGothic" pitchFamily="34" charset="-128"/>
                  <a:sym typeface="Franklin Gothic Medium" pitchFamily="34" charset="0"/>
                </a:rPr>
                <a:t>Synthetron</a:t>
              </a:r>
              <a:r>
                <a:rPr lang="en-US" sz="2400" dirty="0">
                  <a:solidFill>
                    <a:srgbClr val="02255F"/>
                  </a:solidFill>
                  <a:latin typeface="Franklin Gothic Medium" pitchFamily="34" charset="0"/>
                  <a:ea typeface="MS PGothic" pitchFamily="34" charset="-128"/>
                  <a:sym typeface="Franklin Gothic Medium" pitchFamily="34" charset="0"/>
                </a:rPr>
                <a:t> ™ Spinning Disk Reactor</a:t>
              </a:r>
            </a:p>
            <a:p>
              <a:pPr algn="l"/>
              <a:endParaRPr lang="en-US" sz="2400" dirty="0">
                <a:solidFill>
                  <a:schemeClr val="tx1"/>
                </a:solidFill>
                <a:latin typeface="Perpetua" pitchFamily="18" charset="0"/>
                <a:ea typeface="MS PGothic" pitchFamily="34" charset="-128"/>
                <a:sym typeface="Perpetua" pitchFamily="18" charset="0"/>
              </a:endParaRPr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8" y="471"/>
              <a:ext cx="397" cy="456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7955"/>
            <a:ext cx="7543800" cy="46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419100"/>
            <a:ext cx="8464550" cy="635000"/>
          </a:xfrm>
        </p:spPr>
        <p:txBody>
          <a:bodyPr lIns="35713" tIns="35713" rIns="35713" bIns="35713">
            <a:noAutofit/>
          </a:bodyPr>
          <a:lstStyle/>
          <a:p>
            <a:pPr eaLnBrk="1" hangingPunct="1"/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Medium"/>
              </a:rPr>
              <a:t>Reaction Examples: Halogen/Lithium Exchange</a:t>
            </a:r>
          </a:p>
        </p:txBody>
      </p:sp>
      <p:graphicFrame>
        <p:nvGraphicFramePr>
          <p:cNvPr id="2109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77"/>
              </p:ext>
            </p:extLst>
          </p:nvPr>
        </p:nvGraphicFramePr>
        <p:xfrm>
          <a:off x="1218405" y="3505200"/>
          <a:ext cx="7544595" cy="154939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29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5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Batch</a:t>
                      </a: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Synthetron</a:t>
                      </a:r>
                      <a:endParaRPr kumimoji="0" lang="en-US" sz="21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Medium"/>
                        <a:ea typeface="ヒラギノ角ゴ ProN W3"/>
                        <a:cs typeface="ヒラギノ角ゴ ProN W3"/>
                        <a:sym typeface="Futura" charset="0"/>
                      </a:endParaRP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3C0B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97% Yield</a:t>
                      </a: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3C0B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98% Yield</a:t>
                      </a: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charset="0"/>
                          <a:ea typeface="ヒラギノ角ゴ ProN W3"/>
                          <a:cs typeface="ヒラギノ角ゴ ProN W3"/>
                          <a:sym typeface="Futura" charset="0"/>
                        </a:rPr>
                        <a:t>-78 C required, slow addition</a:t>
                      </a: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Scalable, room temp 2.7 Kg/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Medium"/>
                          <a:ea typeface="ヒラギノ角ゴ ProN W3"/>
                          <a:cs typeface="ヒラギノ角ゴ ProN W3"/>
                          <a:sym typeface="Futura" charset="0"/>
                        </a:rPr>
                        <a:t>hr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Medium"/>
                        <a:ea typeface="ヒラギノ角ゴ ProN W3"/>
                        <a:cs typeface="ヒラギノ角ゴ ProN W3"/>
                        <a:sym typeface="Futura" charset="0"/>
                      </a:endParaRPr>
                    </a:p>
                  </a:txBody>
                  <a:tcPr marL="98213" marR="98213" marT="98213" marB="98213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0963" name="Rectangle 28"/>
          <p:cNvSpPr>
            <a:spLocks/>
          </p:cNvSpPr>
          <p:nvPr/>
        </p:nvSpPr>
        <p:spPr bwMode="auto">
          <a:xfrm>
            <a:off x="609599" y="5180012"/>
            <a:ext cx="8077201" cy="763588"/>
          </a:xfrm>
          <a:prstGeom prst="rect">
            <a:avLst/>
          </a:prstGeom>
          <a:solidFill>
            <a:srgbClr val="3D4A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38"/>
            <a:r>
              <a:rPr lang="en-US" sz="1700" dirty="0">
                <a:solidFill>
                  <a:srgbClr val="FFFF00"/>
                </a:solidFill>
                <a:latin typeface="Futura Medium"/>
                <a:sym typeface="Futura Condensed"/>
              </a:rPr>
              <a:t>Feed reagent concentrations of 2.0M, lithium products were quenched with </a:t>
            </a:r>
            <a:r>
              <a:rPr lang="en-US" sz="1700" dirty="0" err="1">
                <a:solidFill>
                  <a:srgbClr val="FFFF00"/>
                </a:solidFill>
                <a:latin typeface="Futura Medium"/>
                <a:sym typeface="Futura Condensed"/>
              </a:rPr>
              <a:t>TMSCl</a:t>
            </a:r>
            <a:r>
              <a:rPr lang="en-US" sz="1700" dirty="0">
                <a:solidFill>
                  <a:srgbClr val="FFFF00"/>
                </a:solidFill>
                <a:latin typeface="Futura Medium"/>
                <a:sym typeface="Futura Condensed"/>
              </a:rPr>
              <a:t> and analyzed by GC.    </a:t>
            </a:r>
          </a:p>
          <a:p>
            <a:pPr defTabSz="642938"/>
            <a:r>
              <a:rPr lang="en-US" sz="1700" dirty="0" err="1">
                <a:solidFill>
                  <a:srgbClr val="FFFF00"/>
                </a:solidFill>
                <a:latin typeface="Futura Medium"/>
                <a:sym typeface="Futura Condensed"/>
              </a:rPr>
              <a:t>Tet</a:t>
            </a:r>
            <a:r>
              <a:rPr lang="en-US" sz="1700" dirty="0">
                <a:solidFill>
                  <a:srgbClr val="FFFF00"/>
                </a:solidFill>
                <a:latin typeface="Futura Medium"/>
                <a:sym typeface="Futura Condensed"/>
              </a:rPr>
              <a:t>. </a:t>
            </a:r>
            <a:r>
              <a:rPr lang="en-US" sz="1700" dirty="0" err="1">
                <a:solidFill>
                  <a:srgbClr val="FFFF00"/>
                </a:solidFill>
                <a:latin typeface="Futura Medium"/>
                <a:sym typeface="Futura Condensed"/>
              </a:rPr>
              <a:t>Lett</a:t>
            </a:r>
            <a:r>
              <a:rPr lang="en-US" sz="1700" dirty="0">
                <a:solidFill>
                  <a:srgbClr val="FFFF00"/>
                </a:solidFill>
                <a:latin typeface="Futura Medium"/>
                <a:sym typeface="Futura Condensed"/>
              </a:rPr>
              <a:t>., 2010, 51, p. 4793.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648900"/>
              </p:ext>
            </p:extLst>
          </p:nvPr>
        </p:nvGraphicFramePr>
        <p:xfrm>
          <a:off x="990600" y="1371600"/>
          <a:ext cx="6784075" cy="225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r:id="rId4" imgW="3528019" imgH="1170432" progId="">
                  <p:embed/>
                </p:oleObj>
              </mc:Choice>
              <mc:Fallback>
                <p:oleObj r:id="rId4" imgW="3528019" imgH="11704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371600"/>
                        <a:ext cx="6784075" cy="225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9800"/>
            <a:ext cx="4402931" cy="10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438400"/>
            <a:ext cx="6858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2000" b="1" dirty="0"/>
              <a:t>Flow chemistry reaches manufacturing milestone</a:t>
            </a:r>
          </a:p>
          <a:p>
            <a:r>
              <a:rPr lang="en-US" sz="1100" dirty="0"/>
              <a:t>Lilly chemists make chemotherapy drug candidate in a multistep continuous flow process using current Good Manufacturing Practices</a:t>
            </a:r>
          </a:p>
          <a:p>
            <a:r>
              <a:rPr lang="en-US" sz="1100" dirty="0"/>
              <a:t>By </a:t>
            </a:r>
            <a:r>
              <a:rPr lang="en-US" sz="1100" dirty="0">
                <a:hlinkClick r:id="rId2"/>
              </a:rPr>
              <a:t>Bethany </a:t>
            </a:r>
            <a:r>
              <a:rPr lang="en-US" sz="1100" dirty="0" err="1" smtClean="0">
                <a:hlinkClick r:id="rId2"/>
              </a:rPr>
              <a:t>Halford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dirty="0"/>
              <a:t>Volume 95 Issue 25 | p. 7 | News of The Week</a:t>
            </a:r>
            <a:br>
              <a:rPr lang="en-US" sz="1100" dirty="0"/>
            </a:br>
            <a:r>
              <a:rPr lang="en-US" sz="1100" dirty="0"/>
              <a:t>Issue Date: June 19, 2017 | Web Date: June 16, </a:t>
            </a:r>
            <a:r>
              <a:rPr lang="en-US" sz="1100" dirty="0" smtClean="0"/>
              <a:t>2017 (C&amp;E News)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Continuous Manufacturing: A Changing Processing Paradigm</a:t>
            </a:r>
          </a:p>
          <a:p>
            <a:r>
              <a:rPr lang="en-US" sz="1100" dirty="0"/>
              <a:t>Apr 01, 2015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By </a:t>
            </a:r>
            <a:r>
              <a:rPr lang="en-US" sz="1100" dirty="0">
                <a:hlinkClick r:id="rId3"/>
              </a:rPr>
              <a:t>Randi Hernandez</a:t>
            </a:r>
            <a:endParaRPr lang="en-US" sz="1100" dirty="0"/>
          </a:p>
          <a:p>
            <a:r>
              <a:rPr lang="en-US" sz="1100" dirty="0" err="1"/>
              <a:t>BioPharm</a:t>
            </a:r>
            <a:r>
              <a:rPr lang="en-US" sz="1100" dirty="0"/>
              <a:t> International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001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GSK </a:t>
            </a:r>
            <a:r>
              <a:rPr lang="en-US" sz="2000" b="1" dirty="0"/>
              <a:t>doubles down on Singapore </a:t>
            </a:r>
            <a:r>
              <a:rPr lang="en-US" sz="2000" b="1" dirty="0" smtClean="0"/>
              <a:t>continuous processing </a:t>
            </a:r>
            <a:r>
              <a:rPr lang="en-US" sz="2000" b="1" dirty="0"/>
              <a:t>plant</a:t>
            </a:r>
          </a:p>
          <a:p>
            <a:r>
              <a:rPr lang="en-US" sz="2000" dirty="0"/>
              <a:t>June 29, 2015 | By Eric </a:t>
            </a:r>
            <a:r>
              <a:rPr lang="en-US" sz="2000" dirty="0" smtClean="0"/>
              <a:t>Palmer</a:t>
            </a:r>
          </a:p>
          <a:p>
            <a:r>
              <a:rPr lang="en-US" sz="1100" dirty="0"/>
              <a:t>(http://www.fiercepharmamanufacturing.com)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762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Commercialization Review Articles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6679" y="1074241"/>
            <a:ext cx="2819400" cy="375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Batch vs Continuous Operation – Simple Comparison</a:t>
            </a:r>
          </a:p>
          <a:p>
            <a:pPr algn="l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3786" y="1012686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10cc Reactor Volume  - Surface Area / Volume Ratio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	Volumetric Flask		  1.8</a:t>
            </a:r>
            <a:endParaRPr lang="en-US" sz="1800" dirty="0"/>
          </a:p>
          <a:p>
            <a:pPr algn="l"/>
            <a:r>
              <a:rPr lang="en-US" sz="1800" dirty="0" smtClean="0"/>
              <a:t>	Coiled Reactor 		25.1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3786" y="2709451"/>
            <a:ext cx="6961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Heat Removal in an Exothermic reaction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Q =  U x A x </a:t>
            </a:r>
            <a:r>
              <a:rPr lang="el-GR" sz="2000" dirty="0" smtClean="0">
                <a:latin typeface="Calibri"/>
              </a:rPr>
              <a:t>Δ</a:t>
            </a:r>
            <a:r>
              <a:rPr lang="en-US" sz="2000" dirty="0" smtClean="0">
                <a:latin typeface="Calibri"/>
              </a:rPr>
              <a:t>T</a:t>
            </a:r>
          </a:p>
          <a:p>
            <a:pPr algn="l"/>
            <a:endParaRPr lang="en-US" sz="2000" dirty="0">
              <a:latin typeface="Calibri"/>
            </a:endParaRPr>
          </a:p>
          <a:p>
            <a:pPr algn="l"/>
            <a:r>
              <a:rPr lang="en-US" sz="1800" dirty="0" smtClean="0">
                <a:latin typeface="Calibri"/>
              </a:rPr>
              <a:t>Q -  Heat Release – Kcal/</a:t>
            </a:r>
            <a:r>
              <a:rPr lang="en-US" sz="1800" dirty="0" err="1" smtClean="0">
                <a:latin typeface="Calibri"/>
              </a:rPr>
              <a:t>hr</a:t>
            </a:r>
            <a:endParaRPr lang="en-US" sz="1800" dirty="0" smtClean="0">
              <a:latin typeface="Calibri"/>
            </a:endParaRPr>
          </a:p>
          <a:p>
            <a:pPr algn="l"/>
            <a:r>
              <a:rPr lang="en-US" sz="1800" dirty="0" smtClean="0">
                <a:latin typeface="Calibri"/>
              </a:rPr>
              <a:t>U – Heat transfer coefficient – Kcal/(M</a:t>
            </a:r>
            <a:r>
              <a:rPr lang="en-US" sz="1800" baseline="30000" dirty="0" smtClean="0">
                <a:latin typeface="Calibri"/>
              </a:rPr>
              <a:t>2</a:t>
            </a:r>
            <a:r>
              <a:rPr lang="en-US" sz="1800" dirty="0" smtClean="0">
                <a:latin typeface="Calibri"/>
              </a:rPr>
              <a:t>-Hr-deg C)</a:t>
            </a:r>
          </a:p>
          <a:p>
            <a:pPr algn="l"/>
            <a:r>
              <a:rPr lang="en-US" sz="1800" dirty="0" smtClean="0">
                <a:latin typeface="Calibri"/>
              </a:rPr>
              <a:t>A –  Heat transfer area – M</a:t>
            </a:r>
            <a:r>
              <a:rPr lang="en-US" sz="1800" baseline="30000" dirty="0" smtClean="0">
                <a:latin typeface="Calibri"/>
              </a:rPr>
              <a:t>2</a:t>
            </a:r>
          </a:p>
          <a:p>
            <a:pPr algn="l"/>
            <a:r>
              <a:rPr lang="el-GR" sz="1800" dirty="0">
                <a:latin typeface="Calibri"/>
              </a:rPr>
              <a:t>Δ</a:t>
            </a:r>
            <a:r>
              <a:rPr lang="en-US" sz="1800" dirty="0" smtClean="0">
                <a:latin typeface="Calibri"/>
              </a:rPr>
              <a:t>T  -  Differential Temp between reactants and heat transfer fluid, </a:t>
            </a:r>
            <a:r>
              <a:rPr lang="en-US" sz="1800" dirty="0" err="1" smtClean="0">
                <a:latin typeface="Calibri"/>
              </a:rPr>
              <a:t>deg</a:t>
            </a:r>
            <a:r>
              <a:rPr lang="en-US" sz="1800" dirty="0" smtClean="0">
                <a:latin typeface="Calibri"/>
              </a:rPr>
              <a:t> C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64" y="5410200"/>
            <a:ext cx="803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Result     -  needed </a:t>
            </a:r>
            <a:r>
              <a:rPr lang="el-GR" sz="3200" dirty="0" smtClean="0">
                <a:latin typeface="Calibri"/>
              </a:rPr>
              <a:t>Δ</a:t>
            </a:r>
            <a:r>
              <a:rPr lang="en-US" sz="3200" dirty="0" smtClean="0">
                <a:latin typeface="Calibri"/>
              </a:rPr>
              <a:t>T  plummets!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41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97" y="3895725"/>
            <a:ext cx="2095500" cy="182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What is flow </a:t>
            </a:r>
            <a:r>
              <a:rPr lang="en-US" altLang="en-US" sz="2400" dirty="0" smtClean="0"/>
              <a:t>(tube) chemistry</a:t>
            </a:r>
            <a:r>
              <a:rPr lang="en-US" altLang="en-US" sz="2400" dirty="0"/>
              <a:t>?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216025"/>
            <a:ext cx="8610600" cy="48768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Performing a reaction continuously, small &gt; large scale</a:t>
            </a:r>
          </a:p>
          <a:p>
            <a:pPr marL="0" indent="0" eaLnBrk="1" hangingPunct="1">
              <a:buNone/>
            </a:pPr>
            <a:endParaRPr lang="en-US" altLang="en-US" sz="1800" dirty="0"/>
          </a:p>
          <a:p>
            <a:pPr eaLnBrk="1" hangingPunct="1"/>
            <a:r>
              <a:rPr lang="en-US" altLang="en-US" sz="1800" dirty="0"/>
              <a:t>through either a coil, static mixer or fixed bed reactor.</a:t>
            </a:r>
          </a:p>
          <a:p>
            <a:pPr eaLnBrk="1" hangingPunct="1"/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921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5" y="3968750"/>
            <a:ext cx="2168524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905253" y="3968750"/>
            <a:ext cx="1014413" cy="323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05253" y="4437064"/>
            <a:ext cx="1014413" cy="233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0" name="TextBox 7"/>
          <p:cNvSpPr txBox="1">
            <a:spLocks noChangeArrowheads="1"/>
          </p:cNvSpPr>
          <p:nvPr/>
        </p:nvSpPr>
        <p:spPr bwMode="auto">
          <a:xfrm>
            <a:off x="5076828" y="4149725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1800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9217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29473" y="3573017"/>
            <a:ext cx="167481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TextBox 14"/>
          <p:cNvSpPr txBox="1">
            <a:spLocks noChangeArrowheads="1"/>
          </p:cNvSpPr>
          <p:nvPr/>
        </p:nvSpPr>
        <p:spPr bwMode="auto">
          <a:xfrm>
            <a:off x="354013" y="6021389"/>
            <a:ext cx="1913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1600" dirty="0">
                <a:solidFill>
                  <a:srgbClr val="000000"/>
                </a:solidFill>
              </a:rPr>
              <a:t>Pump reactants</a:t>
            </a:r>
          </a:p>
        </p:txBody>
      </p:sp>
      <p:sp>
        <p:nvSpPr>
          <p:cNvPr id="92173" name="TextBox 21"/>
          <p:cNvSpPr txBox="1">
            <a:spLocks noChangeArrowheads="1"/>
          </p:cNvSpPr>
          <p:nvPr/>
        </p:nvSpPr>
        <p:spPr bwMode="auto">
          <a:xfrm>
            <a:off x="4156078" y="6237289"/>
            <a:ext cx="2288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1600" dirty="0">
                <a:solidFill>
                  <a:srgbClr val="000000"/>
                </a:solidFill>
              </a:rPr>
              <a:t>Reactor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156327" y="3941763"/>
            <a:ext cx="920751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090121-667B-4371-B581-001015E77A3D}"/>
              </a:ext>
            </a:extLst>
          </p:cNvPr>
          <p:cNvSpPr txBox="1"/>
          <p:nvPr/>
        </p:nvSpPr>
        <p:spPr>
          <a:xfrm>
            <a:off x="7308304" y="544522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Product collection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2DB3262-C967-498D-8E75-DC5E8430CE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19309"/>
          <a:stretch/>
        </p:blipFill>
        <p:spPr>
          <a:xfrm>
            <a:off x="4571999" y="2399443"/>
            <a:ext cx="1548423" cy="1569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9477A4-E685-486A-94FC-814A61F2A2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03" y="4700033"/>
            <a:ext cx="2027285" cy="1321356"/>
          </a:xfrm>
          <a:prstGeom prst="rect">
            <a:avLst/>
          </a:prstGeom>
        </p:spPr>
      </p:pic>
      <p:pic>
        <p:nvPicPr>
          <p:cNvPr id="21" name="Picture 9" descr="Copy of Stills 0310 048">
            <a:extLst>
              <a:ext uri="{FF2B5EF4-FFF2-40B4-BE49-F238E27FC236}">
                <a16:creationId xmlns="" xmlns:a16="http://schemas.microsoft.com/office/drawing/2014/main" id="{5BEB6AAB-E74A-471B-9778-3D9F57BB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42224">
            <a:off x="3704046" y="5016629"/>
            <a:ext cx="1358170" cy="8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Magento Commerce">
            <a:extLst>
              <a:ext uri="{FF2B5EF4-FFF2-40B4-BE49-F238E27FC236}">
                <a16:creationId xmlns="" xmlns:a16="http://schemas.microsoft.com/office/drawing/2014/main" id="{D348EE06-3412-447B-B52C-6F2E05C1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90720"/>
            <a:ext cx="1594745" cy="4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832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9144000" cy="685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941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Reactor Types and Strategies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75657" y="1529443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Flow Tube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	Homogeneous, non-precipitating, reaction screening, low pressure drop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214" y="2639492"/>
            <a:ext cx="6678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Micro Channel Reactor – Integral Static Mixers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	Direct Scale up path to tons/day, High Mixing, non-precipitating, 	excellent heat transfer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76350" y="3733800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(External) Agitated Reactors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	Good for slurries/ solids, plug flow at low throughput, no seals or 	drive shaft</a:t>
            </a:r>
          </a:p>
          <a:p>
            <a:pPr algn="l"/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30778" y="5116286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Spinning Disk Reactors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	Extremely high shear mixing, highly exothermic reactions, 	at short residence times.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71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44463" y="1219200"/>
            <a:ext cx="8748712" cy="5429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Prior to production, the reaction was optimised in Labtrix</a:t>
            </a:r>
            <a:r>
              <a:rPr lang="en-GB" sz="1600" baseline="30000" dirty="0">
                <a:latin typeface="+mn-lt"/>
                <a:ea typeface="Arial" charset="0"/>
                <a:cs typeface="+mn-cs"/>
              </a:rPr>
              <a:t>®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 (10 </a:t>
            </a:r>
            <a:r>
              <a:rPr lang="en-GB" sz="1600" dirty="0">
                <a:latin typeface="Symbol" pitchFamily="18" charset="2"/>
                <a:ea typeface="Arial" charset="0"/>
                <a:cs typeface="+mn-cs"/>
              </a:rPr>
              <a:t>m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l);</a:t>
            </a:r>
          </a:p>
          <a:p>
            <a:pPr marL="0" indent="0">
              <a:defRPr/>
            </a:pPr>
            <a:endParaRPr lang="en-GB" sz="500" dirty="0">
              <a:latin typeface="+mn-lt"/>
              <a:ea typeface="Arial" charset="0"/>
              <a:cs typeface="+mn-cs"/>
            </a:endParaRPr>
          </a:p>
          <a:p>
            <a:pPr marL="360000" indent="0"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    Base </a:t>
            </a:r>
            <a:r>
              <a:rPr lang="en-GB" sz="1600" dirty="0" err="1">
                <a:latin typeface="+mn-lt"/>
                <a:ea typeface="Arial" charset="0"/>
                <a:cs typeface="+mn-cs"/>
              </a:rPr>
              <a:t>stoichiometry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 (0.2 eq.)</a:t>
            </a:r>
          </a:p>
          <a:p>
            <a:pPr marL="360000" indent="0"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    Reaction time (1.5 min)</a:t>
            </a:r>
          </a:p>
          <a:p>
            <a:pPr marL="360000" indent="0"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    Equal solution flow rates</a:t>
            </a:r>
          </a:p>
          <a:p>
            <a:pPr marL="360000" indent="0"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    Reactor temperature 90 ºC </a:t>
            </a: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Under these pre-defined conditions, </a:t>
            </a:r>
            <a:r>
              <a:rPr lang="en-GB" sz="1600" dirty="0" err="1">
                <a:latin typeface="+mn-lt"/>
                <a:ea typeface="Arial" charset="0"/>
                <a:cs typeface="+mn-cs"/>
              </a:rPr>
              <a:t>KiloFlow</a:t>
            </a:r>
            <a:r>
              <a:rPr lang="en-GB" sz="1600" baseline="30000" dirty="0">
                <a:latin typeface="+mn-lt"/>
                <a:ea typeface="Arial" charset="0"/>
                <a:cs typeface="+mn-cs"/>
              </a:rPr>
              <a:t>®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 was used to produce the condensation product;</a:t>
            </a: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400" dirty="0">
              <a:latin typeface="+mn-lt"/>
              <a:ea typeface="Arial" charset="0"/>
              <a:cs typeface="+mn-cs"/>
            </a:endParaRPr>
          </a:p>
          <a:p>
            <a:pPr marL="0" indent="0">
              <a:defRPr/>
            </a:pPr>
            <a:r>
              <a:rPr lang="en-GB" sz="1600" dirty="0">
                <a:latin typeface="+mn-lt"/>
                <a:ea typeface="Arial" charset="0"/>
                <a:cs typeface="+mn-cs"/>
              </a:rPr>
              <a:t>    Operating for 3 h, </a:t>
            </a:r>
            <a:r>
              <a:rPr lang="en-GB" sz="1600" b="1" dirty="0">
                <a:solidFill>
                  <a:srgbClr val="367CB7"/>
                </a:solidFill>
                <a:latin typeface="+mn-lt"/>
                <a:ea typeface="Arial" charset="0"/>
                <a:cs typeface="+mn-cs"/>
              </a:rPr>
              <a:t>89.31 g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 of (</a:t>
            </a:r>
            <a:r>
              <a:rPr lang="en-GB" sz="1600" i="1" dirty="0">
                <a:latin typeface="+mn-lt"/>
                <a:ea typeface="Arial" charset="0"/>
                <a:cs typeface="+mn-cs"/>
              </a:rPr>
              <a:t>Z</a:t>
            </a:r>
            <a:r>
              <a:rPr lang="en-GB" sz="1600" dirty="0">
                <a:latin typeface="+mn-lt"/>
                <a:ea typeface="Arial" charset="0"/>
                <a:cs typeface="+mn-cs"/>
              </a:rPr>
              <a:t>)-ethyl-2-cyano-3-phenylacrylate was obtained in high yield;</a:t>
            </a:r>
          </a:p>
          <a:p>
            <a:pPr marL="400050" lvl="1" indent="0">
              <a:defRPr/>
            </a:pPr>
            <a:r>
              <a:rPr lang="en-GB" sz="1400" dirty="0">
                <a:latin typeface="+mn-lt"/>
                <a:ea typeface="Arial" charset="0"/>
                <a:cs typeface="+mn-cs"/>
              </a:rPr>
              <a:t> Upon precipitation with DI H</a:t>
            </a:r>
            <a:r>
              <a:rPr lang="en-GB" sz="1400" baseline="-25000" dirty="0">
                <a:latin typeface="+mn-lt"/>
                <a:ea typeface="Arial" charset="0"/>
                <a:cs typeface="+mn-cs"/>
              </a:rPr>
              <a:t>2</a:t>
            </a:r>
            <a:r>
              <a:rPr lang="en-GB" sz="1400" dirty="0">
                <a:latin typeface="+mn-lt"/>
                <a:ea typeface="Arial" charset="0"/>
                <a:cs typeface="+mn-cs"/>
              </a:rPr>
              <a:t>O (98.7 % yield)</a:t>
            </a: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latin typeface="+mn-lt"/>
              <a:ea typeface="Arial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18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8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8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8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en-GB" sz="1000" dirty="0">
              <a:latin typeface="+mn-lt"/>
              <a:ea typeface="Arial" charset="0"/>
              <a:cs typeface="+mn-cs"/>
            </a:endParaRPr>
          </a:p>
        </p:txBody>
      </p:sp>
      <p:sp>
        <p:nvSpPr>
          <p:cNvPr id="1925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36513" y="169863"/>
            <a:ext cx="9144001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3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Production using </a:t>
            </a:r>
            <a:r>
              <a:rPr lang="en-GB" sz="3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KiloFlow</a:t>
            </a:r>
            <a:r>
              <a:rPr lang="en-GB" sz="3000" baseline="30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lang="en-GB" sz="3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eaLnBrk="0" hangingPunct="0">
              <a:defRPr/>
            </a:pPr>
            <a:r>
              <a:rPr lang="en-GB" sz="25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Synthesis of (</a:t>
            </a:r>
            <a:r>
              <a:rPr lang="en-GB" sz="25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Z</a:t>
            </a:r>
            <a:r>
              <a:rPr lang="en-GB" sz="25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)-Ethyl-2-cyano-3-phenylacrylate </a:t>
            </a:r>
            <a:r>
              <a:rPr lang="en-GB" sz="25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GB" sz="25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nl-NL" sz="2500" kern="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9251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2" name="Picture 2" descr="CONTRACT MANUFACTURING">
            <a:hlinkClick r:id="rId4" tooltip="CONTRACT MANUFACTURIN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810000" cy="1967646"/>
          </a:xfrm>
          <a:prstGeom prst="rect">
            <a:avLst/>
          </a:prstGeom>
          <a:noFill/>
          <a:ln w="19050">
            <a:solidFill>
              <a:srgbClr val="CDF2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4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000" r="13857" b="25999"/>
          <a:stretch>
            <a:fillRect/>
          </a:stretch>
        </p:blipFill>
        <p:spPr bwMode="auto">
          <a:xfrm>
            <a:off x="4572000" y="3518754"/>
            <a:ext cx="3430728" cy="19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368800" y="1676400"/>
            <a:ext cx="1727200" cy="647700"/>
          </a:xfrm>
          <a:prstGeom prst="rightArrow">
            <a:avLst/>
          </a:prstGeom>
          <a:solidFill>
            <a:srgbClr val="CDF2F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x 7300</a:t>
            </a:r>
          </a:p>
        </p:txBody>
      </p:sp>
      <p:graphicFrame>
        <p:nvGraphicFramePr>
          <p:cNvPr id="1925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78615"/>
              </p:ext>
            </p:extLst>
          </p:nvPr>
        </p:nvGraphicFramePr>
        <p:xfrm>
          <a:off x="6527800" y="1371600"/>
          <a:ext cx="13303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CS ChemDraw Drawing" r:id="rId7" imgW="1561493" imgH="1851293" progId="ChemDraw.Document.6.0">
                  <p:embed/>
                </p:oleObj>
              </mc:Choice>
              <mc:Fallback>
                <p:oleObj name="CS ChemDraw Drawing" r:id="rId7" imgW="1561493" imgH="18512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1371600"/>
                        <a:ext cx="1330325" cy="15779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DF2FB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428875"/>
            <a:ext cx="3086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581400"/>
            <a:ext cx="2054225" cy="1343024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4597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740" r="13287" b="14410"/>
          <a:stretch>
            <a:fillRect/>
          </a:stretch>
        </p:blipFill>
        <p:spPr bwMode="auto">
          <a:xfrm>
            <a:off x="6243144" y="2057400"/>
            <a:ext cx="2367455" cy="2714624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Rectangle 7"/>
          <p:cNvSpPr>
            <a:spLocks/>
          </p:cNvSpPr>
          <p:nvPr/>
        </p:nvSpPr>
        <p:spPr bwMode="auto">
          <a:xfrm>
            <a:off x="1170013" y="4924424"/>
            <a:ext cx="1701747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Labtrix</a:t>
            </a:r>
            <a:r>
              <a:rPr lang="en-US" sz="1400" b="1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™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µg to mg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300µm channel width</a:t>
            </a:r>
          </a:p>
        </p:txBody>
      </p:sp>
      <p:sp>
        <p:nvSpPr>
          <p:cNvPr id="29705" name="Rectangle 8"/>
          <p:cNvSpPr>
            <a:spLocks/>
          </p:cNvSpPr>
          <p:nvPr/>
        </p:nvSpPr>
        <p:spPr bwMode="auto">
          <a:xfrm>
            <a:off x="3581400" y="4065014"/>
            <a:ext cx="1539844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KiloFlow</a:t>
            </a:r>
            <a:r>
              <a:rPr lang="en-US" sz="1400" b="1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™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g to kg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  <a:sym typeface="Franklin Gothic Book" pitchFamily="34" charset="0"/>
              </a:rPr>
              <a:t>1mm channel width</a:t>
            </a:r>
          </a:p>
        </p:txBody>
      </p:sp>
      <p:sp>
        <p:nvSpPr>
          <p:cNvPr id="3" name="Rectangle 9"/>
          <p:cNvSpPr>
            <a:spLocks/>
          </p:cNvSpPr>
          <p:nvPr/>
        </p:nvSpPr>
        <p:spPr bwMode="auto">
          <a:xfrm>
            <a:off x="6248400" y="4876800"/>
            <a:ext cx="2362200" cy="1023554"/>
          </a:xfrm>
          <a:prstGeom prst="rect">
            <a:avLst/>
          </a:prstGeom>
          <a:solidFill>
            <a:srgbClr val="CAD1DA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Medium" pitchFamily="34" charset="0"/>
              </a:rPr>
              <a:t>Plantrix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Medium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Medium" pitchFamily="34" charset="0"/>
              </a:rPr>
              <a:t>EKasic</a:t>
            </a:r>
            <a:r>
              <a:rPr lang="en-US" sz="1400" b="1" baseline="300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Medium" pitchFamily="34" charset="0"/>
              </a:rPr>
              <a:t>®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Medium" pitchFamily="34" charset="0"/>
              </a:rPr>
              <a:t>Industrial Reactor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Book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Book" pitchFamily="34" charset="0"/>
              </a:rPr>
              <a:t>kg to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Book" pitchFamily="34" charset="0"/>
              </a:rPr>
              <a:t>tonnes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Book" pitchFamily="34" charset="0"/>
              </a:rPr>
              <a:t>,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Franklin Gothic Book" pitchFamily="34" charset="0"/>
              </a:rPr>
              <a:t>(2-5 mm channel width)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875"/>
            <a:ext cx="8150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/>
          </p:cNvSpPr>
          <p:nvPr/>
        </p:nvSpPr>
        <p:spPr bwMode="auto">
          <a:xfrm>
            <a:off x="395890" y="-38100"/>
            <a:ext cx="703098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rgbClr val="573C0B"/>
                </a:solidFill>
                <a:latin typeface="Franklin Gothic Medium" pitchFamily="34" charset="0"/>
                <a:ea typeface="MS PGothic" pitchFamily="34" charset="-128"/>
                <a:sym typeface="Franklin Gothic Medium" pitchFamily="34" charset="0"/>
              </a:rPr>
              <a:t>Scalability is Key at all Stages</a:t>
            </a:r>
          </a:p>
        </p:txBody>
      </p:sp>
    </p:spTree>
    <p:extLst>
      <p:ext uri="{BB962C8B-B14F-4D97-AF65-F5344CB8AC3E}">
        <p14:creationId xmlns:p14="http://schemas.microsoft.com/office/powerpoint/2010/main" val="3884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57163" y="1268413"/>
            <a:ext cx="4919662" cy="489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10275" name="Rectangle 4"/>
          <p:cNvSpPr txBox="1">
            <a:spLocks noChangeArrowheads="1"/>
          </p:cNvSpPr>
          <p:nvPr/>
        </p:nvSpPr>
        <p:spPr bwMode="gray">
          <a:xfrm>
            <a:off x="5257800" y="2625725"/>
            <a:ext cx="35814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3988" indent="-153988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1pPr>
            <a:lvl2pPr marL="742950" indent="-28575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2pPr>
            <a:lvl3pPr marL="11430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3pPr>
            <a:lvl4pPr marL="16002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4pPr>
            <a:lvl5pPr marL="20574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 guided between modules by Teflon interconnections</a:t>
            </a:r>
          </a:p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endParaRPr lang="en-US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GB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temperature zones</a:t>
            </a:r>
          </a:p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Mixer (red) &amp; residence or Quench modules (blue) can be at different temperatures</a:t>
            </a:r>
          </a:p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142875" y="101600"/>
            <a:ext cx="9167813" cy="10414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defRPr/>
            </a:pPr>
            <a:r>
              <a:rPr lang="en-US" sz="3000" kern="0" dirty="0">
                <a:solidFill>
                  <a:schemeClr val="tx1"/>
                </a:solidFill>
                <a:latin typeface="+mj-lt"/>
                <a:ea typeface="ヒラギノ角ゴ ProN W3" charset="-128"/>
                <a:cs typeface="+mj-cs"/>
                <a:sym typeface="Lucida Grande" charset="0"/>
              </a:rPr>
              <a:t>Plantrix</a:t>
            </a:r>
            <a:r>
              <a:rPr lang="en-US" sz="3000" kern="0" baseline="30000" dirty="0">
                <a:solidFill>
                  <a:schemeClr val="tx1"/>
                </a:solidFill>
                <a:latin typeface="+mj-lt"/>
                <a:ea typeface="ヒラギノ角ゴ ProN W3" charset="-128"/>
                <a:cs typeface="Microsoft Sans Serif" pitchFamily="34" charset="0"/>
                <a:sym typeface="Lucida Grande" charset="0"/>
              </a:rPr>
              <a:t>®</a:t>
            </a:r>
            <a:r>
              <a:rPr lang="en-GB" sz="3000" kern="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:</a:t>
            </a:r>
            <a:r>
              <a:rPr lang="en-US" sz="3000" kern="0" dirty="0">
                <a:solidFill>
                  <a:schemeClr val="tx1"/>
                </a:solidFill>
                <a:latin typeface="+mj-lt"/>
                <a:ea typeface="ヒラギノ角ゴ ProN W3" charset="-128"/>
                <a:cs typeface="Microsoft Sans Serif" pitchFamily="34" charset="0"/>
                <a:sym typeface="Lucida Grande" charset="0"/>
              </a:rPr>
              <a:t> </a:t>
            </a:r>
          </a:p>
          <a:p>
            <a:pPr algn="l" eaLnBrk="0" hangingPunct="0">
              <a:defRPr/>
            </a:pPr>
            <a:r>
              <a:rPr lang="en-US" sz="2500" kern="0" dirty="0">
                <a:solidFill>
                  <a:schemeClr val="tx1"/>
                </a:solidFill>
                <a:latin typeface="+mj-lt"/>
                <a:ea typeface="ヒラギノ角ゴ ProN W3" charset="-128"/>
                <a:cs typeface="Microsoft Sans Serif" pitchFamily="34" charset="0"/>
                <a:sym typeface="Lucida Grande" charset="0"/>
              </a:rPr>
              <a:t>Flexible Reactor Set-up</a:t>
            </a:r>
            <a:endParaRPr lang="nl-NL" sz="2500" kern="0" dirty="0">
              <a:solidFill>
                <a:schemeClr val="tx1"/>
              </a:solidFill>
              <a:latin typeface="+mj-lt"/>
              <a:ea typeface="Arial" charset="0"/>
              <a:cs typeface="+mj-cs"/>
            </a:endParaRPr>
          </a:p>
        </p:txBody>
      </p:sp>
      <p:pic>
        <p:nvPicPr>
          <p:cNvPr id="33" name="Picture 2" descr="C:\Users\Abahman-La\Desktop\actual Setup syste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50340" y="1358474"/>
            <a:ext cx="4371701" cy="4683551"/>
          </a:xfrm>
          <a:prstGeom prst="rect">
            <a:avLst/>
          </a:prstGeom>
          <a:noFill/>
          <a:extLst/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13760" y="4430808"/>
            <a:ext cx="1428897" cy="2154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62872" bIns="0">
            <a:spAutoFit/>
          </a:bodyPr>
          <a:lstStyle>
            <a:lvl1pPr marL="354013" indent="-354013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>
                <a:ea typeface="+mn-ea"/>
              </a:rPr>
              <a:t>1X (</a:t>
            </a:r>
            <a:r>
              <a:rPr lang="de-DE" sz="1400" dirty="0" err="1">
                <a:ea typeface="+mn-ea"/>
              </a:rPr>
              <a:t>Residence</a:t>
            </a:r>
            <a:r>
              <a:rPr lang="de-DE" sz="1400" dirty="0">
                <a:ea typeface="+mn-ea"/>
              </a:rPr>
              <a:t> I)</a:t>
            </a:r>
            <a:endParaRPr lang="en-US" sz="1400" dirty="0">
              <a:ea typeface="+mn-ea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05451" y="4767002"/>
            <a:ext cx="1979524" cy="2154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62872" bIns="0">
            <a:spAutoFit/>
          </a:bodyPr>
          <a:lstStyle>
            <a:lvl1pPr marL="354013" indent="-354013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>
                <a:ea typeface="+mn-ea"/>
              </a:rPr>
              <a:t>3X (</a:t>
            </a:r>
            <a:r>
              <a:rPr lang="de-DE" sz="1400" dirty="0" err="1">
                <a:ea typeface="+mn-ea"/>
              </a:rPr>
              <a:t>Residence</a:t>
            </a:r>
            <a:r>
              <a:rPr lang="de-DE" sz="1400" dirty="0">
                <a:ea typeface="+mn-ea"/>
              </a:rPr>
              <a:t> II)</a:t>
            </a:r>
            <a:endParaRPr lang="en-US" sz="1400" dirty="0">
              <a:ea typeface="+mn-ea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76483" y="5302225"/>
            <a:ext cx="2135616" cy="2154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62872" bIns="0">
            <a:spAutoFit/>
          </a:bodyPr>
          <a:lstStyle>
            <a:lvl1pPr marL="354013" indent="-354013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>
                <a:ea typeface="+mn-ea"/>
              </a:rPr>
              <a:t>1X (Mixer)</a:t>
            </a:r>
            <a:endParaRPr lang="en-US" sz="1400" dirty="0">
              <a:ea typeface="+mn-ea"/>
            </a:endParaRP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 rot="3332039">
            <a:off x="2802354" y="4384267"/>
            <a:ext cx="249351" cy="311868"/>
          </a:xfrm>
          <a:prstGeom prst="rightBrace">
            <a:avLst>
              <a:gd name="adj1" fmla="val 24941"/>
              <a:gd name="adj2" fmla="val 4985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62872" bIns="0" anchor="ctr">
            <a:spAutoFit/>
          </a:bodyPr>
          <a:lstStyle/>
          <a:p>
            <a:pPr marL="271332" indent="-271332" algn="l" defTabSz="800081">
              <a:defRPr/>
            </a:pPr>
            <a:endParaRPr lang="de-DE" sz="18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964762" y="4998356"/>
            <a:ext cx="129245" cy="211645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62872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480003" y="3905762"/>
            <a:ext cx="186001" cy="44920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62872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3798882" y="3681159"/>
            <a:ext cx="186001" cy="449207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62872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4110007" y="1388522"/>
            <a:ext cx="397797" cy="234682"/>
          </a:xfrm>
          <a:prstGeom prst="line">
            <a:avLst/>
          </a:prstGeom>
          <a:solidFill>
            <a:schemeClr val="bg1"/>
          </a:solidFill>
          <a:ln w="28575">
            <a:solidFill>
              <a:srgbClr val="3C4BC8"/>
            </a:solidFill>
            <a:round/>
            <a:headEnd/>
            <a:tailEnd type="triangle" w="med" len="med"/>
          </a:ln>
          <a:effectLst/>
          <a:extLst/>
        </p:spPr>
        <p:txBody>
          <a:bodyPr lIns="0" tIns="0" rIns="71731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354687" y="2597686"/>
            <a:ext cx="352455" cy="209068"/>
          </a:xfrm>
          <a:prstGeom prst="line">
            <a:avLst/>
          </a:prstGeom>
          <a:solidFill>
            <a:schemeClr val="bg1"/>
          </a:solidFill>
          <a:ln w="28575">
            <a:solidFill>
              <a:srgbClr val="3C4BC8"/>
            </a:solidFill>
            <a:round/>
            <a:headEnd/>
            <a:tailEnd type="triangle" w="med" len="med"/>
          </a:ln>
          <a:effectLst/>
          <a:extLst/>
        </p:spPr>
        <p:txBody>
          <a:bodyPr lIns="0" tIns="0" rIns="71731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760164" y="2371628"/>
            <a:ext cx="0" cy="762186"/>
          </a:xfrm>
          <a:prstGeom prst="line">
            <a:avLst/>
          </a:prstGeom>
          <a:solidFill>
            <a:schemeClr val="bg1"/>
          </a:solidFill>
          <a:ln w="28575">
            <a:solidFill>
              <a:srgbClr val="3C4BC8"/>
            </a:solidFill>
            <a:round/>
            <a:headEnd/>
            <a:tailEnd type="triangle" w="med" len="med"/>
          </a:ln>
          <a:effectLst/>
          <a:extLst/>
        </p:spPr>
        <p:txBody>
          <a:bodyPr lIns="0" tIns="0" rIns="71731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155575" y="3768145"/>
            <a:ext cx="486047" cy="285073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lIns="0" tIns="0" rIns="71731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268053" y="4950891"/>
            <a:ext cx="348468" cy="259110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lIns="0" tIns="0" rIns="71731" bIns="0">
            <a:spAutoFit/>
          </a:bodyPr>
          <a:lstStyle/>
          <a:p>
            <a:pPr algn="l">
              <a:defRPr/>
            </a:pPr>
            <a:endParaRPr lang="de-DE" sz="18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06583" y="1341438"/>
            <a:ext cx="2299757" cy="2154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71731" bIns="0">
            <a:spAutoFit/>
          </a:bodyPr>
          <a:lstStyle>
            <a:lvl1pPr marL="354013" indent="-354013" defTabSz="1042988" eaLnBrk="0" hangingPunct="0">
              <a:defRPr>
                <a:solidFill>
                  <a:schemeClr val="tx1"/>
                </a:solidFill>
                <a:latin typeface="aria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Example</a:t>
            </a:r>
            <a:r>
              <a:rPr lang="de-DE" sz="1400" dirty="0">
                <a:latin typeface="Arial" pitchFamily="34" charset="0"/>
                <a:ea typeface="+mn-ea"/>
                <a:cs typeface="Arial" pitchFamily="34" charset="0"/>
              </a:rPr>
              <a:t> system setup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3901647" y="4181695"/>
            <a:ext cx="2135616" cy="21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2872" bIns="0">
            <a:spAutoFit/>
          </a:bodyPr>
          <a:lstStyle>
            <a:lvl1pPr marL="354013" indent="-354013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1pPr>
            <a:lvl2pPr marL="742950" indent="-28575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2pPr>
            <a:lvl3pPr marL="11430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3pPr>
            <a:lvl4pPr marL="16002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4pPr>
            <a:lvl5pPr marL="2057400" indent="-228600" defTabSz="1042988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/>
                <a:cs typeface="ヒラギノ角ゴ ProN W3"/>
                <a:sym typeface="Gill Sans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1X (Quench)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Invitation_head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2"/>
          <a:stretch/>
        </p:blipFill>
        <p:spPr bwMode="auto">
          <a:xfrm>
            <a:off x="7734463" y="0"/>
            <a:ext cx="1393771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ProteafTemplate</Template>
  <TotalTime>9398</TotalTime>
  <Pages>0</Pages>
  <Words>989</Words>
  <Characters>0</Characters>
  <Application>Microsoft Office PowerPoint</Application>
  <PresentationFormat>On-screen Show (4:3)</PresentationFormat>
  <Lines>0</Lines>
  <Paragraphs>241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CS ChemDraw Drawing</vt:lpstr>
      <vt:lpstr>PowerPoint Presentation</vt:lpstr>
      <vt:lpstr>PowerPoint Presentation</vt:lpstr>
      <vt:lpstr>PowerPoint Presentation</vt:lpstr>
      <vt:lpstr>What is flow (tube) chemistry?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Coflore transverse mixing</vt:lpstr>
      <vt:lpstr>Coflore ACR – Lab scale</vt:lpstr>
      <vt:lpstr>Coflore ATR – Industrial scale</vt:lpstr>
      <vt:lpstr>PowerPoint Presentation</vt:lpstr>
      <vt:lpstr>PowerPoint Presentation</vt:lpstr>
      <vt:lpstr>Reaction Examples: Halogen/Lithium Exchange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Robert Tinder</dc:creator>
  <cp:lastModifiedBy>Peter Joyce</cp:lastModifiedBy>
  <cp:revision>171</cp:revision>
  <cp:lastPrinted>2019-01-09T20:07:09Z</cp:lastPrinted>
  <dcterms:created xsi:type="dcterms:W3CDTF">2013-04-11T14:27:32Z</dcterms:created>
  <dcterms:modified xsi:type="dcterms:W3CDTF">2019-01-09T20:12:19Z</dcterms:modified>
</cp:coreProperties>
</file>